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9"/>
  </p:notesMasterIdLst>
  <p:handoutMasterIdLst>
    <p:handoutMasterId r:id="rId90"/>
  </p:handoutMasterIdLst>
  <p:sldIdLst>
    <p:sldId id="422" r:id="rId2"/>
    <p:sldId id="982" r:id="rId3"/>
    <p:sldId id="826" r:id="rId4"/>
    <p:sldId id="887" r:id="rId5"/>
    <p:sldId id="890" r:id="rId6"/>
    <p:sldId id="926" r:id="rId7"/>
    <p:sldId id="892" r:id="rId8"/>
    <p:sldId id="934" r:id="rId9"/>
    <p:sldId id="983" r:id="rId10"/>
    <p:sldId id="933" r:id="rId11"/>
    <p:sldId id="935" r:id="rId12"/>
    <p:sldId id="936" r:id="rId13"/>
    <p:sldId id="937" r:id="rId14"/>
    <p:sldId id="938" r:id="rId15"/>
    <p:sldId id="939" r:id="rId16"/>
    <p:sldId id="940" r:id="rId17"/>
    <p:sldId id="941" r:id="rId18"/>
    <p:sldId id="942" r:id="rId19"/>
    <p:sldId id="943" r:id="rId20"/>
    <p:sldId id="944" r:id="rId21"/>
    <p:sldId id="893" r:id="rId22"/>
    <p:sldId id="891" r:id="rId23"/>
    <p:sldId id="889" r:id="rId24"/>
    <p:sldId id="927" r:id="rId25"/>
    <p:sldId id="928" r:id="rId26"/>
    <p:sldId id="984" r:id="rId27"/>
    <p:sldId id="888" r:id="rId28"/>
    <p:sldId id="929" r:id="rId29"/>
    <p:sldId id="894" r:id="rId30"/>
    <p:sldId id="895" r:id="rId31"/>
    <p:sldId id="930" r:id="rId32"/>
    <p:sldId id="981" r:id="rId33"/>
    <p:sldId id="896" r:id="rId34"/>
    <p:sldId id="897" r:id="rId35"/>
    <p:sldId id="898" r:id="rId36"/>
    <p:sldId id="948" r:id="rId37"/>
    <p:sldId id="899" r:id="rId38"/>
    <p:sldId id="900" r:id="rId39"/>
    <p:sldId id="901" r:id="rId40"/>
    <p:sldId id="980" r:id="rId41"/>
    <p:sldId id="902" r:id="rId42"/>
    <p:sldId id="903" r:id="rId43"/>
    <p:sldId id="904" r:id="rId44"/>
    <p:sldId id="906" r:id="rId45"/>
    <p:sldId id="950" r:id="rId46"/>
    <p:sldId id="951" r:id="rId47"/>
    <p:sldId id="952" r:id="rId48"/>
    <p:sldId id="953" r:id="rId49"/>
    <p:sldId id="954" r:id="rId50"/>
    <p:sldId id="955" r:id="rId51"/>
    <p:sldId id="956" r:id="rId52"/>
    <p:sldId id="932" r:id="rId53"/>
    <p:sldId id="969" r:id="rId54"/>
    <p:sldId id="979" r:id="rId55"/>
    <p:sldId id="907" r:id="rId56"/>
    <p:sldId id="931" r:id="rId57"/>
    <p:sldId id="909" r:id="rId58"/>
    <p:sldId id="978" r:id="rId59"/>
    <p:sldId id="958" r:id="rId60"/>
    <p:sldId id="960" r:id="rId61"/>
    <p:sldId id="961" r:id="rId62"/>
    <p:sldId id="962" r:id="rId63"/>
    <p:sldId id="963" r:id="rId64"/>
    <p:sldId id="964" r:id="rId65"/>
    <p:sldId id="965" r:id="rId66"/>
    <p:sldId id="966" r:id="rId67"/>
    <p:sldId id="967" r:id="rId68"/>
    <p:sldId id="970" r:id="rId69"/>
    <p:sldId id="971" r:id="rId70"/>
    <p:sldId id="968" r:id="rId71"/>
    <p:sldId id="977" r:id="rId72"/>
    <p:sldId id="910" r:id="rId73"/>
    <p:sldId id="911" r:id="rId74"/>
    <p:sldId id="912" r:id="rId75"/>
    <p:sldId id="913" r:id="rId76"/>
    <p:sldId id="915" r:id="rId77"/>
    <p:sldId id="916" r:id="rId78"/>
    <p:sldId id="914" r:id="rId79"/>
    <p:sldId id="921" r:id="rId80"/>
    <p:sldId id="922" r:id="rId81"/>
    <p:sldId id="923" r:id="rId82"/>
    <p:sldId id="974" r:id="rId83"/>
    <p:sldId id="973" r:id="rId84"/>
    <p:sldId id="924" r:id="rId85"/>
    <p:sldId id="975" r:id="rId86"/>
    <p:sldId id="976" r:id="rId87"/>
    <p:sldId id="722" r:id="rId88"/>
  </p:sldIdLst>
  <p:sldSz cx="9144000" cy="6858000" type="screen4x3"/>
  <p:notesSz cx="10234613" cy="7099300"/>
  <p:defaultTextStyle>
    <a:defPPr>
      <a:defRPr lang="zh-CN"/>
    </a:defPPr>
    <a:lvl1pPr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gWei" initials="JW" lastIdx="1" clrIdx="0">
    <p:extLst>
      <p:ext uri="{19B8F6BF-5375-455C-9EA6-DF929625EA0E}">
        <p15:presenceInfo xmlns:p15="http://schemas.microsoft.com/office/powerpoint/2012/main" userId="JiangW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CC"/>
    <a:srgbClr val="FFFF99"/>
    <a:srgbClr val="D60093"/>
    <a:srgbClr val="FFCCFF"/>
    <a:srgbClr val="CCFF99"/>
    <a:srgbClr val="FF99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854" autoAdjust="0"/>
  </p:normalViewPr>
  <p:slideViewPr>
    <p:cSldViewPr snapToObjects="1">
      <p:cViewPr varScale="1">
        <p:scale>
          <a:sx n="151" d="100"/>
          <a:sy n="151" d="100"/>
        </p:scale>
        <p:origin x="20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34"/>
    </p:cViewPr>
  </p:sorterViewPr>
  <p:notesViewPr>
    <p:cSldViewPr snapToObjects="1">
      <p:cViewPr varScale="1">
        <p:scale>
          <a:sx n="160" d="100"/>
          <a:sy n="160" d="100"/>
        </p:scale>
        <p:origin x="2480" y="88"/>
      </p:cViewPr>
      <p:guideLst>
        <p:guide orient="horz" pos="2236"/>
        <p:guide pos="322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492F9C-9397-47CF-9840-681CE6EA0391}"/>
              </a:ext>
            </a:extLst>
          </p:cNvPr>
          <p:cNvSpPr>
            <a:spLocks noGrp="1" noChangeArrowheads="1"/>
          </p:cNvSpPr>
          <p:nvPr>
            <p:ph type="hdr" sz="quarter"/>
          </p:nvPr>
        </p:nvSpPr>
        <p:spPr bwMode="auto">
          <a:xfrm>
            <a:off x="0"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dirty="0"/>
          </a:p>
        </p:txBody>
      </p:sp>
      <p:sp>
        <p:nvSpPr>
          <p:cNvPr id="3075" name="Rectangle 3">
            <a:extLst>
              <a:ext uri="{FF2B5EF4-FFF2-40B4-BE49-F238E27FC236}">
                <a16:creationId xmlns:a16="http://schemas.microsoft.com/office/drawing/2014/main" id="{E744A429-9A1E-4440-82C3-CEB8DEEC9CF7}"/>
              </a:ext>
            </a:extLst>
          </p:cNvPr>
          <p:cNvSpPr>
            <a:spLocks noGrp="1" noChangeArrowheads="1"/>
          </p:cNvSpPr>
          <p:nvPr>
            <p:ph type="dt" sz="quarter" idx="1"/>
          </p:nvPr>
        </p:nvSpPr>
        <p:spPr bwMode="auto">
          <a:xfrm>
            <a:off x="5800725"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algn="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a:p>
        </p:txBody>
      </p:sp>
      <p:sp>
        <p:nvSpPr>
          <p:cNvPr id="3076" name="Rectangle 4">
            <a:extLst>
              <a:ext uri="{FF2B5EF4-FFF2-40B4-BE49-F238E27FC236}">
                <a16:creationId xmlns:a16="http://schemas.microsoft.com/office/drawing/2014/main" id="{95435092-D35B-4F18-AF3B-7327DF8AACD0}"/>
              </a:ext>
            </a:extLst>
          </p:cNvPr>
          <p:cNvSpPr>
            <a:spLocks noGrp="1" noChangeArrowheads="1"/>
          </p:cNvSpPr>
          <p:nvPr>
            <p:ph type="ftr" sz="quarter" idx="2"/>
          </p:nvPr>
        </p:nvSpPr>
        <p:spPr bwMode="auto">
          <a:xfrm>
            <a:off x="0"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a:p>
        </p:txBody>
      </p:sp>
      <p:sp>
        <p:nvSpPr>
          <p:cNvPr id="3077" name="Rectangle 5">
            <a:extLst>
              <a:ext uri="{FF2B5EF4-FFF2-40B4-BE49-F238E27FC236}">
                <a16:creationId xmlns:a16="http://schemas.microsoft.com/office/drawing/2014/main" id="{89F7D30B-8D9F-4C9E-A0D3-85E37585ED0C}"/>
              </a:ext>
            </a:extLst>
          </p:cNvPr>
          <p:cNvSpPr>
            <a:spLocks noGrp="1" noChangeArrowheads="1"/>
          </p:cNvSpPr>
          <p:nvPr>
            <p:ph type="sldNum" sz="quarter" idx="3"/>
          </p:nvPr>
        </p:nvSpPr>
        <p:spPr bwMode="auto">
          <a:xfrm>
            <a:off x="5800725"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algn="r" defTabSz="989013" eaLnBrk="1" hangingPunct="1">
              <a:defRPr sz="1300" b="0">
                <a:latin typeface="Times New Roman" panose="02020603050405020304" pitchFamily="18" charset="0"/>
                <a:ea typeface="SimSun" panose="02010600030101010101" pitchFamily="2" charset="-122"/>
              </a:defRPr>
            </a:lvl1pPr>
          </a:lstStyle>
          <a:p>
            <a:fld id="{C2CD349C-D319-4E2B-B2BE-63D9DB5620A9}" type="slidenum">
              <a:rPr lang="en-US"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B58C751-97DE-44E3-8D3D-DEE2D10E1E0E}"/>
              </a:ext>
            </a:extLst>
          </p:cNvPr>
          <p:cNvSpPr>
            <a:spLocks noGrp="1" noChangeArrowheads="1"/>
          </p:cNvSpPr>
          <p:nvPr>
            <p:ph type="hdr" sz="quarter"/>
          </p:nvPr>
        </p:nvSpPr>
        <p:spPr bwMode="auto">
          <a:xfrm>
            <a:off x="0"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defTabSz="990391" eaLnBrk="1" hangingPunct="1">
              <a:defRPr sz="1300"/>
            </a:lvl1p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44035" name="Rectangle 3">
            <a:extLst>
              <a:ext uri="{FF2B5EF4-FFF2-40B4-BE49-F238E27FC236}">
                <a16:creationId xmlns:a16="http://schemas.microsoft.com/office/drawing/2014/main" id="{65B879F3-7E88-4CBC-B998-438CBB975C6D}"/>
              </a:ext>
            </a:extLst>
          </p:cNvPr>
          <p:cNvSpPr>
            <a:spLocks noGrp="1" noChangeArrowheads="1"/>
          </p:cNvSpPr>
          <p:nvPr>
            <p:ph type="dt" idx="1"/>
          </p:nvPr>
        </p:nvSpPr>
        <p:spPr bwMode="auto">
          <a:xfrm>
            <a:off x="5800725"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algn="r" defTabSz="990391" eaLnBrk="1" hangingPunct="1">
              <a:defRPr sz="1300"/>
            </a:lvl1pPr>
          </a:lstStyle>
          <a:p>
            <a:pPr>
              <a:defRPr/>
            </a:pPr>
            <a:endParaRPr lang="en-US" altLang="zh-CN"/>
          </a:p>
        </p:txBody>
      </p:sp>
      <p:sp>
        <p:nvSpPr>
          <p:cNvPr id="3076" name="Rectangle 4">
            <a:extLst>
              <a:ext uri="{FF2B5EF4-FFF2-40B4-BE49-F238E27FC236}">
                <a16:creationId xmlns:a16="http://schemas.microsoft.com/office/drawing/2014/main" id="{3B01C5B5-9DA3-4A24-84FF-4C57D8CD6F15}"/>
              </a:ext>
            </a:extLst>
          </p:cNvPr>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E377666E-E0BD-497B-B7E5-B3DD40AE2B2F}"/>
              </a:ext>
            </a:extLst>
          </p:cNvPr>
          <p:cNvSpPr>
            <a:spLocks noGrp="1" noChangeArrowheads="1"/>
          </p:cNvSpPr>
          <p:nvPr>
            <p:ph type="body" sz="quarter" idx="3"/>
          </p:nvPr>
        </p:nvSpPr>
        <p:spPr bwMode="auto">
          <a:xfrm>
            <a:off x="1365250" y="3371850"/>
            <a:ext cx="750411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4038" name="Rectangle 6">
            <a:extLst>
              <a:ext uri="{FF2B5EF4-FFF2-40B4-BE49-F238E27FC236}">
                <a16:creationId xmlns:a16="http://schemas.microsoft.com/office/drawing/2014/main" id="{EAA809A4-30C5-4D2C-852E-BEFF4CDBBDD9}"/>
              </a:ext>
            </a:extLst>
          </p:cNvPr>
          <p:cNvSpPr>
            <a:spLocks noGrp="1" noChangeArrowheads="1"/>
          </p:cNvSpPr>
          <p:nvPr>
            <p:ph type="ftr" sz="quarter" idx="4"/>
          </p:nvPr>
        </p:nvSpPr>
        <p:spPr bwMode="auto">
          <a:xfrm>
            <a:off x="0"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defTabSz="990391" eaLnBrk="1" hangingPunct="1">
              <a:defRPr sz="1300"/>
            </a:lvl1pPr>
          </a:lstStyle>
          <a:p>
            <a:pPr>
              <a:defRPr/>
            </a:pPr>
            <a:endParaRPr lang="en-US" altLang="zh-CN"/>
          </a:p>
        </p:txBody>
      </p:sp>
      <p:sp>
        <p:nvSpPr>
          <p:cNvPr id="44039" name="Rectangle 7">
            <a:extLst>
              <a:ext uri="{FF2B5EF4-FFF2-40B4-BE49-F238E27FC236}">
                <a16:creationId xmlns:a16="http://schemas.microsoft.com/office/drawing/2014/main" id="{04338F6B-FCB7-4172-A430-E4742B4BD09C}"/>
              </a:ext>
            </a:extLst>
          </p:cNvPr>
          <p:cNvSpPr>
            <a:spLocks noGrp="1" noChangeArrowheads="1"/>
          </p:cNvSpPr>
          <p:nvPr>
            <p:ph type="sldNum" sz="quarter" idx="5"/>
          </p:nvPr>
        </p:nvSpPr>
        <p:spPr bwMode="auto">
          <a:xfrm>
            <a:off x="5800725"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algn="r" defTabSz="989013" eaLnBrk="1" hangingPunct="1">
              <a:defRPr sz="1300"/>
            </a:lvl1pPr>
          </a:lstStyle>
          <a:p>
            <a:fld id="{4F6BAB54-934D-4E52-BA96-DA782AD7A36A}" type="slidenum">
              <a:rPr lang="en-US" altLang="zh-CN"/>
              <a:pPr/>
              <a:t>‹#›</a:t>
            </a:fld>
            <a:endParaRPr lang="en-US" altLang="zh-CN"/>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4</a:t>
            </a:fld>
            <a:endParaRPr lang="en-US" altLang="zh-CN"/>
          </a:p>
        </p:txBody>
      </p:sp>
    </p:spTree>
    <p:extLst>
      <p:ext uri="{BB962C8B-B14F-4D97-AF65-F5344CB8AC3E}">
        <p14:creationId xmlns:p14="http://schemas.microsoft.com/office/powerpoint/2010/main" val="135268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5</a:t>
            </a:fld>
            <a:endParaRPr lang="en-US" altLang="zh-CN"/>
          </a:p>
        </p:txBody>
      </p:sp>
    </p:spTree>
    <p:extLst>
      <p:ext uri="{BB962C8B-B14F-4D97-AF65-F5344CB8AC3E}">
        <p14:creationId xmlns:p14="http://schemas.microsoft.com/office/powerpoint/2010/main" val="396492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7</a:t>
            </a:fld>
            <a:endParaRPr lang="en-US" altLang="zh-CN"/>
          </a:p>
        </p:txBody>
      </p:sp>
    </p:spTree>
    <p:extLst>
      <p:ext uri="{BB962C8B-B14F-4D97-AF65-F5344CB8AC3E}">
        <p14:creationId xmlns:p14="http://schemas.microsoft.com/office/powerpoint/2010/main" val="171985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21</a:t>
            </a:fld>
            <a:endParaRPr lang="en-US" altLang="zh-CN"/>
          </a:p>
        </p:txBody>
      </p:sp>
    </p:spTree>
    <p:extLst>
      <p:ext uri="{BB962C8B-B14F-4D97-AF65-F5344CB8AC3E}">
        <p14:creationId xmlns:p14="http://schemas.microsoft.com/office/powerpoint/2010/main" val="264414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22</a:t>
            </a:fld>
            <a:endParaRPr lang="en-US" altLang="zh-CN"/>
          </a:p>
        </p:txBody>
      </p:sp>
    </p:spTree>
    <p:extLst>
      <p:ext uri="{BB962C8B-B14F-4D97-AF65-F5344CB8AC3E}">
        <p14:creationId xmlns:p14="http://schemas.microsoft.com/office/powerpoint/2010/main" val="61967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23</a:t>
            </a:fld>
            <a:endParaRPr lang="en-US" altLang="zh-CN"/>
          </a:p>
        </p:txBody>
      </p:sp>
    </p:spTree>
    <p:extLst>
      <p:ext uri="{BB962C8B-B14F-4D97-AF65-F5344CB8AC3E}">
        <p14:creationId xmlns:p14="http://schemas.microsoft.com/office/powerpoint/2010/main" val="88348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43</a:t>
            </a:fld>
            <a:endParaRPr lang="en-US" altLang="zh-CN"/>
          </a:p>
        </p:txBody>
      </p:sp>
    </p:spTree>
    <p:extLst>
      <p:ext uri="{BB962C8B-B14F-4D97-AF65-F5344CB8AC3E}">
        <p14:creationId xmlns:p14="http://schemas.microsoft.com/office/powerpoint/2010/main" val="237330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37697EA-4CF5-41F6-AAD4-AB63C43C5BF2}"/>
              </a:ext>
            </a:extLst>
          </p:cNvPr>
          <p:cNvSpPr>
            <a:spLocks noChangeArrowheads="1"/>
          </p:cNvSpPr>
          <p:nvPr/>
        </p:nvSpPr>
        <p:spPr bwMode="hidden">
          <a:xfrm>
            <a:off x="0" y="1676400"/>
            <a:ext cx="4724400" cy="1143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5" name="Rectangle 7">
            <a:extLst>
              <a:ext uri="{FF2B5EF4-FFF2-40B4-BE49-F238E27FC236}">
                <a16:creationId xmlns:a16="http://schemas.microsoft.com/office/drawing/2014/main" id="{CB8DD8FB-7E89-4DE6-ACD7-8FD5702AD949}"/>
              </a:ext>
            </a:extLst>
          </p:cNvPr>
          <p:cNvSpPr>
            <a:spLocks noChangeArrowheads="1"/>
          </p:cNvSpPr>
          <p:nvPr/>
        </p:nvSpPr>
        <p:spPr bwMode="hidden">
          <a:xfrm>
            <a:off x="3962400" y="1676400"/>
            <a:ext cx="4724400" cy="11430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grpSp>
        <p:nvGrpSpPr>
          <p:cNvPr id="6" name="Group 8">
            <a:extLst>
              <a:ext uri="{FF2B5EF4-FFF2-40B4-BE49-F238E27FC236}">
                <a16:creationId xmlns:a16="http://schemas.microsoft.com/office/drawing/2014/main" id="{160695F4-AE2E-4126-BCCF-85BCF2328F8D}"/>
              </a:ext>
            </a:extLst>
          </p:cNvPr>
          <p:cNvGrpSpPr>
            <a:grpSpLocks/>
          </p:cNvGrpSpPr>
          <p:nvPr/>
        </p:nvGrpSpPr>
        <p:grpSpPr bwMode="auto">
          <a:xfrm>
            <a:off x="228600" y="914400"/>
            <a:ext cx="7918450" cy="2514600"/>
            <a:chOff x="144" y="576"/>
            <a:chExt cx="4988" cy="1584"/>
          </a:xfrm>
        </p:grpSpPr>
        <p:sp>
          <p:nvSpPr>
            <p:cNvPr id="7" name="Oval 9">
              <a:extLst>
                <a:ext uri="{FF2B5EF4-FFF2-40B4-BE49-F238E27FC236}">
                  <a16:creationId xmlns:a16="http://schemas.microsoft.com/office/drawing/2014/main" id="{E9376280-9893-4996-80A7-C0DF5F203AD4}"/>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1800" b="0">
                <a:ea typeface="SimSun" panose="02010600030101010101" pitchFamily="2" charset="-122"/>
              </a:endParaRPr>
            </a:p>
          </p:txBody>
        </p:sp>
        <p:sp>
          <p:nvSpPr>
            <p:cNvPr id="8" name="Freeform 10">
              <a:extLst>
                <a:ext uri="{FF2B5EF4-FFF2-40B4-BE49-F238E27FC236}">
                  <a16:creationId xmlns:a16="http://schemas.microsoft.com/office/drawing/2014/main" id="{0B9851DD-2E42-497B-8022-2C251CA66663}"/>
                </a:ext>
              </a:extLst>
            </p:cNvPr>
            <p:cNvSpPr>
              <a:spLocks noChangeArrowheads="1"/>
            </p:cNvSpPr>
            <p:nvPr/>
          </p:nvSpPr>
          <p:spPr bwMode="auto">
            <a:xfrm>
              <a:off x="384" y="960"/>
              <a:ext cx="144" cy="913"/>
            </a:xfrm>
            <a:custGeom>
              <a:avLst/>
              <a:gdLst>
                <a:gd name="T0" fmla="*/ 0 w 1000"/>
                <a:gd name="T1" fmla="*/ 38 h 1000"/>
                <a:gd name="T2" fmla="*/ 0 w 1000"/>
                <a:gd name="T3" fmla="*/ 38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11">
              <a:extLst>
                <a:ext uri="{FF2B5EF4-FFF2-40B4-BE49-F238E27FC236}">
                  <a16:creationId xmlns:a16="http://schemas.microsoft.com/office/drawing/2014/main" id="{84FD8D9A-8499-4450-B55B-0AA05A8C9297}"/>
                </a:ext>
              </a:extLst>
            </p:cNvPr>
            <p:cNvSpPr>
              <a:spLocks noChangeArrowheads="1"/>
            </p:cNvSpPr>
            <p:nvPr/>
          </p:nvSpPr>
          <p:spPr bwMode="auto">
            <a:xfrm>
              <a:off x="4967" y="1024"/>
              <a:ext cx="165" cy="864"/>
            </a:xfrm>
            <a:custGeom>
              <a:avLst/>
              <a:gdLst>
                <a:gd name="T0" fmla="*/ 0 w 1000"/>
                <a:gd name="T1" fmla="*/ 0 h 1000"/>
                <a:gd name="T2" fmla="*/ 0 w 1000"/>
                <a:gd name="T3" fmla="*/ 0 h 1000"/>
                <a:gd name="T4" fmla="*/ 0 w 1000"/>
                <a:gd name="T5" fmla="*/ 5 h 1000"/>
                <a:gd name="T6" fmla="*/ 0 w 1000"/>
                <a:gd name="T7" fmla="*/ 5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44770" name="Rectangle 2"/>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zh-CN" altLang="en-US" noProof="0"/>
              <a:t>单击此处编辑母版副标题样式</a:t>
            </a:r>
          </a:p>
        </p:txBody>
      </p:sp>
      <p:sp>
        <p:nvSpPr>
          <p:cNvPr id="544780" name="Rectangle 12"/>
          <p:cNvSpPr>
            <a:spLocks noGrp="1" noChangeArrowheads="1"/>
          </p:cNvSpPr>
          <p:nvPr>
            <p:ph type="ctrTitle"/>
          </p:nvPr>
        </p:nvSpPr>
        <p:spPr>
          <a:xfrm>
            <a:off x="838200" y="1443038"/>
            <a:ext cx="7086600" cy="1600200"/>
          </a:xfrm>
        </p:spPr>
        <p:txBody>
          <a:bodyPr anchor="ctr"/>
          <a:lstStyle>
            <a:lvl1pPr>
              <a:defRPr/>
            </a:lvl1pPr>
          </a:lstStyle>
          <a:p>
            <a:pPr lvl="0"/>
            <a:r>
              <a:rPr lang="zh-CN" altLang="en-US" noProof="0"/>
              <a:t>单击此处编辑母版标题样式</a:t>
            </a:r>
          </a:p>
        </p:txBody>
      </p:sp>
      <p:sp>
        <p:nvSpPr>
          <p:cNvPr id="10" name="Rectangle 3">
            <a:extLst>
              <a:ext uri="{FF2B5EF4-FFF2-40B4-BE49-F238E27FC236}">
                <a16:creationId xmlns:a16="http://schemas.microsoft.com/office/drawing/2014/main" id="{A0122071-5753-48FD-A98B-2220186A2D47}"/>
              </a:ext>
            </a:extLst>
          </p:cNvPr>
          <p:cNvSpPr>
            <a:spLocks noGrp="1" noChangeArrowheads="1"/>
          </p:cNvSpPr>
          <p:nvPr>
            <p:ph type="dt" sz="half" idx="10"/>
          </p:nvPr>
        </p:nvSpPr>
        <p:spPr>
          <a:xfrm>
            <a:off x="685800" y="6248400"/>
            <a:ext cx="1905000" cy="457200"/>
          </a:xfrm>
        </p:spPr>
        <p:txBody>
          <a:bodyPr/>
          <a:lstStyle>
            <a:lvl1pPr>
              <a:defRPr/>
            </a:lvl1pPr>
          </a:lstStyle>
          <a:p>
            <a:pPr>
              <a:defRPr/>
            </a:pPr>
            <a:fld id="{93EBA5F3-6A3A-4918-A6CD-906C633514BE}" type="datetime1">
              <a:rPr lang="zh-CN" altLang="en-US"/>
              <a:pPr>
                <a:defRPr/>
              </a:pPr>
              <a:t>2023/2/10</a:t>
            </a:fld>
            <a:endParaRPr lang="en-US" altLang="zh-CN"/>
          </a:p>
        </p:txBody>
      </p:sp>
      <p:sp>
        <p:nvSpPr>
          <p:cNvPr id="11" name="Rectangle 4">
            <a:extLst>
              <a:ext uri="{FF2B5EF4-FFF2-40B4-BE49-F238E27FC236}">
                <a16:creationId xmlns:a16="http://schemas.microsoft.com/office/drawing/2014/main" id="{945AF91B-FEE3-4F1E-8B94-EA60AE136C09}"/>
              </a:ext>
            </a:extLst>
          </p:cNvPr>
          <p:cNvSpPr>
            <a:spLocks noGrp="1" noChangeArrowheads="1"/>
          </p:cNvSpPr>
          <p:nvPr>
            <p:ph type="ftr" sz="quarter" idx="11"/>
          </p:nvPr>
        </p:nvSpPr>
        <p:spPr>
          <a:xfrm>
            <a:off x="3124200" y="6248400"/>
            <a:ext cx="2895600" cy="457200"/>
          </a:xfrm>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12" name="Rectangle 5">
            <a:extLst>
              <a:ext uri="{FF2B5EF4-FFF2-40B4-BE49-F238E27FC236}">
                <a16:creationId xmlns:a16="http://schemas.microsoft.com/office/drawing/2014/main" id="{B2D812D9-AB75-42C2-B1EB-4A0A2930EB8F}"/>
              </a:ext>
            </a:extLst>
          </p:cNvPr>
          <p:cNvSpPr>
            <a:spLocks noGrp="1" noChangeArrowheads="1"/>
          </p:cNvSpPr>
          <p:nvPr>
            <p:ph type="sldNum" sz="quarter" idx="12"/>
          </p:nvPr>
        </p:nvSpPr>
        <p:spPr>
          <a:xfrm>
            <a:off x="6553200" y="6248400"/>
            <a:ext cx="1905000" cy="457200"/>
          </a:xfrm>
        </p:spPr>
        <p:txBody>
          <a:bodyPr/>
          <a:lstStyle>
            <a:lvl1pPr>
              <a:defRPr smtClean="0"/>
            </a:lvl1pPr>
          </a:lstStyle>
          <a:p>
            <a:fld id="{5E8FCC50-D285-4CE5-BD4C-AFFF04BC5AC4}" type="slidenum">
              <a:rPr lang="en-US" altLang="zh-CN"/>
              <a:pPr/>
              <a:t>‹#›</a:t>
            </a:fld>
            <a:endParaRPr lang="en-US" altLang="zh-CN"/>
          </a:p>
        </p:txBody>
      </p:sp>
    </p:spTree>
    <p:extLst>
      <p:ext uri="{BB962C8B-B14F-4D97-AF65-F5344CB8AC3E}">
        <p14:creationId xmlns:p14="http://schemas.microsoft.com/office/powerpoint/2010/main" val="50798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AE72C7EB-8BAD-43D2-B6AD-8B3157ACC206}"/>
              </a:ext>
            </a:extLst>
          </p:cNvPr>
          <p:cNvSpPr>
            <a:spLocks noGrp="1" noChangeArrowheads="1"/>
          </p:cNvSpPr>
          <p:nvPr>
            <p:ph type="dt" sz="half" idx="10"/>
          </p:nvPr>
        </p:nvSpPr>
        <p:spPr>
          <a:ln/>
        </p:spPr>
        <p:txBody>
          <a:bodyPr/>
          <a:lstStyle>
            <a:lvl1pPr>
              <a:defRPr/>
            </a:lvl1pPr>
          </a:lstStyle>
          <a:p>
            <a:pPr>
              <a:defRPr/>
            </a:pPr>
            <a:fld id="{37860A3E-50B0-4654-AC17-A67BF80BE152}" type="datetime1">
              <a:rPr lang="zh-CN" altLang="en-US"/>
              <a:pPr>
                <a:defRPr/>
              </a:pPr>
              <a:t>2023/2/10</a:t>
            </a:fld>
            <a:endParaRPr lang="en-US" altLang="zh-CN"/>
          </a:p>
        </p:txBody>
      </p:sp>
      <p:sp>
        <p:nvSpPr>
          <p:cNvPr id="5" name="Rectangle 7">
            <a:extLst>
              <a:ext uri="{FF2B5EF4-FFF2-40B4-BE49-F238E27FC236}">
                <a16:creationId xmlns:a16="http://schemas.microsoft.com/office/drawing/2014/main" id="{1C669D39-BDD1-4AC6-95D3-9D6878B59C4E}"/>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6" name="Rectangle 8">
            <a:extLst>
              <a:ext uri="{FF2B5EF4-FFF2-40B4-BE49-F238E27FC236}">
                <a16:creationId xmlns:a16="http://schemas.microsoft.com/office/drawing/2014/main" id="{BEF74167-2D14-4035-9259-8244A6272065}"/>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15002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334963"/>
            <a:ext cx="2025650" cy="59134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1188" y="334963"/>
            <a:ext cx="5926137" cy="59134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4C8C76C0-A755-48A8-96A8-274B76131973}"/>
              </a:ext>
            </a:extLst>
          </p:cNvPr>
          <p:cNvSpPr>
            <a:spLocks noGrp="1" noChangeArrowheads="1"/>
          </p:cNvSpPr>
          <p:nvPr>
            <p:ph type="dt" sz="half" idx="10"/>
          </p:nvPr>
        </p:nvSpPr>
        <p:spPr>
          <a:ln/>
        </p:spPr>
        <p:txBody>
          <a:bodyPr/>
          <a:lstStyle>
            <a:lvl1pPr>
              <a:defRPr/>
            </a:lvl1pPr>
          </a:lstStyle>
          <a:p>
            <a:pPr>
              <a:defRPr/>
            </a:pPr>
            <a:fld id="{6AC469A8-8EC7-4A12-BE49-1C4EBA5C32DC}" type="datetime1">
              <a:rPr lang="zh-CN" altLang="en-US"/>
              <a:pPr>
                <a:defRPr/>
              </a:pPr>
              <a:t>2023/2/10</a:t>
            </a:fld>
            <a:endParaRPr lang="en-US" altLang="zh-CN"/>
          </a:p>
        </p:txBody>
      </p:sp>
      <p:sp>
        <p:nvSpPr>
          <p:cNvPr id="5" name="Rectangle 7">
            <a:extLst>
              <a:ext uri="{FF2B5EF4-FFF2-40B4-BE49-F238E27FC236}">
                <a16:creationId xmlns:a16="http://schemas.microsoft.com/office/drawing/2014/main" id="{1C148AF3-8EBF-4C0F-B90F-9AFE7CF41B72}"/>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6" name="Rectangle 8">
            <a:extLst>
              <a:ext uri="{FF2B5EF4-FFF2-40B4-BE49-F238E27FC236}">
                <a16:creationId xmlns:a16="http://schemas.microsoft.com/office/drawing/2014/main" id="{1CBB7A65-EB3A-4F50-9B5E-2C1DC3470DA8}"/>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65464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C2EF207D-1704-4941-95A6-F37AD69376CD}"/>
              </a:ext>
            </a:extLst>
          </p:cNvPr>
          <p:cNvSpPr>
            <a:spLocks noGrp="1" noChangeArrowheads="1"/>
          </p:cNvSpPr>
          <p:nvPr>
            <p:ph type="dt" sz="half" idx="10"/>
          </p:nvPr>
        </p:nvSpPr>
        <p:spPr>
          <a:ln/>
        </p:spPr>
        <p:txBody>
          <a:bodyPr/>
          <a:lstStyle>
            <a:lvl1pPr>
              <a:defRPr/>
            </a:lvl1pPr>
          </a:lstStyle>
          <a:p>
            <a:pPr>
              <a:defRPr/>
            </a:pPr>
            <a:fld id="{CFEDC4AD-89CE-4EB8-81B7-C472C4450397}" type="datetime1">
              <a:rPr lang="zh-CN" altLang="en-US"/>
              <a:pPr>
                <a:defRPr/>
              </a:pPr>
              <a:t>2023/2/10</a:t>
            </a:fld>
            <a:endParaRPr lang="en-US" altLang="zh-CN"/>
          </a:p>
        </p:txBody>
      </p:sp>
      <p:sp>
        <p:nvSpPr>
          <p:cNvPr id="5" name="Rectangle 7">
            <a:extLst>
              <a:ext uri="{FF2B5EF4-FFF2-40B4-BE49-F238E27FC236}">
                <a16:creationId xmlns:a16="http://schemas.microsoft.com/office/drawing/2014/main" id="{15317AF8-EB0F-41A3-8998-AE24B0303777}"/>
              </a:ext>
            </a:extLst>
          </p:cNvPr>
          <p:cNvSpPr>
            <a:spLocks noGrp="1" noChangeArrowheads="1"/>
          </p:cNvSpPr>
          <p:nvPr>
            <p:ph type="ftr" sz="quarter" idx="11"/>
          </p:nvPr>
        </p:nvSpPr>
        <p:spPr>
          <a:ln/>
        </p:spPr>
        <p:txBody>
          <a:bodyPr/>
          <a:lstStyle>
            <a:lvl1pPr>
              <a:defRPr/>
            </a:lvl1p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.2022</a:t>
            </a:r>
          </a:p>
        </p:txBody>
      </p:sp>
      <p:sp>
        <p:nvSpPr>
          <p:cNvPr id="6" name="Rectangle 8">
            <a:extLst>
              <a:ext uri="{FF2B5EF4-FFF2-40B4-BE49-F238E27FC236}">
                <a16:creationId xmlns:a16="http://schemas.microsoft.com/office/drawing/2014/main" id="{0CD71DB0-522F-47ED-A109-068120AEA006}"/>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82283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6">
            <a:extLst>
              <a:ext uri="{FF2B5EF4-FFF2-40B4-BE49-F238E27FC236}">
                <a16:creationId xmlns:a16="http://schemas.microsoft.com/office/drawing/2014/main" id="{A37BD54B-B16F-447E-ABAE-9DC5F6F89DE4}"/>
              </a:ext>
            </a:extLst>
          </p:cNvPr>
          <p:cNvSpPr>
            <a:spLocks noGrp="1" noChangeArrowheads="1"/>
          </p:cNvSpPr>
          <p:nvPr>
            <p:ph type="dt" sz="half" idx="10"/>
          </p:nvPr>
        </p:nvSpPr>
        <p:spPr>
          <a:ln/>
        </p:spPr>
        <p:txBody>
          <a:bodyPr/>
          <a:lstStyle>
            <a:lvl1pPr>
              <a:defRPr/>
            </a:lvl1pPr>
          </a:lstStyle>
          <a:p>
            <a:pPr>
              <a:defRPr/>
            </a:pPr>
            <a:fld id="{21452FCF-0B6D-44DE-827A-6A9FD07BE325}" type="datetime1">
              <a:rPr lang="zh-CN" altLang="en-US"/>
              <a:pPr>
                <a:defRPr/>
              </a:pPr>
              <a:t>2023/2/10</a:t>
            </a:fld>
            <a:endParaRPr lang="en-US" altLang="zh-CN"/>
          </a:p>
        </p:txBody>
      </p:sp>
      <p:sp>
        <p:nvSpPr>
          <p:cNvPr id="5" name="Rectangle 7">
            <a:extLst>
              <a:ext uri="{FF2B5EF4-FFF2-40B4-BE49-F238E27FC236}">
                <a16:creationId xmlns:a16="http://schemas.microsoft.com/office/drawing/2014/main" id="{C61954C5-D92A-46F5-A4A9-366ED8AA0FDD}"/>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6" name="Rectangle 8">
            <a:extLst>
              <a:ext uri="{FF2B5EF4-FFF2-40B4-BE49-F238E27FC236}">
                <a16:creationId xmlns:a16="http://schemas.microsoft.com/office/drawing/2014/main" id="{668E74AB-CF38-4D66-970B-1579B4E0D460}"/>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3346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1188" y="1592263"/>
            <a:ext cx="3975100" cy="46561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38688" y="1592263"/>
            <a:ext cx="3976687" cy="46561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2E3D3131-319E-44B3-B4FF-9E995DC0857F}"/>
              </a:ext>
            </a:extLst>
          </p:cNvPr>
          <p:cNvSpPr>
            <a:spLocks noGrp="1" noChangeArrowheads="1"/>
          </p:cNvSpPr>
          <p:nvPr>
            <p:ph type="dt" sz="half" idx="10"/>
          </p:nvPr>
        </p:nvSpPr>
        <p:spPr>
          <a:ln/>
        </p:spPr>
        <p:txBody>
          <a:bodyPr/>
          <a:lstStyle>
            <a:lvl1pPr>
              <a:defRPr/>
            </a:lvl1pPr>
          </a:lstStyle>
          <a:p>
            <a:pPr>
              <a:defRPr/>
            </a:pPr>
            <a:fld id="{1EEA4829-D7E4-48D8-820B-A74278EA8EA1}" type="datetime1">
              <a:rPr lang="zh-CN" altLang="en-US"/>
              <a:pPr>
                <a:defRPr/>
              </a:pPr>
              <a:t>2023/2/10</a:t>
            </a:fld>
            <a:endParaRPr lang="en-US" altLang="zh-CN"/>
          </a:p>
        </p:txBody>
      </p:sp>
      <p:sp>
        <p:nvSpPr>
          <p:cNvPr id="6" name="Rectangle 7">
            <a:extLst>
              <a:ext uri="{FF2B5EF4-FFF2-40B4-BE49-F238E27FC236}">
                <a16:creationId xmlns:a16="http://schemas.microsoft.com/office/drawing/2014/main" id="{8F70EC0B-23B1-4DBF-AD61-71B25CC7A9F4}"/>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7" name="Rectangle 8">
            <a:extLst>
              <a:ext uri="{FF2B5EF4-FFF2-40B4-BE49-F238E27FC236}">
                <a16:creationId xmlns:a16="http://schemas.microsoft.com/office/drawing/2014/main" id="{FAC730C4-EAEC-4456-A6A1-FBC0C30DB8AB}"/>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0829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a:extLst>
              <a:ext uri="{FF2B5EF4-FFF2-40B4-BE49-F238E27FC236}">
                <a16:creationId xmlns:a16="http://schemas.microsoft.com/office/drawing/2014/main" id="{15FC05F2-B329-44CE-806A-68DAF5FED06E}"/>
              </a:ext>
            </a:extLst>
          </p:cNvPr>
          <p:cNvSpPr>
            <a:spLocks noGrp="1" noChangeArrowheads="1"/>
          </p:cNvSpPr>
          <p:nvPr>
            <p:ph type="dt" sz="half" idx="10"/>
          </p:nvPr>
        </p:nvSpPr>
        <p:spPr>
          <a:ln/>
        </p:spPr>
        <p:txBody>
          <a:bodyPr/>
          <a:lstStyle>
            <a:lvl1pPr>
              <a:defRPr/>
            </a:lvl1pPr>
          </a:lstStyle>
          <a:p>
            <a:pPr>
              <a:defRPr/>
            </a:pPr>
            <a:fld id="{1690C8A6-F82F-478A-9996-ECCA6FF035D8}" type="datetime1">
              <a:rPr lang="zh-CN" altLang="en-US"/>
              <a:pPr>
                <a:defRPr/>
              </a:pPr>
              <a:t>2023/2/10</a:t>
            </a:fld>
            <a:endParaRPr lang="en-US" altLang="zh-CN"/>
          </a:p>
        </p:txBody>
      </p:sp>
      <p:sp>
        <p:nvSpPr>
          <p:cNvPr id="8" name="Rectangle 7">
            <a:extLst>
              <a:ext uri="{FF2B5EF4-FFF2-40B4-BE49-F238E27FC236}">
                <a16:creationId xmlns:a16="http://schemas.microsoft.com/office/drawing/2014/main" id="{660D7481-7D4C-4CB4-B7F8-53A2EA4CF075}"/>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9" name="Rectangle 8">
            <a:extLst>
              <a:ext uri="{FF2B5EF4-FFF2-40B4-BE49-F238E27FC236}">
                <a16:creationId xmlns:a16="http://schemas.microsoft.com/office/drawing/2014/main" id="{F7DEF8BE-4206-453E-A35E-935624F3D933}"/>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8973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a:extLst>
              <a:ext uri="{FF2B5EF4-FFF2-40B4-BE49-F238E27FC236}">
                <a16:creationId xmlns:a16="http://schemas.microsoft.com/office/drawing/2014/main" id="{B382743F-D11A-43C6-B5DA-091663CBC073}"/>
              </a:ext>
            </a:extLst>
          </p:cNvPr>
          <p:cNvSpPr>
            <a:spLocks noGrp="1" noChangeArrowheads="1"/>
          </p:cNvSpPr>
          <p:nvPr>
            <p:ph type="dt" sz="half" idx="10"/>
          </p:nvPr>
        </p:nvSpPr>
        <p:spPr>
          <a:ln/>
        </p:spPr>
        <p:txBody>
          <a:bodyPr/>
          <a:lstStyle>
            <a:lvl1pPr>
              <a:defRPr/>
            </a:lvl1pPr>
          </a:lstStyle>
          <a:p>
            <a:pPr>
              <a:defRPr/>
            </a:pPr>
            <a:fld id="{CC6C21B2-8E32-4C30-AAD8-2FE1E0234DB5}" type="datetime1">
              <a:rPr lang="zh-CN" altLang="en-US"/>
              <a:pPr>
                <a:defRPr/>
              </a:pPr>
              <a:t>2023/2/10</a:t>
            </a:fld>
            <a:endParaRPr lang="en-US" altLang="zh-CN"/>
          </a:p>
        </p:txBody>
      </p:sp>
      <p:sp>
        <p:nvSpPr>
          <p:cNvPr id="4" name="Rectangle 7">
            <a:extLst>
              <a:ext uri="{FF2B5EF4-FFF2-40B4-BE49-F238E27FC236}">
                <a16:creationId xmlns:a16="http://schemas.microsoft.com/office/drawing/2014/main" id="{8E76F17E-DB91-41EA-8D8D-2C27178508D9}"/>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5" name="Rectangle 8">
            <a:extLst>
              <a:ext uri="{FF2B5EF4-FFF2-40B4-BE49-F238E27FC236}">
                <a16:creationId xmlns:a16="http://schemas.microsoft.com/office/drawing/2014/main" id="{BD54B70C-89B8-4F92-B306-D1AE7EED17D8}"/>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26895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8F1895D-E94F-4B7E-B69B-00D8875AAE1C}"/>
              </a:ext>
            </a:extLst>
          </p:cNvPr>
          <p:cNvSpPr>
            <a:spLocks noGrp="1" noChangeArrowheads="1"/>
          </p:cNvSpPr>
          <p:nvPr>
            <p:ph type="dt" sz="half" idx="10"/>
          </p:nvPr>
        </p:nvSpPr>
        <p:spPr>
          <a:ln/>
        </p:spPr>
        <p:txBody>
          <a:bodyPr/>
          <a:lstStyle>
            <a:lvl1pPr>
              <a:defRPr/>
            </a:lvl1pPr>
          </a:lstStyle>
          <a:p>
            <a:pPr>
              <a:defRPr/>
            </a:pPr>
            <a:fld id="{1C907913-8F9B-48C1-804D-5AAB681F2F64}" type="datetime1">
              <a:rPr lang="zh-CN" altLang="en-US"/>
              <a:pPr>
                <a:defRPr/>
              </a:pPr>
              <a:t>2023/2/10</a:t>
            </a:fld>
            <a:endParaRPr lang="en-US" altLang="zh-CN"/>
          </a:p>
        </p:txBody>
      </p:sp>
      <p:sp>
        <p:nvSpPr>
          <p:cNvPr id="3" name="Rectangle 7">
            <a:extLst>
              <a:ext uri="{FF2B5EF4-FFF2-40B4-BE49-F238E27FC236}">
                <a16:creationId xmlns:a16="http://schemas.microsoft.com/office/drawing/2014/main" id="{2D30EEAC-7241-43A6-87D0-1FF2A761F5DB}"/>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4" name="Rectangle 8">
            <a:extLst>
              <a:ext uri="{FF2B5EF4-FFF2-40B4-BE49-F238E27FC236}">
                <a16:creationId xmlns:a16="http://schemas.microsoft.com/office/drawing/2014/main" id="{DC6B21FF-F8BC-441A-940C-1717050E7E31}"/>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9554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736C96D0-C50B-4F32-A9E8-F78038A03BD5}"/>
              </a:ext>
            </a:extLst>
          </p:cNvPr>
          <p:cNvSpPr>
            <a:spLocks noGrp="1" noChangeArrowheads="1"/>
          </p:cNvSpPr>
          <p:nvPr>
            <p:ph type="dt" sz="half" idx="10"/>
          </p:nvPr>
        </p:nvSpPr>
        <p:spPr>
          <a:ln/>
        </p:spPr>
        <p:txBody>
          <a:bodyPr/>
          <a:lstStyle>
            <a:lvl1pPr>
              <a:defRPr/>
            </a:lvl1pPr>
          </a:lstStyle>
          <a:p>
            <a:pPr>
              <a:defRPr/>
            </a:pPr>
            <a:fld id="{176C1EEE-5CE1-4798-8390-B16D665FA1B6}" type="datetime1">
              <a:rPr lang="zh-CN" altLang="en-US"/>
              <a:pPr>
                <a:defRPr/>
              </a:pPr>
              <a:t>2023/2/10</a:t>
            </a:fld>
            <a:endParaRPr lang="en-US" altLang="zh-CN"/>
          </a:p>
        </p:txBody>
      </p:sp>
      <p:sp>
        <p:nvSpPr>
          <p:cNvPr id="6" name="Rectangle 7">
            <a:extLst>
              <a:ext uri="{FF2B5EF4-FFF2-40B4-BE49-F238E27FC236}">
                <a16:creationId xmlns:a16="http://schemas.microsoft.com/office/drawing/2014/main" id="{B53B0556-FED5-4F41-9BAB-B5640DE7DB39}"/>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7" name="Rectangle 8">
            <a:extLst>
              <a:ext uri="{FF2B5EF4-FFF2-40B4-BE49-F238E27FC236}">
                <a16:creationId xmlns:a16="http://schemas.microsoft.com/office/drawing/2014/main" id="{B47D9F32-147B-4A29-933C-EBE7F6E50DAE}"/>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65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4AC091C9-AA6A-461A-9008-3C89768D18EC}"/>
              </a:ext>
            </a:extLst>
          </p:cNvPr>
          <p:cNvSpPr>
            <a:spLocks noGrp="1" noChangeArrowheads="1"/>
          </p:cNvSpPr>
          <p:nvPr>
            <p:ph type="dt" sz="half" idx="10"/>
          </p:nvPr>
        </p:nvSpPr>
        <p:spPr>
          <a:ln/>
        </p:spPr>
        <p:txBody>
          <a:bodyPr/>
          <a:lstStyle>
            <a:lvl1pPr>
              <a:defRPr/>
            </a:lvl1pPr>
          </a:lstStyle>
          <a:p>
            <a:pPr>
              <a:defRPr/>
            </a:pPr>
            <a:fld id="{BB65325E-F346-4D5D-8D5F-473C26FD6398}" type="datetime1">
              <a:rPr lang="zh-CN" altLang="en-US"/>
              <a:pPr>
                <a:defRPr/>
              </a:pPr>
              <a:t>2023/2/10</a:t>
            </a:fld>
            <a:endParaRPr lang="en-US" altLang="zh-CN"/>
          </a:p>
        </p:txBody>
      </p:sp>
      <p:sp>
        <p:nvSpPr>
          <p:cNvPr id="6" name="Rectangle 7">
            <a:extLst>
              <a:ext uri="{FF2B5EF4-FFF2-40B4-BE49-F238E27FC236}">
                <a16:creationId xmlns:a16="http://schemas.microsoft.com/office/drawing/2014/main" id="{347067C1-BDE1-4743-BC2C-937232D685EF}"/>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7" name="Rectangle 8">
            <a:extLst>
              <a:ext uri="{FF2B5EF4-FFF2-40B4-BE49-F238E27FC236}">
                <a16:creationId xmlns:a16="http://schemas.microsoft.com/office/drawing/2014/main" id="{C71A8CDC-D443-4C90-B09A-36AB3EF826A3}"/>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25937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FE87A0-C906-4DC8-A7E6-E466C13056E5}"/>
              </a:ext>
            </a:extLst>
          </p:cNvPr>
          <p:cNvSpPr>
            <a:spLocks noChangeArrowheads="1"/>
          </p:cNvSpPr>
          <p:nvPr/>
        </p:nvSpPr>
        <p:spPr bwMode="auto">
          <a:xfrm>
            <a:off x="-6350" y="1347788"/>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1027" name="Rectangle 3">
            <a:extLst>
              <a:ext uri="{FF2B5EF4-FFF2-40B4-BE49-F238E27FC236}">
                <a16:creationId xmlns:a16="http://schemas.microsoft.com/office/drawing/2014/main" id="{E47BA552-646E-40BB-B5DC-C5276DB96287}"/>
              </a:ext>
            </a:extLst>
          </p:cNvPr>
          <p:cNvSpPr>
            <a:spLocks noChangeArrowheads="1"/>
          </p:cNvSpPr>
          <p:nvPr/>
        </p:nvSpPr>
        <p:spPr bwMode="auto">
          <a:xfrm>
            <a:off x="1470025" y="1347788"/>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1028" name="Rectangle 4">
            <a:extLst>
              <a:ext uri="{FF2B5EF4-FFF2-40B4-BE49-F238E27FC236}">
                <a16:creationId xmlns:a16="http://schemas.microsoft.com/office/drawing/2014/main" id="{2196326F-C74D-465E-8014-AE7AD4190B00}"/>
              </a:ext>
            </a:extLst>
          </p:cNvPr>
          <p:cNvSpPr>
            <a:spLocks noGrp="1" noChangeArrowheads="1"/>
          </p:cNvSpPr>
          <p:nvPr>
            <p:ph type="title"/>
          </p:nvPr>
        </p:nvSpPr>
        <p:spPr bwMode="auto">
          <a:xfrm>
            <a:off x="611188" y="334963"/>
            <a:ext cx="7158037"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9" name="Rectangle 5">
            <a:extLst>
              <a:ext uri="{FF2B5EF4-FFF2-40B4-BE49-F238E27FC236}">
                <a16:creationId xmlns:a16="http://schemas.microsoft.com/office/drawing/2014/main" id="{B5583660-1EF7-4E1F-AD4A-32D7B6136087}"/>
              </a:ext>
            </a:extLst>
          </p:cNvPr>
          <p:cNvSpPr>
            <a:spLocks noGrp="1" noChangeArrowheads="1"/>
          </p:cNvSpPr>
          <p:nvPr>
            <p:ph type="body" idx="1"/>
          </p:nvPr>
        </p:nvSpPr>
        <p:spPr bwMode="auto">
          <a:xfrm>
            <a:off x="611188" y="1592263"/>
            <a:ext cx="8104187"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3750" name="Rectangle 6">
            <a:extLst>
              <a:ext uri="{FF2B5EF4-FFF2-40B4-BE49-F238E27FC236}">
                <a16:creationId xmlns:a16="http://schemas.microsoft.com/office/drawing/2014/main" id="{F0C19D27-2CB0-469F-A1A7-47F7EE85E741}"/>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b="0">
                <a:ea typeface="SimSun" panose="02010600030101010101" pitchFamily="2" charset="-122"/>
              </a:defRPr>
            </a:lvl1pPr>
          </a:lstStyle>
          <a:p>
            <a:pPr>
              <a:defRPr/>
            </a:pPr>
            <a:fld id="{080933F0-BB0E-4D48-B185-DBDF682AB4AE}" type="datetime1">
              <a:rPr lang="zh-CN" altLang="en-US"/>
              <a:pPr>
                <a:defRPr/>
              </a:pPr>
              <a:t>2023/2/10</a:t>
            </a:fld>
            <a:endParaRPr lang="en-US" altLang="zh-CN"/>
          </a:p>
        </p:txBody>
      </p:sp>
      <p:sp>
        <p:nvSpPr>
          <p:cNvPr id="543751" name="Rectangle 7">
            <a:extLst>
              <a:ext uri="{FF2B5EF4-FFF2-40B4-BE49-F238E27FC236}">
                <a16:creationId xmlns:a16="http://schemas.microsoft.com/office/drawing/2014/main" id="{55F3104F-26DF-4B36-8480-02E61FB5E5F4}"/>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b="0">
                <a:ea typeface="SimSun" panose="02010600030101010101" pitchFamily="2" charset="-122"/>
              </a:defRPr>
            </a:lvl1p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
        <p:nvSpPr>
          <p:cNvPr id="543752" name="Rectangle 8">
            <a:extLst>
              <a:ext uri="{FF2B5EF4-FFF2-40B4-BE49-F238E27FC236}">
                <a16:creationId xmlns:a16="http://schemas.microsoft.com/office/drawing/2014/main" id="{91D6419B-0F5B-41A8-A23F-35FDE9BC72A7}"/>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b="0">
                <a:ea typeface="SimSun" panose="02010600030101010101" pitchFamily="2" charset="-122"/>
              </a:defRPr>
            </a:lvl1pPr>
          </a:lstStyle>
          <a:p>
            <a:pPr>
              <a:defRPr/>
            </a:pPr>
            <a:endParaRPr lang="zh-CN" altLang="zh-CN"/>
          </a:p>
        </p:txBody>
      </p:sp>
      <p:sp>
        <p:nvSpPr>
          <p:cNvPr id="1033" name="Rectangle 9">
            <a:extLst>
              <a:ext uri="{FF2B5EF4-FFF2-40B4-BE49-F238E27FC236}">
                <a16:creationId xmlns:a16="http://schemas.microsoft.com/office/drawing/2014/main" id="{ED13EC70-A638-43B6-8C95-6A1CCDCD9594}"/>
              </a:ext>
            </a:extLst>
          </p:cNvPr>
          <p:cNvSpPr>
            <a:spLocks noChangeArrowheads="1"/>
          </p:cNvSpPr>
          <p:nvPr/>
        </p:nvSpPr>
        <p:spPr bwMode="auto">
          <a:xfrm>
            <a:off x="7993063" y="260350"/>
            <a:ext cx="90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fld id="{F46F6135-1C43-4C00-9A30-CA1BE1106416}" type="slidenum">
              <a:rPr kumimoji="0" lang="en-US" altLang="zh-CN" sz="2000" b="0">
                <a:ea typeface="SimSun" panose="02010600030101010101" pitchFamily="2" charset="-122"/>
              </a:rPr>
              <a:pPr algn="ctr" eaLnBrk="1" hangingPunct="1"/>
              <a:t>‹#›</a:t>
            </a:fld>
            <a:endParaRPr kumimoji="0" lang="en-US" altLang="zh-CN" sz="2000" b="0">
              <a:ea typeface="SimSun"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4157"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hf sldNum="0" hdr="0" dt="0"/>
  <p:txStyles>
    <p:titleStyle>
      <a:lvl1pPr algn="l" rtl="0" eaLnBrk="0" fontAlgn="base" hangingPunct="0">
        <a:spcBef>
          <a:spcPct val="0"/>
        </a:spcBef>
        <a:spcAft>
          <a:spcPct val="0"/>
        </a:spcAft>
        <a:defRPr sz="4000" kern="1200">
          <a:solidFill>
            <a:schemeClr val="tx2"/>
          </a:solidFill>
          <a:latin typeface="+mj-lt"/>
          <a:ea typeface="SimSun" panose="02010600030101010101" pitchFamily="2" charset="-122"/>
          <a:cs typeface="+mj-cs"/>
        </a:defRPr>
      </a:lvl1pPr>
      <a:lvl2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SimSun" panose="02010600030101010101" pitchFamily="2" charset="-122"/>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SimSun" panose="02010600030101010101" pitchFamily="2" charset="-122"/>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ü"/>
        <a:defRPr sz="2400" kern="1200">
          <a:solidFill>
            <a:schemeClr val="tx1"/>
          </a:solidFill>
          <a:latin typeface="+mn-lt"/>
          <a:ea typeface="SimSun" panose="02010600030101010101" pitchFamily="2" charset="-122"/>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SimSun" panose="02010600030101010101" pitchFamily="2" charset="-122"/>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48C192-2E0B-4737-92AD-4CA54AA85918}"/>
              </a:ext>
            </a:extLst>
          </p:cNvPr>
          <p:cNvSpPr>
            <a:spLocks noGrp="1" noChangeArrowheads="1"/>
          </p:cNvSpPr>
          <p:nvPr>
            <p:ph type="ctrTitle"/>
          </p:nvPr>
        </p:nvSpPr>
        <p:spPr>
          <a:xfrm>
            <a:off x="838200" y="1443038"/>
            <a:ext cx="7297738" cy="1600200"/>
          </a:xfrm>
        </p:spPr>
        <p:txBody>
          <a:bodyPr/>
          <a:lstStyle/>
          <a:p>
            <a:pPr eaLnBrk="1" hangingPunct="1"/>
            <a:r>
              <a:rPr lang="zh-CN" altLang="en-US" dirty="0"/>
              <a:t>第</a:t>
            </a:r>
            <a:r>
              <a:rPr lang="en-US" altLang="zh-CN" dirty="0"/>
              <a:t>9</a:t>
            </a:r>
            <a:r>
              <a:rPr lang="zh-CN" altLang="en-US" dirty="0"/>
              <a:t>讲 集成学习</a:t>
            </a:r>
          </a:p>
        </p:txBody>
      </p:sp>
      <p:sp>
        <p:nvSpPr>
          <p:cNvPr id="5123" name="Rectangle 3">
            <a:extLst>
              <a:ext uri="{FF2B5EF4-FFF2-40B4-BE49-F238E27FC236}">
                <a16:creationId xmlns:a16="http://schemas.microsoft.com/office/drawing/2014/main" id="{5D202D3A-38A1-44F2-B273-CA2B6162ABF5}"/>
              </a:ext>
            </a:extLst>
          </p:cNvPr>
          <p:cNvSpPr>
            <a:spLocks noGrp="1" noChangeArrowheads="1"/>
          </p:cNvSpPr>
          <p:nvPr>
            <p:ph type="subTitle" idx="1"/>
          </p:nvPr>
        </p:nvSpPr>
        <p:spPr>
          <a:xfrm>
            <a:off x="2268876" y="3969060"/>
            <a:ext cx="5638800" cy="1905000"/>
          </a:xfrm>
        </p:spPr>
        <p:txBody>
          <a:bodyPr/>
          <a:lstStyle/>
          <a:p>
            <a:pPr algn="ctr" eaLnBrk="1" hangingPunct="1"/>
            <a:r>
              <a:rPr lang="zh-CN" altLang="en-US" sz="2800"/>
              <a:t>姜维</a:t>
            </a:r>
          </a:p>
          <a:p>
            <a:pPr algn="ctr" eaLnBrk="1" hangingPunct="1"/>
            <a:r>
              <a:rPr lang="zh-CN" altLang="en-US" sz="2800"/>
              <a:t>哈尔滨工业大学</a:t>
            </a:r>
            <a:endParaRPr lang="zh-CN" altLang="en-US" sz="2800" dirty="0"/>
          </a:p>
        </p:txBody>
      </p:sp>
      <p:sp>
        <p:nvSpPr>
          <p:cNvPr id="4" name="文本框 3">
            <a:extLst>
              <a:ext uri="{FF2B5EF4-FFF2-40B4-BE49-F238E27FC236}">
                <a16:creationId xmlns:a16="http://schemas.microsoft.com/office/drawing/2014/main" id="{7AD00730-7A72-4981-9966-A4A775071B7A}"/>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pic>
        <p:nvPicPr>
          <p:cNvPr id="6" name="图片 5">
            <a:extLst>
              <a:ext uri="{FF2B5EF4-FFF2-40B4-BE49-F238E27FC236}">
                <a16:creationId xmlns:a16="http://schemas.microsoft.com/office/drawing/2014/main" id="{2FD5997D-B0D8-4FB7-B2EB-BFCCFA3CF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236" y="4005064"/>
            <a:ext cx="1680498" cy="213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10E03-FAE6-48DF-B6B3-FEC339BD8D13}"/>
              </a:ext>
            </a:extLst>
          </p:cNvPr>
          <p:cNvSpPr>
            <a:spLocks noGrp="1"/>
          </p:cNvSpPr>
          <p:nvPr>
            <p:ph type="title"/>
          </p:nvPr>
        </p:nvSpPr>
        <p:spPr/>
        <p:txBody>
          <a:bodyPr/>
          <a:lstStyle/>
          <a:p>
            <a:r>
              <a:rPr lang="zh-CN" altLang="en-US" dirty="0"/>
              <a:t>逻辑回归的拟合能力</a:t>
            </a:r>
          </a:p>
        </p:txBody>
      </p:sp>
      <p:sp>
        <p:nvSpPr>
          <p:cNvPr id="3" name="内容占位符 2">
            <a:extLst>
              <a:ext uri="{FF2B5EF4-FFF2-40B4-BE49-F238E27FC236}">
                <a16:creationId xmlns:a16="http://schemas.microsoft.com/office/drawing/2014/main" id="{018AAFC3-C820-4997-BA8E-95ECF9A3FE87}"/>
              </a:ext>
            </a:extLst>
          </p:cNvPr>
          <p:cNvSpPr>
            <a:spLocks noGrp="1"/>
          </p:cNvSpPr>
          <p:nvPr>
            <p:ph idx="1"/>
          </p:nvPr>
        </p:nvSpPr>
        <p:spPr/>
        <p:txBody>
          <a:bodyPr/>
          <a:lstStyle/>
          <a:p>
            <a:endParaRPr lang="zh-CN" altLang="en-US"/>
          </a:p>
        </p:txBody>
      </p:sp>
      <p:pic>
        <p:nvPicPr>
          <p:cNvPr id="6" name="图片 5">
            <a:extLst>
              <a:ext uri="{FF2B5EF4-FFF2-40B4-BE49-F238E27FC236}">
                <a16:creationId xmlns:a16="http://schemas.microsoft.com/office/drawing/2014/main" id="{FADE88F3-129C-4526-8496-A6D6B7F1CB8C}"/>
              </a:ext>
            </a:extLst>
          </p:cNvPr>
          <p:cNvPicPr>
            <a:picLocks noChangeAspect="1"/>
          </p:cNvPicPr>
          <p:nvPr/>
        </p:nvPicPr>
        <p:blipFill>
          <a:blip r:embed="rId2"/>
          <a:stretch>
            <a:fillRect/>
          </a:stretch>
        </p:blipFill>
        <p:spPr>
          <a:xfrm>
            <a:off x="863588" y="2276872"/>
            <a:ext cx="7884368" cy="3662769"/>
          </a:xfrm>
          <a:prstGeom prst="rect">
            <a:avLst/>
          </a:prstGeom>
        </p:spPr>
      </p:pic>
    </p:spTree>
    <p:extLst>
      <p:ext uri="{BB962C8B-B14F-4D97-AF65-F5344CB8AC3E}">
        <p14:creationId xmlns:p14="http://schemas.microsoft.com/office/powerpoint/2010/main" val="249682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76BD3-E7E2-4348-B233-9077455D9E4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1311D53-5A08-412E-A189-4B895D7AEE32}"/>
              </a:ext>
            </a:extLst>
          </p:cNvPr>
          <p:cNvSpPr>
            <a:spLocks noGrp="1"/>
          </p:cNvSpPr>
          <p:nvPr>
            <p:ph idx="1"/>
          </p:nvPr>
        </p:nvSpPr>
        <p:spPr/>
        <p:txBody>
          <a:bodyPr/>
          <a:lstStyle/>
          <a:p>
            <a:r>
              <a:rPr lang="zh-CN" altLang="en-US" dirty="0"/>
              <a:t>复杂数据集分类</a:t>
            </a:r>
            <a:endParaRPr lang="en-US" altLang="zh-CN" dirty="0"/>
          </a:p>
          <a:p>
            <a:r>
              <a:rPr lang="zh-CN" altLang="en-US" dirty="0"/>
              <a:t>分类的倾向性</a:t>
            </a:r>
          </a:p>
        </p:txBody>
      </p:sp>
      <p:sp>
        <p:nvSpPr>
          <p:cNvPr id="4" name="页脚占位符 3">
            <a:extLst>
              <a:ext uri="{FF2B5EF4-FFF2-40B4-BE49-F238E27FC236}">
                <a16:creationId xmlns:a16="http://schemas.microsoft.com/office/drawing/2014/main" id="{CC17FC8E-B7F2-4E79-AE7A-1326C4ACCD43}"/>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589E5D39-0A6E-437E-996F-E54E13399085}"/>
              </a:ext>
            </a:extLst>
          </p:cNvPr>
          <p:cNvPicPr>
            <a:picLocks noChangeAspect="1"/>
          </p:cNvPicPr>
          <p:nvPr/>
        </p:nvPicPr>
        <p:blipFill>
          <a:blip r:embed="rId2"/>
          <a:stretch>
            <a:fillRect/>
          </a:stretch>
        </p:blipFill>
        <p:spPr>
          <a:xfrm>
            <a:off x="727659" y="2705744"/>
            <a:ext cx="7992380" cy="3535551"/>
          </a:xfrm>
          <a:prstGeom prst="rect">
            <a:avLst/>
          </a:prstGeom>
        </p:spPr>
      </p:pic>
    </p:spTree>
    <p:extLst>
      <p:ext uri="{BB962C8B-B14F-4D97-AF65-F5344CB8AC3E}">
        <p14:creationId xmlns:p14="http://schemas.microsoft.com/office/powerpoint/2010/main" val="166734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9DEAEB-5D68-4C97-AEAA-F70B49728BBC}"/>
              </a:ext>
            </a:extLst>
          </p:cNvPr>
          <p:cNvSpPr>
            <a:spLocks noGrp="1"/>
          </p:cNvSpPr>
          <p:nvPr>
            <p:ph type="title"/>
          </p:nvPr>
        </p:nvSpPr>
        <p:spPr/>
        <p:txBody>
          <a:bodyPr/>
          <a:lstStyle/>
          <a:p>
            <a:r>
              <a:rPr lang="en-US" altLang="zh-CN" dirty="0" err="1"/>
              <a:t>kNN</a:t>
            </a:r>
            <a:r>
              <a:rPr lang="zh-CN" altLang="en-US" dirty="0"/>
              <a:t>的拟合能力</a:t>
            </a:r>
          </a:p>
        </p:txBody>
      </p:sp>
      <p:sp>
        <p:nvSpPr>
          <p:cNvPr id="3" name="内容占位符 2">
            <a:extLst>
              <a:ext uri="{FF2B5EF4-FFF2-40B4-BE49-F238E27FC236}">
                <a16:creationId xmlns:a16="http://schemas.microsoft.com/office/drawing/2014/main" id="{D0EDD672-00E4-411F-AD74-17E7AD63D5AD}"/>
              </a:ext>
            </a:extLst>
          </p:cNvPr>
          <p:cNvSpPr>
            <a:spLocks noGrp="1"/>
          </p:cNvSpPr>
          <p:nvPr>
            <p:ph idx="1"/>
          </p:nvPr>
        </p:nvSpPr>
        <p:spPr/>
        <p:txBody>
          <a:bodyPr/>
          <a:lstStyle/>
          <a:p>
            <a:r>
              <a:rPr lang="en-US" altLang="zh-CN" dirty="0"/>
              <a:t>K=1</a:t>
            </a:r>
            <a:endParaRPr lang="zh-CN" altLang="en-US" dirty="0"/>
          </a:p>
        </p:txBody>
      </p:sp>
      <p:sp>
        <p:nvSpPr>
          <p:cNvPr id="4" name="页脚占位符 3">
            <a:extLst>
              <a:ext uri="{FF2B5EF4-FFF2-40B4-BE49-F238E27FC236}">
                <a16:creationId xmlns:a16="http://schemas.microsoft.com/office/drawing/2014/main" id="{C1D2A67F-CB28-445B-A574-DE60398C7D4E}"/>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18643B5E-0CBE-4DFF-8883-791BDC2704B3}"/>
              </a:ext>
            </a:extLst>
          </p:cNvPr>
          <p:cNvPicPr>
            <a:picLocks noChangeAspect="1"/>
          </p:cNvPicPr>
          <p:nvPr/>
        </p:nvPicPr>
        <p:blipFill>
          <a:blip r:embed="rId2"/>
          <a:stretch>
            <a:fillRect/>
          </a:stretch>
        </p:blipFill>
        <p:spPr>
          <a:xfrm>
            <a:off x="686991" y="2492896"/>
            <a:ext cx="8028384" cy="3619555"/>
          </a:xfrm>
          <a:prstGeom prst="rect">
            <a:avLst/>
          </a:prstGeom>
        </p:spPr>
      </p:pic>
    </p:spTree>
    <p:extLst>
      <p:ext uri="{BB962C8B-B14F-4D97-AF65-F5344CB8AC3E}">
        <p14:creationId xmlns:p14="http://schemas.microsoft.com/office/powerpoint/2010/main" val="247305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5C37B2-7E35-40BF-AED9-AE6090F6DFA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80DD80B-2FA5-4E61-97D7-9C6A93696F15}"/>
              </a:ext>
            </a:extLst>
          </p:cNvPr>
          <p:cNvSpPr>
            <a:spLocks noGrp="1"/>
          </p:cNvSpPr>
          <p:nvPr>
            <p:ph idx="1"/>
          </p:nvPr>
        </p:nvSpPr>
        <p:spPr/>
        <p:txBody>
          <a:bodyPr/>
          <a:lstStyle/>
          <a:p>
            <a:r>
              <a:rPr lang="zh-CN" altLang="en-US" dirty="0"/>
              <a:t>复杂数据上表现</a:t>
            </a:r>
          </a:p>
        </p:txBody>
      </p:sp>
      <p:sp>
        <p:nvSpPr>
          <p:cNvPr id="4" name="页脚占位符 3">
            <a:extLst>
              <a:ext uri="{FF2B5EF4-FFF2-40B4-BE49-F238E27FC236}">
                <a16:creationId xmlns:a16="http://schemas.microsoft.com/office/drawing/2014/main" id="{01ED63EC-06A4-4BAA-B445-6FB2CA4C40AD}"/>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9FCE95D7-C3E2-4469-8AA5-876E84FB62FA}"/>
              </a:ext>
            </a:extLst>
          </p:cNvPr>
          <p:cNvPicPr>
            <a:picLocks noChangeAspect="1"/>
          </p:cNvPicPr>
          <p:nvPr/>
        </p:nvPicPr>
        <p:blipFill>
          <a:blip r:embed="rId2"/>
          <a:stretch>
            <a:fillRect/>
          </a:stretch>
        </p:blipFill>
        <p:spPr>
          <a:xfrm>
            <a:off x="755576" y="2718229"/>
            <a:ext cx="7704348" cy="3228546"/>
          </a:xfrm>
          <a:prstGeom prst="rect">
            <a:avLst/>
          </a:prstGeom>
        </p:spPr>
      </p:pic>
    </p:spTree>
    <p:extLst>
      <p:ext uri="{BB962C8B-B14F-4D97-AF65-F5344CB8AC3E}">
        <p14:creationId xmlns:p14="http://schemas.microsoft.com/office/powerpoint/2010/main" val="243238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175443-AA13-46DB-B985-5FEE26647D6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4F81115-7B0A-454F-AB6D-68204D62620F}"/>
              </a:ext>
            </a:extLst>
          </p:cNvPr>
          <p:cNvSpPr>
            <a:spLocks noGrp="1"/>
          </p:cNvSpPr>
          <p:nvPr>
            <p:ph idx="1"/>
          </p:nvPr>
        </p:nvSpPr>
        <p:spPr/>
        <p:txBody>
          <a:bodyPr/>
          <a:lstStyle/>
          <a:p>
            <a:r>
              <a:rPr lang="zh-CN" altLang="en-US" dirty="0"/>
              <a:t>当</a:t>
            </a:r>
            <a:r>
              <a:rPr lang="en-US" altLang="zh-CN" dirty="0"/>
              <a:t>k=3</a:t>
            </a:r>
            <a:r>
              <a:rPr lang="zh-CN" altLang="en-US" dirty="0"/>
              <a:t>时和</a:t>
            </a:r>
            <a:r>
              <a:rPr lang="en-US" altLang="zh-CN" dirty="0"/>
              <a:t>k=5</a:t>
            </a:r>
            <a:r>
              <a:rPr lang="zh-CN" altLang="en-US" dirty="0"/>
              <a:t>时</a:t>
            </a:r>
          </a:p>
        </p:txBody>
      </p:sp>
      <p:sp>
        <p:nvSpPr>
          <p:cNvPr id="4" name="页脚占位符 3">
            <a:extLst>
              <a:ext uri="{FF2B5EF4-FFF2-40B4-BE49-F238E27FC236}">
                <a16:creationId xmlns:a16="http://schemas.microsoft.com/office/drawing/2014/main" id="{E519D344-CBC9-4238-9DDB-863A9E4303F6}"/>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4C6106F8-7E7A-4E96-9965-EC24B763081B}"/>
              </a:ext>
            </a:extLst>
          </p:cNvPr>
          <p:cNvPicPr>
            <a:picLocks noChangeAspect="1"/>
          </p:cNvPicPr>
          <p:nvPr/>
        </p:nvPicPr>
        <p:blipFill>
          <a:blip r:embed="rId2"/>
          <a:stretch>
            <a:fillRect/>
          </a:stretch>
        </p:blipFill>
        <p:spPr>
          <a:xfrm>
            <a:off x="575556" y="2204864"/>
            <a:ext cx="8104187" cy="3977401"/>
          </a:xfrm>
          <a:prstGeom prst="rect">
            <a:avLst/>
          </a:prstGeom>
        </p:spPr>
      </p:pic>
    </p:spTree>
    <p:extLst>
      <p:ext uri="{BB962C8B-B14F-4D97-AF65-F5344CB8AC3E}">
        <p14:creationId xmlns:p14="http://schemas.microsoft.com/office/powerpoint/2010/main" val="118803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E1DEB-5104-46EE-8BBF-6DC79A3F4F5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F1A6B1F-4BBE-4798-BB09-9FDDE67769D8}"/>
              </a:ext>
            </a:extLst>
          </p:cNvPr>
          <p:cNvSpPr>
            <a:spLocks noGrp="1"/>
          </p:cNvSpPr>
          <p:nvPr>
            <p:ph idx="1"/>
          </p:nvPr>
        </p:nvSpPr>
        <p:spPr/>
        <p:txBody>
          <a:bodyPr/>
          <a:lstStyle/>
          <a:p>
            <a:r>
              <a:rPr lang="en-US" altLang="zh-CN" dirty="0" err="1"/>
              <a:t>kNN</a:t>
            </a:r>
            <a:r>
              <a:rPr lang="zh-CN" altLang="en-US" dirty="0"/>
              <a:t>的模型容量调整</a:t>
            </a:r>
            <a:endParaRPr lang="en-US" altLang="zh-CN" dirty="0"/>
          </a:p>
          <a:p>
            <a:endParaRPr lang="en-US" altLang="zh-CN" dirty="0"/>
          </a:p>
          <a:p>
            <a:r>
              <a:rPr lang="zh-CN" altLang="en-US" dirty="0"/>
              <a:t>可调整项</a:t>
            </a:r>
          </a:p>
        </p:txBody>
      </p:sp>
      <p:sp>
        <p:nvSpPr>
          <p:cNvPr id="4" name="页脚占位符 3">
            <a:extLst>
              <a:ext uri="{FF2B5EF4-FFF2-40B4-BE49-F238E27FC236}">
                <a16:creationId xmlns:a16="http://schemas.microsoft.com/office/drawing/2014/main" id="{805DC9E4-B5A9-43A8-A744-695EF3176146}"/>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23170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365D0A-0698-4140-8809-B9659158F2F2}"/>
              </a:ext>
            </a:extLst>
          </p:cNvPr>
          <p:cNvSpPr>
            <a:spLocks noGrp="1"/>
          </p:cNvSpPr>
          <p:nvPr>
            <p:ph type="title"/>
          </p:nvPr>
        </p:nvSpPr>
        <p:spPr/>
        <p:txBody>
          <a:bodyPr/>
          <a:lstStyle/>
          <a:p>
            <a:r>
              <a:rPr lang="en-US" altLang="zh-CN" dirty="0"/>
              <a:t>C4.5</a:t>
            </a:r>
            <a:r>
              <a:rPr lang="zh-CN" altLang="en-US" dirty="0"/>
              <a:t>的拟合能力</a:t>
            </a:r>
          </a:p>
        </p:txBody>
      </p:sp>
      <p:sp>
        <p:nvSpPr>
          <p:cNvPr id="3" name="内容占位符 2">
            <a:extLst>
              <a:ext uri="{FF2B5EF4-FFF2-40B4-BE49-F238E27FC236}">
                <a16:creationId xmlns:a16="http://schemas.microsoft.com/office/drawing/2014/main" id="{1D197341-A414-48B8-A727-38B0D179FD5A}"/>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9E0B4C83-BAF0-42FD-8999-C25259087E35}"/>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4E3F98A0-760D-48EA-8477-ABFA9103731D}"/>
              </a:ext>
            </a:extLst>
          </p:cNvPr>
          <p:cNvPicPr>
            <a:picLocks noChangeAspect="1"/>
          </p:cNvPicPr>
          <p:nvPr/>
        </p:nvPicPr>
        <p:blipFill>
          <a:blip r:embed="rId2"/>
          <a:stretch>
            <a:fillRect/>
          </a:stretch>
        </p:blipFill>
        <p:spPr>
          <a:xfrm>
            <a:off x="719572" y="2528900"/>
            <a:ext cx="7617904" cy="3470182"/>
          </a:xfrm>
          <a:prstGeom prst="rect">
            <a:avLst/>
          </a:prstGeom>
        </p:spPr>
      </p:pic>
    </p:spTree>
    <p:extLst>
      <p:ext uri="{BB962C8B-B14F-4D97-AF65-F5344CB8AC3E}">
        <p14:creationId xmlns:p14="http://schemas.microsoft.com/office/powerpoint/2010/main" val="10077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C56DA-9C8F-4719-8861-DF0C3CCC03A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4E8B4A2-62A7-4C48-889F-58CB7F937025}"/>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6C99C896-B7DE-4E99-AEAD-9FF476E57526}"/>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3D76AE20-2A4E-4585-B511-4802EA046045}"/>
              </a:ext>
            </a:extLst>
          </p:cNvPr>
          <p:cNvPicPr>
            <a:picLocks noChangeAspect="1"/>
          </p:cNvPicPr>
          <p:nvPr/>
        </p:nvPicPr>
        <p:blipFill>
          <a:blip r:embed="rId2"/>
          <a:stretch>
            <a:fillRect/>
          </a:stretch>
        </p:blipFill>
        <p:spPr>
          <a:xfrm>
            <a:off x="863588" y="2636912"/>
            <a:ext cx="7344308" cy="3144300"/>
          </a:xfrm>
          <a:prstGeom prst="rect">
            <a:avLst/>
          </a:prstGeom>
        </p:spPr>
      </p:pic>
    </p:spTree>
    <p:extLst>
      <p:ext uri="{BB962C8B-B14F-4D97-AF65-F5344CB8AC3E}">
        <p14:creationId xmlns:p14="http://schemas.microsoft.com/office/powerpoint/2010/main" val="89800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9B5CA3-5031-4836-8C56-9533C732EE30}"/>
              </a:ext>
            </a:extLst>
          </p:cNvPr>
          <p:cNvSpPr>
            <a:spLocks noGrp="1"/>
          </p:cNvSpPr>
          <p:nvPr>
            <p:ph type="title"/>
          </p:nvPr>
        </p:nvSpPr>
        <p:spPr/>
        <p:txBody>
          <a:bodyPr/>
          <a:lstStyle/>
          <a:p>
            <a:r>
              <a:rPr lang="zh-CN" altLang="en-US" dirty="0"/>
              <a:t>多元正态贝叶斯的拟合能力</a:t>
            </a:r>
          </a:p>
        </p:txBody>
      </p:sp>
      <p:sp>
        <p:nvSpPr>
          <p:cNvPr id="3" name="内容占位符 2">
            <a:extLst>
              <a:ext uri="{FF2B5EF4-FFF2-40B4-BE49-F238E27FC236}">
                <a16:creationId xmlns:a16="http://schemas.microsoft.com/office/drawing/2014/main" id="{637D705B-D316-47AD-A65A-733A3DBB2E57}"/>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0B213FC8-FCE1-41B4-8161-8C4C2A5CC864}"/>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255CB90A-E73A-4674-BB19-F4410E7C3CC1}"/>
              </a:ext>
            </a:extLst>
          </p:cNvPr>
          <p:cNvPicPr>
            <a:picLocks noChangeAspect="1"/>
          </p:cNvPicPr>
          <p:nvPr/>
        </p:nvPicPr>
        <p:blipFill>
          <a:blip r:embed="rId2"/>
          <a:stretch>
            <a:fillRect/>
          </a:stretch>
        </p:blipFill>
        <p:spPr>
          <a:xfrm>
            <a:off x="827838" y="2420888"/>
            <a:ext cx="7488324" cy="3300236"/>
          </a:xfrm>
          <a:prstGeom prst="rect">
            <a:avLst/>
          </a:prstGeom>
        </p:spPr>
      </p:pic>
    </p:spTree>
    <p:extLst>
      <p:ext uri="{BB962C8B-B14F-4D97-AF65-F5344CB8AC3E}">
        <p14:creationId xmlns:p14="http://schemas.microsoft.com/office/powerpoint/2010/main" val="27087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B1DFD-ADCB-4BFA-83BA-F9E68FCCC83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3F73CFB-7E8E-42F5-8428-909827CCA527}"/>
              </a:ext>
            </a:extLst>
          </p:cNvPr>
          <p:cNvSpPr>
            <a:spLocks noGrp="1"/>
          </p:cNvSpPr>
          <p:nvPr>
            <p:ph idx="1"/>
          </p:nvPr>
        </p:nvSpPr>
        <p:spPr/>
        <p:txBody>
          <a:bodyPr/>
          <a:lstStyle/>
          <a:p>
            <a:r>
              <a:rPr lang="zh-CN" altLang="en-US" dirty="0"/>
              <a:t>有前提条件</a:t>
            </a:r>
          </a:p>
        </p:txBody>
      </p:sp>
      <p:sp>
        <p:nvSpPr>
          <p:cNvPr id="4" name="页脚占位符 3">
            <a:extLst>
              <a:ext uri="{FF2B5EF4-FFF2-40B4-BE49-F238E27FC236}">
                <a16:creationId xmlns:a16="http://schemas.microsoft.com/office/drawing/2014/main" id="{18E889B9-0C7A-4FF0-90B6-6AB56A15F2D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68C088B8-5D45-4206-9585-AE3BF8FD75F1}"/>
              </a:ext>
            </a:extLst>
          </p:cNvPr>
          <p:cNvPicPr>
            <a:picLocks noChangeAspect="1"/>
          </p:cNvPicPr>
          <p:nvPr/>
        </p:nvPicPr>
        <p:blipFill>
          <a:blip r:embed="rId2"/>
          <a:stretch>
            <a:fillRect/>
          </a:stretch>
        </p:blipFill>
        <p:spPr>
          <a:xfrm>
            <a:off x="575556" y="2456892"/>
            <a:ext cx="8316416" cy="3645373"/>
          </a:xfrm>
          <a:prstGeom prst="rect">
            <a:avLst/>
          </a:prstGeom>
        </p:spPr>
      </p:pic>
    </p:spTree>
    <p:extLst>
      <p:ext uri="{BB962C8B-B14F-4D97-AF65-F5344CB8AC3E}">
        <p14:creationId xmlns:p14="http://schemas.microsoft.com/office/powerpoint/2010/main" val="70846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44308" y="1599264"/>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777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A90C8-B499-4321-A927-1AD0EDC92EB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D293F79-035D-4F25-9CB7-976C53B87DA4}"/>
              </a:ext>
            </a:extLst>
          </p:cNvPr>
          <p:cNvSpPr>
            <a:spLocks noGrp="1"/>
          </p:cNvSpPr>
          <p:nvPr>
            <p:ph idx="1"/>
          </p:nvPr>
        </p:nvSpPr>
        <p:spPr/>
        <p:txBody>
          <a:bodyPr/>
          <a:lstStyle/>
          <a:p>
            <a:r>
              <a:rPr lang="zh-CN" altLang="en-US" dirty="0"/>
              <a:t>各模型有所侧重</a:t>
            </a:r>
            <a:endParaRPr lang="en-US" altLang="zh-CN" dirty="0"/>
          </a:p>
          <a:p>
            <a:endParaRPr lang="en-US" altLang="zh-CN" dirty="0"/>
          </a:p>
          <a:p>
            <a:r>
              <a:rPr lang="zh-CN" altLang="en-US" dirty="0"/>
              <a:t>与应用问题有关</a:t>
            </a:r>
          </a:p>
        </p:txBody>
      </p:sp>
      <p:sp>
        <p:nvSpPr>
          <p:cNvPr id="4" name="页脚占位符 3">
            <a:extLst>
              <a:ext uri="{FF2B5EF4-FFF2-40B4-BE49-F238E27FC236}">
                <a16:creationId xmlns:a16="http://schemas.microsoft.com/office/drawing/2014/main" id="{19A549BC-D3B0-46AD-A8E2-CADE836B7BB4}"/>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81425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92500" lnSpcReduction="20000"/>
          </a:bodyPr>
          <a:lstStyle/>
          <a:p>
            <a:r>
              <a:rPr lang="en-US" altLang="zh-CN" dirty="0"/>
              <a:t>14.1.2 </a:t>
            </a:r>
            <a:r>
              <a:rPr lang="zh-CN" altLang="en-US" dirty="0"/>
              <a:t>机器学习的泛化问题</a:t>
            </a:r>
            <a:endParaRPr lang="en-US" altLang="zh-CN" dirty="0"/>
          </a:p>
          <a:p>
            <a:r>
              <a:rPr lang="zh-CN" altLang="en-US" dirty="0"/>
              <a:t>经验风险最小化的缺点：选出过于复杂的模型，只在训练集上表现优秀，但对未知数据的泛化能力较差，有过拟合风险</a:t>
            </a:r>
            <a:endParaRPr lang="en-US" altLang="zh-CN" dirty="0"/>
          </a:p>
          <a:p>
            <a:endParaRPr lang="en-US" altLang="zh-CN" dirty="0"/>
          </a:p>
          <a:p>
            <a:r>
              <a:rPr lang="zh-CN" altLang="en-US" dirty="0"/>
              <a:t>克服经验风险最小化训练影响泛化能力问题的措施：</a:t>
            </a:r>
            <a:endParaRPr lang="en-US" altLang="zh-CN" dirty="0"/>
          </a:p>
          <a:p>
            <a:pPr lvl="1"/>
            <a:r>
              <a:rPr lang="zh-CN" altLang="en-US" dirty="0"/>
              <a:t>（</a:t>
            </a:r>
            <a:r>
              <a:rPr lang="en-US" altLang="zh-CN" dirty="0"/>
              <a:t>1</a:t>
            </a:r>
            <a:r>
              <a:rPr lang="zh-CN" altLang="en-US" dirty="0"/>
              <a:t>）增加训练数据集规模</a:t>
            </a:r>
            <a:endParaRPr lang="en-US" altLang="zh-CN" dirty="0"/>
          </a:p>
          <a:p>
            <a:pPr lvl="1"/>
            <a:r>
              <a:rPr lang="zh-CN" altLang="en-US" dirty="0"/>
              <a:t>（</a:t>
            </a:r>
            <a:r>
              <a:rPr lang="en-US" altLang="zh-CN" dirty="0"/>
              <a:t>2</a:t>
            </a:r>
            <a:r>
              <a:rPr lang="zh-CN" altLang="en-US" dirty="0"/>
              <a:t>）独立于训练集的验证集</a:t>
            </a:r>
            <a:endParaRPr lang="en-US" altLang="zh-CN" dirty="0"/>
          </a:p>
          <a:p>
            <a:pPr lvl="1"/>
            <a:r>
              <a:rPr lang="zh-CN" altLang="en-US" dirty="0"/>
              <a:t>（</a:t>
            </a:r>
            <a:r>
              <a:rPr lang="en-US" altLang="zh-CN" dirty="0"/>
              <a:t>3</a:t>
            </a:r>
            <a:r>
              <a:rPr lang="zh-CN" altLang="en-US" dirty="0"/>
              <a:t>）改进模型训练准则，常用方式包括：增加对模型复杂度的惩罚和采用结构风险最小化</a:t>
            </a:r>
            <a:endParaRPr lang="en-US" altLang="zh-CN" dirty="0"/>
          </a:p>
        </p:txBody>
      </p:sp>
    </p:spTree>
    <p:extLst>
      <p:ext uri="{BB962C8B-B14F-4D97-AF65-F5344CB8AC3E}">
        <p14:creationId xmlns:p14="http://schemas.microsoft.com/office/powerpoint/2010/main" val="66740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92500" lnSpcReduction="20000"/>
          </a:bodyPr>
          <a:lstStyle/>
          <a:p>
            <a:r>
              <a:rPr lang="en-US" altLang="zh-CN" dirty="0"/>
              <a:t>14.1.3 </a:t>
            </a:r>
            <a:r>
              <a:rPr lang="zh-CN" altLang="en-US" dirty="0"/>
              <a:t>维数灾难问题</a:t>
            </a:r>
            <a:endParaRPr lang="en-US" altLang="zh-CN" dirty="0"/>
          </a:p>
          <a:p>
            <a:pPr lvl="1"/>
            <a:r>
              <a:rPr lang="zh-CN" altLang="en-US" dirty="0"/>
              <a:t>引入非本质重要特征所带来的问题：</a:t>
            </a:r>
            <a:endParaRPr lang="en-US" altLang="zh-CN" dirty="0"/>
          </a:p>
          <a:p>
            <a:pPr lvl="1"/>
            <a:r>
              <a:rPr lang="zh-CN" altLang="en-US" dirty="0"/>
              <a:t>数据收集的难度和代价可能上升</a:t>
            </a:r>
            <a:endParaRPr lang="en-US" altLang="zh-CN" dirty="0"/>
          </a:p>
          <a:p>
            <a:pPr lvl="1"/>
            <a:r>
              <a:rPr lang="zh-CN" altLang="en-US" dirty="0"/>
              <a:t>数据稀疏问题</a:t>
            </a:r>
            <a:endParaRPr lang="en-US" altLang="zh-CN" dirty="0"/>
          </a:p>
          <a:p>
            <a:pPr lvl="1"/>
            <a:r>
              <a:rPr lang="zh-CN" altLang="en-US" dirty="0"/>
              <a:t>过拟合问题</a:t>
            </a:r>
            <a:endParaRPr lang="en-US" altLang="zh-CN" dirty="0"/>
          </a:p>
          <a:p>
            <a:endParaRPr lang="en-US" altLang="zh-CN" dirty="0"/>
          </a:p>
          <a:p>
            <a:r>
              <a:rPr lang="zh-CN" altLang="en-US" dirty="0"/>
              <a:t>维数灾难：数据集中样例的个数应该随着输入空间维数的增大而成指数增长。</a:t>
            </a:r>
            <a:endParaRPr lang="en-US" altLang="zh-CN" dirty="0"/>
          </a:p>
          <a:p>
            <a:endParaRPr lang="en-US" altLang="zh-CN" dirty="0"/>
          </a:p>
          <a:p>
            <a:r>
              <a:rPr lang="zh-CN" altLang="en-US" dirty="0"/>
              <a:t>维数灾难对模型泛化性能和回归分析的解释作用产生严重影响</a:t>
            </a:r>
            <a:endParaRPr lang="en-US" altLang="zh-CN" dirty="0"/>
          </a:p>
        </p:txBody>
      </p:sp>
    </p:spTree>
    <p:extLst>
      <p:ext uri="{BB962C8B-B14F-4D97-AF65-F5344CB8AC3E}">
        <p14:creationId xmlns:p14="http://schemas.microsoft.com/office/powerpoint/2010/main" val="200110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a:bodyPr>
          <a:lstStyle/>
          <a:p>
            <a:r>
              <a:rPr lang="en-US" altLang="zh-CN" dirty="0"/>
              <a:t>14.1.4 </a:t>
            </a:r>
            <a:r>
              <a:rPr lang="zh-CN" altLang="en-US" dirty="0"/>
              <a:t>机器学习模型的优越性问题</a:t>
            </a:r>
            <a:endParaRPr lang="en-US" altLang="zh-CN" dirty="0"/>
          </a:p>
          <a:p>
            <a:r>
              <a:rPr lang="zh-CN" altLang="en-US" dirty="0"/>
              <a:t>没有免费午饭定理（</a:t>
            </a:r>
            <a:r>
              <a:rPr lang="en-US" altLang="zh-CN" dirty="0"/>
              <a:t>No Free Lunch Theorem</a:t>
            </a:r>
            <a:r>
              <a:rPr lang="zh-CN" altLang="en-US" dirty="0"/>
              <a:t>）</a:t>
            </a:r>
            <a:endParaRPr lang="en-US" altLang="zh-CN" dirty="0"/>
          </a:p>
          <a:p>
            <a:pPr lvl="1"/>
            <a:r>
              <a:rPr lang="zh-CN" altLang="en-US" dirty="0"/>
              <a:t>如果不对具体任务的本质做任何先验假设，那么没有一个分类器比另一个更优越</a:t>
            </a:r>
            <a:endParaRPr lang="en-US" altLang="zh-CN" dirty="0"/>
          </a:p>
          <a:p>
            <a:pPr lvl="1"/>
            <a:r>
              <a:rPr lang="zh-CN" altLang="en-US" dirty="0"/>
              <a:t>（</a:t>
            </a:r>
            <a:r>
              <a:rPr lang="en-US" altLang="zh-CN" dirty="0"/>
              <a:t>1</a:t>
            </a:r>
            <a:r>
              <a:rPr lang="zh-CN" altLang="en-US" dirty="0"/>
              <a:t>）当对所有目标函数求平均时，所有学习算法的非训练集误差期望相同；（</a:t>
            </a:r>
            <a:r>
              <a:rPr lang="en-US" altLang="zh-CN" dirty="0"/>
              <a:t>2</a:t>
            </a:r>
            <a:r>
              <a:rPr lang="zh-CN" altLang="en-US" dirty="0"/>
              <a:t>）即使给定特定训练集，对所有目标函数求平均时，错误数的期望值也相同</a:t>
            </a:r>
            <a:endParaRPr lang="en-US" altLang="zh-CN" dirty="0"/>
          </a:p>
        </p:txBody>
      </p:sp>
    </p:spTree>
    <p:extLst>
      <p:ext uri="{BB962C8B-B14F-4D97-AF65-F5344CB8AC3E}">
        <p14:creationId xmlns:p14="http://schemas.microsoft.com/office/powerpoint/2010/main" val="317864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0A166-82CF-46C6-8523-BBB61FF1850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7D3551A-A72F-4699-8B7B-6C9B7DE5EBF2}"/>
              </a:ext>
            </a:extLst>
          </p:cNvPr>
          <p:cNvSpPr>
            <a:spLocks noGrp="1"/>
          </p:cNvSpPr>
          <p:nvPr>
            <p:ph idx="1"/>
          </p:nvPr>
        </p:nvSpPr>
        <p:spPr/>
        <p:txBody>
          <a:bodyPr/>
          <a:lstStyle/>
          <a:p>
            <a:r>
              <a:rPr lang="zh-CN" altLang="en-US" dirty="0"/>
              <a:t>最小描述长度原理（</a:t>
            </a:r>
            <a:r>
              <a:rPr lang="en-US" altLang="zh-CN" dirty="0"/>
              <a:t>MDL</a:t>
            </a:r>
            <a:r>
              <a:rPr lang="zh-CN" altLang="en-US" dirty="0"/>
              <a:t>原理）</a:t>
            </a:r>
            <a:endParaRPr lang="en-US" altLang="zh-CN" dirty="0"/>
          </a:p>
          <a:p>
            <a:pPr lvl="1"/>
            <a:r>
              <a:rPr lang="zh-CN" altLang="en-US" dirty="0"/>
              <a:t>选择描述长度最小的模型，即建模中偏爱简单模型</a:t>
            </a:r>
            <a:endParaRPr lang="en-US" altLang="zh-CN" dirty="0"/>
          </a:p>
          <a:p>
            <a:endParaRPr lang="en-US" altLang="zh-CN" dirty="0"/>
          </a:p>
          <a:p>
            <a:r>
              <a:rPr lang="zh-CN" altLang="en-US" dirty="0"/>
              <a:t>奥卡姆剃刀原则（</a:t>
            </a:r>
            <a:r>
              <a:rPr lang="en-US" altLang="zh-CN" dirty="0"/>
              <a:t>Occam’s Razor</a:t>
            </a:r>
            <a:r>
              <a:rPr lang="zh-CN" altLang="en-US" dirty="0"/>
              <a:t>）</a:t>
            </a:r>
            <a:endParaRPr lang="en-US" altLang="zh-CN" dirty="0"/>
          </a:p>
          <a:p>
            <a:pPr lvl="1"/>
            <a:r>
              <a:rPr lang="zh-CN" altLang="en-US" dirty="0"/>
              <a:t>如无必要，勿增实体</a:t>
            </a:r>
            <a:endParaRPr lang="en-US" altLang="zh-CN" dirty="0"/>
          </a:p>
          <a:p>
            <a:endParaRPr lang="zh-CN" altLang="en-US" dirty="0"/>
          </a:p>
        </p:txBody>
      </p:sp>
      <p:sp>
        <p:nvSpPr>
          <p:cNvPr id="4" name="页脚占位符 3">
            <a:extLst>
              <a:ext uri="{FF2B5EF4-FFF2-40B4-BE49-F238E27FC236}">
                <a16:creationId xmlns:a16="http://schemas.microsoft.com/office/drawing/2014/main" id="{6F389275-672A-4AAE-AAF5-48E09B8A7601}"/>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334418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333AFC-F07F-4039-BCE1-1ECC2F370D1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D6691CB-7633-43B0-BBDB-3582C487501F}"/>
              </a:ext>
            </a:extLst>
          </p:cNvPr>
          <p:cNvSpPr>
            <a:spLocks noGrp="1"/>
          </p:cNvSpPr>
          <p:nvPr>
            <p:ph idx="1"/>
          </p:nvPr>
        </p:nvSpPr>
        <p:spPr/>
        <p:txBody>
          <a:bodyPr/>
          <a:lstStyle/>
          <a:p>
            <a:r>
              <a:rPr lang="zh-CN" altLang="en-US" dirty="0"/>
              <a:t>丑小鸭定理</a:t>
            </a:r>
            <a:endParaRPr lang="en-US" altLang="zh-CN" dirty="0"/>
          </a:p>
          <a:p>
            <a:pPr lvl="1"/>
            <a:r>
              <a:rPr lang="zh-CN" altLang="en-US" dirty="0"/>
              <a:t>针对问题，寻找更优的特征抽取方法</a:t>
            </a:r>
          </a:p>
        </p:txBody>
      </p:sp>
      <p:sp>
        <p:nvSpPr>
          <p:cNvPr id="4" name="页脚占位符 3">
            <a:extLst>
              <a:ext uri="{FF2B5EF4-FFF2-40B4-BE49-F238E27FC236}">
                <a16:creationId xmlns:a16="http://schemas.microsoft.com/office/drawing/2014/main" id="{6C0A496E-A889-4828-A252-3FADA42581B2}"/>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279058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49498" y="2672916"/>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64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14.3 </a:t>
            </a:r>
            <a:r>
              <a:rPr lang="zh-CN" altLang="en-US" dirty="0"/>
              <a:t>统计量重抽样技术</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lstStyle/>
          <a:p>
            <a:r>
              <a:rPr lang="en-US" altLang="zh-CN" dirty="0"/>
              <a:t>14.3.1 </a:t>
            </a:r>
            <a:r>
              <a:rPr lang="zh-CN" altLang="en-US" dirty="0"/>
              <a:t>偏差与方差</a:t>
            </a:r>
            <a:endParaRPr lang="en-US" altLang="zh-CN" dirty="0"/>
          </a:p>
          <a:p>
            <a:pPr lvl="1"/>
            <a:r>
              <a:rPr lang="zh-CN" altLang="en-US" dirty="0"/>
              <a:t>偏差（</a:t>
            </a:r>
            <a:r>
              <a:rPr lang="en-US" altLang="zh-CN" dirty="0"/>
              <a:t>bias</a:t>
            </a:r>
            <a:r>
              <a:rPr lang="zh-CN" altLang="en-US" dirty="0"/>
              <a:t>）：期望值和真实值之间的差异</a:t>
            </a:r>
            <a:endParaRPr lang="en-US" altLang="zh-CN" dirty="0"/>
          </a:p>
          <a:p>
            <a:pPr lvl="1"/>
            <a:r>
              <a:rPr lang="zh-CN" altLang="en-US" dirty="0"/>
              <a:t>方差（</a:t>
            </a:r>
            <a:r>
              <a:rPr lang="en-US" altLang="zh-CN" dirty="0"/>
              <a:t>variance</a:t>
            </a:r>
            <a:r>
              <a:rPr lang="zh-CN" altLang="en-US" dirty="0"/>
              <a:t>）：真实值围绕期望值的波动程度</a:t>
            </a:r>
            <a:endParaRPr lang="en-US" altLang="zh-CN" dirty="0"/>
          </a:p>
          <a:p>
            <a:endParaRPr lang="en-US" altLang="zh-CN" dirty="0"/>
          </a:p>
          <a:p>
            <a:r>
              <a:rPr lang="zh-CN" altLang="en-US" dirty="0"/>
              <a:t>“偏差和方差两难”现象：</a:t>
            </a:r>
            <a:endParaRPr lang="en-US" altLang="zh-CN" dirty="0"/>
          </a:p>
          <a:p>
            <a:pPr lvl="1"/>
            <a:r>
              <a:rPr lang="zh-CN" altLang="en-US" dirty="0"/>
              <a:t>调整模型复杂度使偏差变小，但可能导致方差变大；使方差变小，可能导致偏差变大</a:t>
            </a:r>
            <a:endParaRPr lang="en-US" altLang="zh-CN" dirty="0"/>
          </a:p>
          <a:p>
            <a:endParaRPr lang="en-US" altLang="zh-CN" dirty="0"/>
          </a:p>
        </p:txBody>
      </p:sp>
    </p:spTree>
    <p:extLst>
      <p:ext uri="{BB962C8B-B14F-4D97-AF65-F5344CB8AC3E}">
        <p14:creationId xmlns:p14="http://schemas.microsoft.com/office/powerpoint/2010/main" val="24001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25AF4E-B8D3-4381-8182-D3EEBC4B35F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E16E004-77C4-4496-B3AA-38607ABBE5E6}"/>
              </a:ext>
            </a:extLst>
          </p:cNvPr>
          <p:cNvSpPr>
            <a:spLocks noGrp="1"/>
          </p:cNvSpPr>
          <p:nvPr>
            <p:ph idx="1"/>
          </p:nvPr>
        </p:nvSpPr>
        <p:spPr/>
        <p:txBody>
          <a:bodyPr/>
          <a:lstStyle/>
          <a:p>
            <a:r>
              <a:rPr lang="zh-CN" altLang="en-US" dirty="0"/>
              <a:t>克服“偏差和方差两难”的三种方法：</a:t>
            </a:r>
          </a:p>
          <a:p>
            <a:pPr lvl="1"/>
            <a:r>
              <a:rPr lang="zh-CN" altLang="en-US" dirty="0"/>
              <a:t>扩大数据集</a:t>
            </a:r>
          </a:p>
          <a:p>
            <a:pPr lvl="1"/>
            <a:r>
              <a:rPr lang="zh-CN" altLang="en-US" dirty="0"/>
              <a:t>多次总体中抽样求期望</a:t>
            </a:r>
          </a:p>
          <a:p>
            <a:pPr lvl="1"/>
            <a:r>
              <a:rPr lang="zh-CN" altLang="en-US" dirty="0"/>
              <a:t>重抽样技术</a:t>
            </a:r>
          </a:p>
          <a:p>
            <a:endParaRPr lang="zh-CN" altLang="en-US" dirty="0"/>
          </a:p>
        </p:txBody>
      </p:sp>
      <p:sp>
        <p:nvSpPr>
          <p:cNvPr id="4" name="页脚占位符 3">
            <a:extLst>
              <a:ext uri="{FF2B5EF4-FFF2-40B4-BE49-F238E27FC236}">
                <a16:creationId xmlns:a16="http://schemas.microsoft.com/office/drawing/2014/main" id="{FF3448A4-1BE0-4B5E-AB5A-B68EC9009D45}"/>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236518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14.3 </a:t>
            </a:r>
            <a:r>
              <a:rPr lang="zh-CN" altLang="en-US" dirty="0"/>
              <a:t>统计量重抽样技术</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en-US" altLang="zh-CN" sz="2800" dirty="0"/>
              <a:t>14.3.2 </a:t>
            </a:r>
            <a:r>
              <a:rPr lang="zh-CN" altLang="en-US" sz="2800" dirty="0"/>
              <a:t>刀切法统计量估计</a:t>
            </a:r>
            <a:endParaRPr lang="en-US" altLang="zh-CN" sz="2800" dirty="0"/>
          </a:p>
          <a:p>
            <a:r>
              <a:rPr lang="zh-CN" altLang="en-US" sz="2400" dirty="0"/>
              <a:t>单个“留一法”（</a:t>
            </a:r>
            <a:r>
              <a:rPr lang="en-US" altLang="zh-CN" sz="2400" dirty="0"/>
              <a:t>Single Leave One Out</a:t>
            </a:r>
            <a:r>
              <a:rPr lang="zh-CN" altLang="en-US" sz="2400" dirty="0"/>
              <a:t>）</a:t>
            </a:r>
            <a:endParaRPr lang="en-US" altLang="zh-CN" sz="2400" dirty="0"/>
          </a:p>
          <a:p>
            <a:r>
              <a:rPr lang="zh-CN" altLang="en-US" sz="2400" dirty="0"/>
              <a:t>刀切法估计（</a:t>
            </a:r>
            <a:r>
              <a:rPr lang="en-US" altLang="zh-CN" sz="2400" dirty="0"/>
              <a:t>Jackknife estimation</a:t>
            </a:r>
            <a:r>
              <a:rPr lang="zh-CN" altLang="en-US" sz="2400" dirty="0"/>
              <a:t>），又称留一法估计（</a:t>
            </a:r>
            <a:r>
              <a:rPr lang="en-US" altLang="zh-CN" sz="2400" dirty="0"/>
              <a:t>Leave One Out</a:t>
            </a:r>
            <a:r>
              <a:rPr lang="zh-CN" altLang="en-US" sz="2400" dirty="0"/>
              <a:t>）</a:t>
            </a:r>
            <a:endParaRPr lang="en-US" altLang="zh-CN" sz="2400" dirty="0"/>
          </a:p>
          <a:p>
            <a:endParaRPr lang="en-US" altLang="zh-CN" sz="2800" dirty="0"/>
          </a:p>
        </p:txBody>
      </p:sp>
    </p:spTree>
    <p:extLst>
      <p:ext uri="{BB962C8B-B14F-4D97-AF65-F5344CB8AC3E}">
        <p14:creationId xmlns:p14="http://schemas.microsoft.com/office/powerpoint/2010/main" val="121719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77500" lnSpcReduction="20000"/>
          </a:bodyPr>
          <a:lstStyle/>
          <a:p>
            <a:r>
              <a:rPr lang="en-US" altLang="zh-CN" dirty="0"/>
              <a:t>14.1.1 </a:t>
            </a:r>
            <a:r>
              <a:rPr lang="zh-CN" altLang="en-US" dirty="0"/>
              <a:t>机器学习的主要任务类型</a:t>
            </a:r>
            <a:endParaRPr lang="en-US" altLang="zh-CN" dirty="0"/>
          </a:p>
          <a:p>
            <a:r>
              <a:rPr lang="zh-CN" altLang="en-US" dirty="0"/>
              <a:t>数据分析、数据挖掘、机器学习的概念区分</a:t>
            </a:r>
            <a:endParaRPr lang="en-US" altLang="zh-CN" dirty="0"/>
          </a:p>
          <a:p>
            <a:r>
              <a:rPr lang="zh-CN" altLang="en-US" dirty="0"/>
              <a:t>机器学习的主要任务：</a:t>
            </a:r>
            <a:endParaRPr lang="en-US" altLang="zh-CN" dirty="0"/>
          </a:p>
          <a:p>
            <a:pPr lvl="1"/>
            <a:r>
              <a:rPr lang="zh-CN" altLang="en-US" dirty="0"/>
              <a:t>分类任务</a:t>
            </a:r>
            <a:endParaRPr lang="en-US" altLang="zh-CN" dirty="0"/>
          </a:p>
          <a:p>
            <a:pPr lvl="1"/>
            <a:r>
              <a:rPr lang="zh-CN" altLang="en-US" dirty="0"/>
              <a:t>聚类任务</a:t>
            </a:r>
            <a:endParaRPr lang="en-US" altLang="zh-CN" dirty="0"/>
          </a:p>
          <a:p>
            <a:pPr lvl="1"/>
            <a:r>
              <a:rPr lang="zh-CN" altLang="en-US" dirty="0"/>
              <a:t>回归</a:t>
            </a:r>
            <a:endParaRPr lang="en-US" altLang="zh-CN" dirty="0"/>
          </a:p>
          <a:p>
            <a:pPr lvl="1"/>
            <a:r>
              <a:rPr lang="zh-CN" altLang="en-US" dirty="0"/>
              <a:t>关联规则、离群点分析</a:t>
            </a:r>
            <a:endParaRPr lang="en-US" altLang="zh-CN" dirty="0"/>
          </a:p>
          <a:p>
            <a:endParaRPr lang="en-US" altLang="zh-CN" dirty="0"/>
          </a:p>
          <a:p>
            <a:r>
              <a:rPr lang="zh-CN" altLang="en-US" dirty="0"/>
              <a:t>机器学习的学习方式：</a:t>
            </a:r>
            <a:endParaRPr lang="en-US" altLang="zh-CN" dirty="0"/>
          </a:p>
          <a:p>
            <a:r>
              <a:rPr lang="zh-CN" altLang="en-US" dirty="0"/>
              <a:t>（依据训练数据的给定方式划分）</a:t>
            </a:r>
            <a:endParaRPr lang="en-US" altLang="zh-CN" dirty="0"/>
          </a:p>
          <a:p>
            <a:pPr lvl="1"/>
            <a:r>
              <a:rPr lang="zh-CN" altLang="en-US" dirty="0"/>
              <a:t>有监督学习</a:t>
            </a:r>
            <a:endParaRPr lang="en-US" altLang="zh-CN" dirty="0"/>
          </a:p>
          <a:p>
            <a:pPr lvl="1"/>
            <a:r>
              <a:rPr lang="zh-CN" altLang="en-US" dirty="0"/>
              <a:t>无监督学习</a:t>
            </a:r>
            <a:endParaRPr lang="en-US" altLang="zh-CN" dirty="0"/>
          </a:p>
          <a:p>
            <a:pPr lvl="1"/>
            <a:r>
              <a:rPr lang="zh-CN" altLang="en-US" dirty="0"/>
              <a:t>强化学习</a:t>
            </a:r>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14.3 </a:t>
            </a:r>
            <a:r>
              <a:rPr lang="zh-CN" altLang="en-US" dirty="0"/>
              <a:t>统计量重抽样技术</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en-US" altLang="zh-CN" sz="2800" dirty="0"/>
              <a:t>14.3.3 </a:t>
            </a:r>
            <a:r>
              <a:rPr lang="zh-CN" altLang="en-US" sz="2800" dirty="0"/>
              <a:t>自助法统计量估计</a:t>
            </a:r>
            <a:endParaRPr lang="en-US" altLang="zh-CN" sz="2800" dirty="0"/>
          </a:p>
          <a:p>
            <a:pPr marL="0" indent="0">
              <a:buNone/>
            </a:pPr>
            <a:r>
              <a:rPr lang="zh-CN" altLang="en-US" sz="2400" dirty="0"/>
              <a:t>自助法估计（</a:t>
            </a:r>
            <a:r>
              <a:rPr lang="en-US" altLang="zh-CN" sz="2400" dirty="0" err="1"/>
              <a:t>Boostrap</a:t>
            </a:r>
            <a:r>
              <a:rPr lang="en-US" altLang="zh-CN" sz="2400" dirty="0"/>
              <a:t> Estimation</a:t>
            </a:r>
            <a:r>
              <a:rPr lang="zh-CN" altLang="en-US" sz="2400" dirty="0"/>
              <a:t>）</a:t>
            </a:r>
            <a:endParaRPr lang="en-US" altLang="zh-CN" sz="2400" dirty="0"/>
          </a:p>
          <a:p>
            <a:pPr marL="0" indent="0">
              <a:buNone/>
            </a:pPr>
            <a:r>
              <a:rPr lang="zh-CN" altLang="en-US" sz="2400" dirty="0"/>
              <a:t>公，</a:t>
            </a:r>
            <a:r>
              <a:rPr lang="en-US" altLang="zh-CN" sz="2400" dirty="0"/>
              <a:t>14.15</a:t>
            </a:r>
            <a:r>
              <a:rPr lang="zh-CN" altLang="en-US" sz="2400" dirty="0"/>
              <a:t>，</a:t>
            </a:r>
            <a:r>
              <a:rPr lang="en-US" altLang="zh-CN" sz="2400" dirty="0"/>
              <a:t>14.16</a:t>
            </a:r>
          </a:p>
          <a:p>
            <a:r>
              <a:rPr lang="zh-CN" altLang="en-US" sz="2200" dirty="0"/>
              <a:t>自助法估计值（</a:t>
            </a:r>
            <a:r>
              <a:rPr lang="zh-CN" altLang="en-US" sz="2000" dirty="0"/>
              <a:t>式</a:t>
            </a:r>
            <a:r>
              <a:rPr lang="en-US" altLang="zh-CN" sz="2000" dirty="0"/>
              <a:t>14.14</a:t>
            </a:r>
            <a:r>
              <a:rPr lang="zh-CN" altLang="en-US" sz="2200" dirty="0"/>
              <a:t>）</a:t>
            </a:r>
            <a:endParaRPr lang="en-US" altLang="zh-CN" sz="2200" dirty="0"/>
          </a:p>
          <a:p>
            <a:endParaRPr lang="en-US" altLang="zh-CN" sz="2200" dirty="0"/>
          </a:p>
          <a:p>
            <a:r>
              <a:rPr lang="zh-CN" altLang="en-US" sz="2200" dirty="0"/>
              <a:t>自助法估计的偏差</a:t>
            </a:r>
            <a:endParaRPr lang="en-US" altLang="zh-CN" sz="2200" dirty="0"/>
          </a:p>
          <a:p>
            <a:endParaRPr lang="en-US" altLang="zh-CN" sz="2200" dirty="0"/>
          </a:p>
          <a:p>
            <a:r>
              <a:rPr lang="zh-CN" altLang="en-US" sz="2200" dirty="0"/>
              <a:t>自助法估计的方差</a:t>
            </a:r>
            <a:endParaRPr lang="en-US" altLang="zh-CN" sz="2200" dirty="0"/>
          </a:p>
          <a:p>
            <a:endParaRPr lang="en-US" altLang="zh-CN" sz="2800" dirty="0"/>
          </a:p>
          <a:p>
            <a:endParaRPr lang="en-US" altLang="zh-CN" sz="2800" dirty="0"/>
          </a:p>
        </p:txBody>
      </p:sp>
      <p:pic>
        <p:nvPicPr>
          <p:cNvPr id="3" name="图片 2">
            <a:extLst>
              <a:ext uri="{FF2B5EF4-FFF2-40B4-BE49-F238E27FC236}">
                <a16:creationId xmlns:a16="http://schemas.microsoft.com/office/drawing/2014/main" id="{ECCE99A0-1BB9-46EA-8AC3-78E2D4827945}"/>
              </a:ext>
            </a:extLst>
          </p:cNvPr>
          <p:cNvPicPr>
            <a:picLocks noChangeAspect="1"/>
          </p:cNvPicPr>
          <p:nvPr/>
        </p:nvPicPr>
        <p:blipFill>
          <a:blip r:embed="rId2"/>
          <a:stretch>
            <a:fillRect/>
          </a:stretch>
        </p:blipFill>
        <p:spPr>
          <a:xfrm>
            <a:off x="4190206" y="2762823"/>
            <a:ext cx="1891145" cy="916438"/>
          </a:xfrm>
          <a:prstGeom prst="rect">
            <a:avLst/>
          </a:prstGeom>
        </p:spPr>
      </p:pic>
      <p:pic>
        <p:nvPicPr>
          <p:cNvPr id="5" name="图片 4">
            <a:extLst>
              <a:ext uri="{FF2B5EF4-FFF2-40B4-BE49-F238E27FC236}">
                <a16:creationId xmlns:a16="http://schemas.microsoft.com/office/drawing/2014/main" id="{5B956088-943D-43FB-9D77-EACBC7C84EE1}"/>
              </a:ext>
            </a:extLst>
          </p:cNvPr>
          <p:cNvPicPr>
            <a:picLocks noChangeAspect="1"/>
          </p:cNvPicPr>
          <p:nvPr/>
        </p:nvPicPr>
        <p:blipFill>
          <a:blip r:embed="rId3"/>
          <a:stretch>
            <a:fillRect/>
          </a:stretch>
        </p:blipFill>
        <p:spPr>
          <a:xfrm>
            <a:off x="3491880" y="3980886"/>
            <a:ext cx="2482305" cy="599717"/>
          </a:xfrm>
          <a:prstGeom prst="rect">
            <a:avLst/>
          </a:prstGeom>
        </p:spPr>
      </p:pic>
      <p:pic>
        <p:nvPicPr>
          <p:cNvPr id="7" name="图片 6">
            <a:extLst>
              <a:ext uri="{FF2B5EF4-FFF2-40B4-BE49-F238E27FC236}">
                <a16:creationId xmlns:a16="http://schemas.microsoft.com/office/drawing/2014/main" id="{11D1FE02-24FD-4986-A3A8-F11A73DB5F87}"/>
              </a:ext>
            </a:extLst>
          </p:cNvPr>
          <p:cNvPicPr>
            <a:picLocks noChangeAspect="1"/>
          </p:cNvPicPr>
          <p:nvPr/>
        </p:nvPicPr>
        <p:blipFill>
          <a:blip r:embed="rId4"/>
          <a:stretch>
            <a:fillRect/>
          </a:stretch>
        </p:blipFill>
        <p:spPr>
          <a:xfrm>
            <a:off x="3383868" y="5006426"/>
            <a:ext cx="3643962" cy="857403"/>
          </a:xfrm>
          <a:prstGeom prst="rect">
            <a:avLst/>
          </a:prstGeom>
        </p:spPr>
      </p:pic>
    </p:spTree>
    <p:extLst>
      <p:ext uri="{BB962C8B-B14F-4D97-AF65-F5344CB8AC3E}">
        <p14:creationId xmlns:p14="http://schemas.microsoft.com/office/powerpoint/2010/main" val="364288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9346D7-761E-478F-B016-3F45424940BA}"/>
              </a:ext>
            </a:extLst>
          </p:cNvPr>
          <p:cNvSpPr>
            <a:spLocks noGrp="1"/>
          </p:cNvSpPr>
          <p:nvPr>
            <p:ph type="title"/>
          </p:nvPr>
        </p:nvSpPr>
        <p:spPr/>
        <p:txBody>
          <a:bodyPr/>
          <a:lstStyle/>
          <a:p>
            <a:r>
              <a:rPr lang="zh-CN" altLang="en-US" dirty="0"/>
              <a:t>练习题</a:t>
            </a:r>
          </a:p>
        </p:txBody>
      </p:sp>
      <p:sp>
        <p:nvSpPr>
          <p:cNvPr id="3" name="内容占位符 2">
            <a:extLst>
              <a:ext uri="{FF2B5EF4-FFF2-40B4-BE49-F238E27FC236}">
                <a16:creationId xmlns:a16="http://schemas.microsoft.com/office/drawing/2014/main" id="{9EE8E636-1C4D-4E3A-BEC6-D0F92D8D65A4}"/>
              </a:ext>
            </a:extLst>
          </p:cNvPr>
          <p:cNvSpPr>
            <a:spLocks noGrp="1"/>
          </p:cNvSpPr>
          <p:nvPr>
            <p:ph idx="1"/>
          </p:nvPr>
        </p:nvSpPr>
        <p:spPr/>
        <p:txBody>
          <a:bodyPr/>
          <a:lstStyle/>
          <a:p>
            <a:r>
              <a:rPr lang="zh-CN" altLang="en-US" dirty="0"/>
              <a:t>（</a:t>
            </a:r>
            <a:r>
              <a:rPr lang="en-US" altLang="zh-CN" dirty="0"/>
              <a:t>1</a:t>
            </a:r>
            <a:r>
              <a:rPr lang="zh-CN" altLang="en-US" dirty="0"/>
              <a:t>）刀切法求</a:t>
            </a:r>
            <a:r>
              <a:rPr lang="en-US" altLang="zh-CN" dirty="0"/>
              <a:t>{0, 10, 10, 10, 15, 15, 20}</a:t>
            </a:r>
            <a:r>
              <a:rPr lang="zh-CN" altLang="en-US" dirty="0"/>
              <a:t>的中位数和众数</a:t>
            </a:r>
            <a:endParaRPr lang="en-US" altLang="zh-CN" dirty="0"/>
          </a:p>
          <a:p>
            <a:endParaRPr lang="en-US" altLang="zh-CN" dirty="0"/>
          </a:p>
          <a:p>
            <a:r>
              <a:rPr lang="zh-CN" altLang="en-US" dirty="0"/>
              <a:t>（</a:t>
            </a:r>
            <a:r>
              <a:rPr lang="en-US" altLang="zh-CN" dirty="0"/>
              <a:t>2</a:t>
            </a:r>
            <a:r>
              <a:rPr lang="zh-CN" altLang="en-US" dirty="0"/>
              <a:t>）思考，如何编写计算自助法的统计量程序。</a:t>
            </a:r>
          </a:p>
        </p:txBody>
      </p:sp>
      <p:sp>
        <p:nvSpPr>
          <p:cNvPr id="4" name="页脚占位符 3">
            <a:extLst>
              <a:ext uri="{FF2B5EF4-FFF2-40B4-BE49-F238E27FC236}">
                <a16:creationId xmlns:a16="http://schemas.microsoft.com/office/drawing/2014/main" id="{5F007D70-6803-4BA2-AEBF-98A8C77B3857}"/>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840718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524328" y="3176972"/>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993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14.4 </a:t>
            </a:r>
            <a:r>
              <a:rPr lang="zh-CN" altLang="en-US" sz="3600" dirty="0"/>
              <a:t>分类器重抽样技术与组合分类器</a:t>
            </a:r>
          </a:p>
        </p:txBody>
      </p:sp>
      <mc:AlternateContent xmlns:mc="http://schemas.openxmlformats.org/markup-compatibility/2006">
        <mc:Choice xmlns:a14="http://schemas.microsoft.com/office/drawing/2010/main" Requires="a14">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en-US" altLang="zh-CN" sz="2800" dirty="0"/>
                  <a:t>14.4.1 bagging</a:t>
                </a:r>
                <a:r>
                  <a:rPr lang="zh-CN" altLang="en-US" sz="2800" dirty="0"/>
                  <a:t>法</a:t>
                </a:r>
                <a:endParaRPr lang="en-US" altLang="zh-CN" sz="2800" dirty="0"/>
              </a:p>
              <a:p>
                <a:r>
                  <a:rPr lang="en-US" altLang="zh-CN" sz="2400" dirty="0"/>
                  <a:t>bagging</a:t>
                </a:r>
                <a:r>
                  <a:rPr lang="zh-CN" altLang="en-US" sz="2400" dirty="0"/>
                  <a:t>法又称自助法或装袋法</a:t>
                </a:r>
                <a:endParaRPr lang="en-US" altLang="zh-CN" sz="2400" dirty="0"/>
              </a:p>
              <a:p>
                <a:r>
                  <a:rPr lang="zh-CN" altLang="en-US" sz="2400" dirty="0"/>
                  <a:t>基本思想：从样本容量为</a:t>
                </a:r>
                <a:r>
                  <a:rPr lang="en-US" altLang="zh-CN" sz="2400" i="1" dirty="0">
                    <a:latin typeface="Times New Roman" panose="02020603050405020304" pitchFamily="18" charset="0"/>
                    <a:cs typeface="Times New Roman" panose="02020603050405020304" pitchFamily="18" charset="0"/>
                  </a:rPr>
                  <a:t>n</a:t>
                </a:r>
                <a:r>
                  <a:rPr lang="zh-CN" altLang="en-US" sz="2400" dirty="0"/>
                  <a:t>的数据集</a:t>
                </a:r>
                <a:r>
                  <a:rPr lang="en-US" altLang="zh-CN" sz="2400" i="1" dirty="0">
                    <a:latin typeface="Times New Roman" panose="02020603050405020304" pitchFamily="18" charset="0"/>
                    <a:cs typeface="Times New Roman" panose="02020603050405020304" pitchFamily="18" charset="0"/>
                  </a:rPr>
                  <a:t>D</a:t>
                </a:r>
                <a:r>
                  <a:rPr lang="zh-CN" altLang="en-US" sz="2400" dirty="0"/>
                  <a:t>中，每次放回抽样</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𝑛</m:t>
                        </m:r>
                      </m:e>
                      <m:sup>
                        <m:r>
                          <a:rPr lang="en-US" altLang="zh-CN" sz="2400" b="0" i="1" smtClean="0">
                            <a:latin typeface="Cambria Math" panose="02040503050406030204" pitchFamily="18" charset="0"/>
                          </a:rPr>
                          <m:t>′</m:t>
                        </m:r>
                      </m:sup>
                    </m:sSup>
                  </m:oMath>
                </a14:m>
                <a:r>
                  <a:rPr lang="zh-CN" altLang="en-US" sz="2400" dirty="0"/>
                  <a:t>个样例（一般</a:t>
                </a:r>
                <a14:m>
                  <m:oMath xmlns:m="http://schemas.openxmlformats.org/officeDocument/2006/math">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𝑛</m:t>
                    </m:r>
                    <m:r>
                      <a:rPr lang="zh-CN" altLang="en-US" sz="2400" i="1">
                        <a:latin typeface="Cambria Math" panose="02040503050406030204" pitchFamily="18" charset="0"/>
                        <a:ea typeface="Cambria Math" panose="02040503050406030204" pitchFamily="18" charset="0"/>
                      </a:rPr>
                      <m:t>）</m:t>
                    </m:r>
                  </m:oMath>
                </a14:m>
                <a:r>
                  <a:rPr lang="zh-CN" altLang="en-US" sz="2400" dirty="0"/>
                  <a:t>构成自助数据集，当进行</a:t>
                </a:r>
                <a:r>
                  <a:rPr lang="en-US" altLang="zh-CN" sz="2400" dirty="0"/>
                  <a:t>b</a:t>
                </a:r>
                <a:r>
                  <a:rPr lang="zh-CN" altLang="en-US" sz="2400" dirty="0"/>
                  <a:t>次重抽样实验，则会生成</a:t>
                </a:r>
                <a:r>
                  <a:rPr lang="en-US" altLang="zh-CN" sz="2400" dirty="0"/>
                  <a:t>b</a:t>
                </a:r>
                <a:r>
                  <a:rPr lang="zh-CN" altLang="en-US" sz="2400" dirty="0"/>
                  <a:t>个独立的自助数据集，再用一个自助数据集去单独地训练一个子分类器，</a:t>
                </a:r>
                <a:r>
                  <a:rPr lang="en-US" altLang="zh-CN" sz="2400" dirty="0"/>
                  <a:t>b</a:t>
                </a:r>
                <a:r>
                  <a:rPr lang="zh-CN" altLang="en-US" sz="2400" dirty="0"/>
                  <a:t>个自助数据会训练出</a:t>
                </a:r>
                <a:r>
                  <a:rPr lang="en-US" altLang="zh-CN" sz="2400" dirty="0"/>
                  <a:t>b</a:t>
                </a:r>
                <a:r>
                  <a:rPr lang="zh-CN" altLang="en-US" sz="2400" dirty="0"/>
                  <a:t>个子分类器，最终由这</a:t>
                </a:r>
                <a:r>
                  <a:rPr lang="en-US" altLang="zh-CN" sz="2400" dirty="0"/>
                  <a:t>b</a:t>
                </a:r>
                <a:r>
                  <a:rPr lang="zh-CN" altLang="en-US" sz="2400" dirty="0"/>
                  <a:t>个子分类器进行组合分类。</a:t>
                </a:r>
                <a:endParaRPr lang="en-US" altLang="zh-CN" sz="2400" dirty="0"/>
              </a:p>
            </p:txBody>
          </p:sp>
        </mc:Choice>
        <mc:Fallback>
          <p:sp>
            <p:nvSpPr>
              <p:cNvPr id="7171" name="内容占位符 2">
                <a:extLst>
                  <a:ext uri="{FF2B5EF4-FFF2-40B4-BE49-F238E27FC236}">
                    <a16:creationId xmlns:a16="http://schemas.microsoft.com/office/drawing/2014/main" id="{BA3C232B-6B56-49C7-8687-425378AAF527}"/>
                  </a:ext>
                </a:extLst>
              </p:cNvPr>
              <p:cNvSpPr>
                <a:spLocks noGrp="1" noRot="1" noChangeAspect="1" noMove="1" noResize="1" noEditPoints="1" noAdjustHandles="1" noChangeArrowheads="1" noChangeShapeType="1" noTextEdit="1"/>
              </p:cNvSpPr>
              <p:nvPr>
                <p:ph idx="1"/>
              </p:nvPr>
            </p:nvSpPr>
            <p:spPr>
              <a:xfrm>
                <a:off x="611188" y="1592263"/>
                <a:ext cx="7813240" cy="4656137"/>
              </a:xfrm>
              <a:blipFill>
                <a:blip r:embed="rId2"/>
                <a:stretch>
                  <a:fillRect l="-1560" t="-1702" r="-11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720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14.4 </a:t>
            </a:r>
            <a:r>
              <a:rPr lang="zh-CN" altLang="en-US" sz="3600" dirty="0"/>
              <a:t>分类器重抽样技术与组合分类器</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en-US" altLang="zh-CN" sz="2800" dirty="0"/>
              <a:t>14.4.2 boosting</a:t>
            </a:r>
            <a:r>
              <a:rPr lang="zh-CN" altLang="en-US" sz="2800" dirty="0"/>
              <a:t>法</a:t>
            </a:r>
            <a:endParaRPr lang="en-US" altLang="zh-CN" sz="2800" dirty="0"/>
          </a:p>
          <a:p>
            <a:r>
              <a:rPr lang="en-US" altLang="zh-CN" sz="2400" dirty="0"/>
              <a:t>boosting</a:t>
            </a:r>
            <a:r>
              <a:rPr lang="zh-CN" altLang="en-US" sz="2400" dirty="0"/>
              <a:t>法又称提升法或增强法</a:t>
            </a:r>
            <a:endParaRPr lang="en-US" altLang="zh-CN" sz="2400" dirty="0"/>
          </a:p>
          <a:p>
            <a:r>
              <a:rPr lang="zh-CN" altLang="en-US" sz="2400" dirty="0"/>
              <a:t>基本思想：在逐步增加子分类器的过程中，新增加的子分类器修正已有的各子分类的不足，以使得通过不断补充子分类器达到任意的训练精度</a:t>
            </a:r>
            <a:endParaRPr lang="en-US" altLang="zh-CN" sz="2400" dirty="0"/>
          </a:p>
          <a:p>
            <a:pPr marL="0" indent="0">
              <a:buNone/>
            </a:pPr>
            <a:endParaRPr lang="en-US" altLang="zh-CN" sz="2400" dirty="0"/>
          </a:p>
          <a:p>
            <a:pPr marL="0" indent="0">
              <a:buNone/>
            </a:pPr>
            <a:endParaRPr lang="en-US" altLang="zh-CN" sz="2400" dirty="0"/>
          </a:p>
          <a:p>
            <a:endParaRPr lang="en-US" altLang="zh-CN" sz="2800" dirty="0"/>
          </a:p>
          <a:p>
            <a:endParaRPr lang="en-US" altLang="zh-CN" sz="2800" dirty="0"/>
          </a:p>
        </p:txBody>
      </p:sp>
    </p:spTree>
    <p:extLst>
      <p:ext uri="{BB962C8B-B14F-4D97-AF65-F5344CB8AC3E}">
        <p14:creationId xmlns:p14="http://schemas.microsoft.com/office/powerpoint/2010/main" val="1115780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705228" cy="955675"/>
          </a:xfrm>
        </p:spPr>
        <p:txBody>
          <a:bodyPr>
            <a:normAutofit fontScale="90000"/>
          </a:bodyPr>
          <a:lstStyle/>
          <a:p>
            <a:r>
              <a:rPr lang="en-US" altLang="zh-CN" dirty="0"/>
              <a:t>14.4 </a:t>
            </a:r>
            <a:r>
              <a:rPr lang="zh-CN" altLang="en-US" dirty="0"/>
              <a:t>分类器重抽样技术与组合分类器</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85000" lnSpcReduction="10000"/>
          </a:bodyPr>
          <a:lstStyle/>
          <a:p>
            <a:r>
              <a:rPr lang="en-US" altLang="zh-CN" dirty="0"/>
              <a:t>14.4.3 bagging</a:t>
            </a:r>
            <a:r>
              <a:rPr lang="zh-CN" altLang="en-US" dirty="0"/>
              <a:t>与</a:t>
            </a:r>
            <a:r>
              <a:rPr lang="en-US" altLang="zh-CN" dirty="0"/>
              <a:t>boosting</a:t>
            </a:r>
            <a:r>
              <a:rPr lang="zh-CN" altLang="en-US" dirty="0"/>
              <a:t>法的主要特点</a:t>
            </a:r>
            <a:endParaRPr lang="en-US" altLang="zh-CN" dirty="0"/>
          </a:p>
          <a:p>
            <a:pPr lvl="1"/>
            <a:r>
              <a:rPr lang="en-US" altLang="zh-CN" dirty="0"/>
              <a:t>bagging</a:t>
            </a:r>
            <a:r>
              <a:rPr lang="zh-CN" altLang="en-US" dirty="0"/>
              <a:t>与</a:t>
            </a:r>
            <a:r>
              <a:rPr lang="en-US" altLang="zh-CN" dirty="0"/>
              <a:t>boosting</a:t>
            </a:r>
            <a:r>
              <a:rPr lang="zh-CN" altLang="en-US" dirty="0"/>
              <a:t>法都是集成分类器的集成方法</a:t>
            </a:r>
            <a:endParaRPr lang="en-US" altLang="zh-CN" dirty="0"/>
          </a:p>
          <a:p>
            <a:endParaRPr lang="en-US" altLang="zh-CN" dirty="0"/>
          </a:p>
          <a:p>
            <a:r>
              <a:rPr lang="zh-CN" altLang="en-US" dirty="0"/>
              <a:t>从以下方面分析二者特点：</a:t>
            </a:r>
            <a:endParaRPr lang="en-US" altLang="zh-CN" dirty="0"/>
          </a:p>
          <a:p>
            <a:pPr lvl="1"/>
            <a:r>
              <a:rPr lang="zh-CN" altLang="en-US" dirty="0"/>
              <a:t>样本选择角度</a:t>
            </a:r>
            <a:endParaRPr lang="en-US" altLang="zh-CN" dirty="0"/>
          </a:p>
          <a:p>
            <a:pPr lvl="1"/>
            <a:r>
              <a:rPr lang="zh-CN" altLang="en-US" dirty="0"/>
              <a:t>样例权重角度</a:t>
            </a:r>
            <a:endParaRPr lang="en-US" altLang="zh-CN" dirty="0"/>
          </a:p>
          <a:p>
            <a:pPr lvl="1"/>
            <a:r>
              <a:rPr lang="zh-CN" altLang="en-US" dirty="0"/>
              <a:t>子分类器作用角度</a:t>
            </a:r>
            <a:endParaRPr lang="en-US" altLang="zh-CN" dirty="0"/>
          </a:p>
          <a:p>
            <a:pPr lvl="1"/>
            <a:r>
              <a:rPr lang="zh-CN" altLang="en-US" dirty="0"/>
              <a:t>子分类器并行训练角度</a:t>
            </a:r>
            <a:endParaRPr lang="en-US" altLang="zh-CN" dirty="0"/>
          </a:p>
          <a:p>
            <a:pPr lvl="1"/>
            <a:r>
              <a:rPr lang="zh-CN" altLang="en-US" dirty="0"/>
              <a:t>子分类器并行分类角度</a:t>
            </a:r>
            <a:endParaRPr lang="en-US" altLang="zh-CN" dirty="0"/>
          </a:p>
          <a:p>
            <a:pPr lvl="1"/>
            <a:r>
              <a:rPr lang="zh-CN" altLang="en-US" dirty="0"/>
              <a:t>改善偏差和方差角度</a:t>
            </a:r>
            <a:endParaRPr lang="en-US" altLang="zh-CN" dirty="0"/>
          </a:p>
          <a:p>
            <a:pPr lvl="1"/>
            <a:r>
              <a:rPr lang="zh-CN" altLang="en-US" dirty="0"/>
              <a:t>训练过拟合角度</a:t>
            </a:r>
            <a:endParaRPr lang="en-US" altLang="zh-CN" dirty="0"/>
          </a:p>
          <a:p>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385643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41739-3304-40DA-845D-7823BB77A2AC}"/>
              </a:ext>
            </a:extLst>
          </p:cNvPr>
          <p:cNvSpPr>
            <a:spLocks noGrp="1"/>
          </p:cNvSpPr>
          <p:nvPr>
            <p:ph type="title"/>
          </p:nvPr>
        </p:nvSpPr>
        <p:spPr/>
        <p:txBody>
          <a:bodyPr/>
          <a:lstStyle/>
          <a:p>
            <a:r>
              <a:rPr lang="zh-CN" altLang="en-US" dirty="0"/>
              <a:t>集成学习的两个代表</a:t>
            </a:r>
          </a:p>
        </p:txBody>
      </p:sp>
      <p:sp>
        <p:nvSpPr>
          <p:cNvPr id="3" name="内容占位符 2">
            <a:extLst>
              <a:ext uri="{FF2B5EF4-FFF2-40B4-BE49-F238E27FC236}">
                <a16:creationId xmlns:a16="http://schemas.microsoft.com/office/drawing/2014/main" id="{6C171117-C142-4401-81B4-8846AA50F957}"/>
              </a:ext>
            </a:extLst>
          </p:cNvPr>
          <p:cNvSpPr>
            <a:spLocks noGrp="1"/>
          </p:cNvSpPr>
          <p:nvPr>
            <p:ph idx="1"/>
          </p:nvPr>
        </p:nvSpPr>
        <p:spPr/>
        <p:txBody>
          <a:bodyPr/>
          <a:lstStyle/>
          <a:p>
            <a:r>
              <a:rPr lang="zh-CN" altLang="en-US" dirty="0"/>
              <a:t>随机森林</a:t>
            </a:r>
            <a:endParaRPr lang="en-US" altLang="zh-CN" dirty="0"/>
          </a:p>
          <a:p>
            <a:endParaRPr lang="en-US" altLang="zh-CN" dirty="0"/>
          </a:p>
          <a:p>
            <a:r>
              <a:rPr lang="en-US" altLang="zh-CN" dirty="0" err="1"/>
              <a:t>xgBoost</a:t>
            </a:r>
            <a:endParaRPr lang="zh-CN" altLang="en-US" dirty="0"/>
          </a:p>
        </p:txBody>
      </p:sp>
      <p:sp>
        <p:nvSpPr>
          <p:cNvPr id="4" name="页脚占位符 3">
            <a:extLst>
              <a:ext uri="{FF2B5EF4-FFF2-40B4-BE49-F238E27FC236}">
                <a16:creationId xmlns:a16="http://schemas.microsoft.com/office/drawing/2014/main" id="{7A125D2C-CB13-4FA7-A1F6-A036D99A27A1}"/>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2918585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14.4 </a:t>
            </a:r>
            <a:r>
              <a:rPr lang="zh-CN" altLang="en-US" sz="3600" dirty="0"/>
              <a:t>分类器重抽样技术与组合分类器</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en-US" altLang="zh-CN" sz="2800" dirty="0"/>
              <a:t>14.4.4 </a:t>
            </a:r>
            <a:r>
              <a:rPr lang="zh-CN" altLang="en-US" sz="2800" dirty="0"/>
              <a:t>组合分类器</a:t>
            </a:r>
            <a:endParaRPr lang="en-US" altLang="zh-CN" sz="2800" dirty="0"/>
          </a:p>
          <a:p>
            <a:r>
              <a:rPr lang="zh-CN" altLang="en-US" sz="2400" dirty="0"/>
              <a:t>组合分类器：指为了提高总体分类性能，将大于或等于两个的子分类器，通过相互协作组合在一起所形成的一个总分类器</a:t>
            </a:r>
            <a:endParaRPr lang="en-US" altLang="zh-CN" sz="2400" dirty="0"/>
          </a:p>
          <a:p>
            <a:r>
              <a:rPr lang="zh-CN" altLang="en-US" sz="2400" dirty="0"/>
              <a:t>组合策略划分（按照是否应用重抽样技术划分）</a:t>
            </a:r>
            <a:endParaRPr lang="en-US" altLang="zh-CN" sz="2400" dirty="0"/>
          </a:p>
          <a:p>
            <a:r>
              <a:rPr lang="zh-CN" altLang="en-US" sz="2800" dirty="0"/>
              <a:t>图</a:t>
            </a:r>
            <a:r>
              <a:rPr lang="en-US" altLang="zh-CN" sz="2800" dirty="0"/>
              <a:t>14.3</a:t>
            </a:r>
          </a:p>
          <a:p>
            <a:pPr marL="0" indent="0">
              <a:buNone/>
            </a:pPr>
            <a:endParaRPr lang="en-US" altLang="zh-CN" sz="2800" dirty="0"/>
          </a:p>
          <a:p>
            <a:endParaRPr lang="en-US" altLang="zh-CN" sz="2800" dirty="0"/>
          </a:p>
          <a:p>
            <a:endParaRPr lang="en-US" altLang="zh-CN" sz="2800" dirty="0"/>
          </a:p>
        </p:txBody>
      </p:sp>
      <p:pic>
        <p:nvPicPr>
          <p:cNvPr id="3" name="图片 2">
            <a:extLst>
              <a:ext uri="{FF2B5EF4-FFF2-40B4-BE49-F238E27FC236}">
                <a16:creationId xmlns:a16="http://schemas.microsoft.com/office/drawing/2014/main" id="{0FF5547D-805F-4BF1-A3C5-38DABD6D8D60}"/>
              </a:ext>
            </a:extLst>
          </p:cNvPr>
          <p:cNvPicPr>
            <a:picLocks noChangeAspect="1"/>
          </p:cNvPicPr>
          <p:nvPr/>
        </p:nvPicPr>
        <p:blipFill>
          <a:blip r:embed="rId2"/>
          <a:stretch>
            <a:fillRect/>
          </a:stretch>
        </p:blipFill>
        <p:spPr>
          <a:xfrm>
            <a:off x="647564" y="3789040"/>
            <a:ext cx="7956376" cy="2190402"/>
          </a:xfrm>
          <a:prstGeom prst="rect">
            <a:avLst/>
          </a:prstGeom>
        </p:spPr>
      </p:pic>
    </p:spTree>
    <p:extLst>
      <p:ext uri="{BB962C8B-B14F-4D97-AF65-F5344CB8AC3E}">
        <p14:creationId xmlns:p14="http://schemas.microsoft.com/office/powerpoint/2010/main" val="276676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849244" cy="955675"/>
          </a:xfrm>
        </p:spPr>
        <p:txBody>
          <a:bodyPr/>
          <a:lstStyle/>
          <a:p>
            <a:r>
              <a:rPr lang="en-US" altLang="zh-CN" dirty="0"/>
              <a:t>14.4 </a:t>
            </a:r>
            <a:r>
              <a:rPr lang="zh-CN" altLang="en-US" dirty="0"/>
              <a:t>分类器重抽样技术与组合分类器</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lnSpcReduction="10000"/>
          </a:bodyPr>
          <a:lstStyle/>
          <a:p>
            <a:r>
              <a:rPr lang="en-US" altLang="zh-CN" dirty="0"/>
              <a:t>14.4.4 </a:t>
            </a:r>
            <a:r>
              <a:rPr lang="zh-CN" altLang="en-US" dirty="0"/>
              <a:t>组合分类器</a:t>
            </a:r>
            <a:endParaRPr lang="en-US" altLang="zh-CN" dirty="0"/>
          </a:p>
          <a:p>
            <a:pPr lvl="1"/>
            <a:r>
              <a:rPr lang="zh-CN" altLang="en-US" dirty="0"/>
              <a:t>集成分类器组合策略的两种方式：</a:t>
            </a:r>
            <a:endParaRPr lang="en-US" altLang="zh-CN" dirty="0"/>
          </a:p>
          <a:p>
            <a:pPr lvl="1"/>
            <a:r>
              <a:rPr lang="en-US" altLang="zh-CN" dirty="0"/>
              <a:t>Bagging</a:t>
            </a:r>
          </a:p>
          <a:p>
            <a:pPr lvl="1"/>
            <a:r>
              <a:rPr lang="en-US" altLang="zh-CN" dirty="0"/>
              <a:t>Boosting</a:t>
            </a:r>
          </a:p>
          <a:p>
            <a:endParaRPr lang="en-US" altLang="zh-CN" dirty="0"/>
          </a:p>
          <a:p>
            <a:r>
              <a:rPr lang="zh-CN" altLang="en-US" dirty="0"/>
              <a:t>非集成组合分类的三种方式：</a:t>
            </a:r>
            <a:endParaRPr lang="en-US" altLang="zh-CN" dirty="0"/>
          </a:p>
          <a:p>
            <a:pPr lvl="1"/>
            <a:r>
              <a:rPr lang="zh-CN" altLang="en-US" dirty="0"/>
              <a:t>摘要级组合方式</a:t>
            </a:r>
            <a:endParaRPr lang="en-US" altLang="zh-CN" dirty="0"/>
          </a:p>
          <a:p>
            <a:pPr lvl="1"/>
            <a:r>
              <a:rPr lang="zh-CN" altLang="en-US" dirty="0"/>
              <a:t>排序级组合方式</a:t>
            </a:r>
            <a:endParaRPr lang="en-US" altLang="zh-CN" dirty="0"/>
          </a:p>
          <a:p>
            <a:pPr lvl="1"/>
            <a:r>
              <a:rPr lang="zh-CN" altLang="en-US" dirty="0"/>
              <a:t>测量级组合方式</a:t>
            </a:r>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2598427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14.4 </a:t>
            </a:r>
            <a:r>
              <a:rPr lang="zh-CN" altLang="en-US" sz="3600" dirty="0"/>
              <a:t>分类器重抽样技术与组合分类器</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029264" cy="4656137"/>
          </a:xfrm>
        </p:spPr>
        <p:txBody>
          <a:bodyPr>
            <a:normAutofit lnSpcReduction="10000"/>
          </a:bodyPr>
          <a:lstStyle/>
          <a:p>
            <a:pPr marL="0" indent="0">
              <a:buNone/>
            </a:pPr>
            <a:r>
              <a:rPr lang="en-US" altLang="zh-CN" sz="2800" dirty="0"/>
              <a:t>14.4.4 </a:t>
            </a:r>
            <a:r>
              <a:rPr lang="zh-CN" altLang="en-US" sz="2800" dirty="0"/>
              <a:t>组合分类器</a:t>
            </a:r>
            <a:endParaRPr lang="en-US" altLang="zh-CN" sz="2800" dirty="0"/>
          </a:p>
          <a:p>
            <a:r>
              <a:rPr lang="zh-CN" altLang="en-US" sz="2400" dirty="0"/>
              <a:t>组合策略划分（按照子分类器的协作方式）：</a:t>
            </a:r>
            <a:endParaRPr lang="en-US" altLang="zh-CN" sz="2400" dirty="0"/>
          </a:p>
          <a:p>
            <a:pPr marL="0" indent="0">
              <a:buNone/>
            </a:pPr>
            <a:r>
              <a:rPr lang="zh-CN" altLang="en-US" sz="2200" dirty="0"/>
              <a:t>（</a:t>
            </a:r>
            <a:r>
              <a:rPr lang="en-US" altLang="zh-CN" sz="2200" dirty="0"/>
              <a:t>1</a:t>
            </a:r>
            <a:r>
              <a:rPr lang="zh-CN" altLang="en-US" sz="2200" dirty="0"/>
              <a:t>）</a:t>
            </a:r>
            <a:r>
              <a:rPr lang="en-US" altLang="zh-CN" sz="2200" dirty="0"/>
              <a:t> </a:t>
            </a:r>
            <a:r>
              <a:rPr lang="zh-CN" altLang="en-US" sz="2200" dirty="0"/>
              <a:t>整体式组合策略</a:t>
            </a:r>
            <a:endParaRPr lang="en-US" altLang="zh-CN" sz="2200" dirty="0"/>
          </a:p>
          <a:p>
            <a:pPr>
              <a:buFont typeface="Arial" panose="020B0604020202020204" pitchFamily="34" charset="0"/>
              <a:buChar char="•"/>
            </a:pPr>
            <a:r>
              <a:rPr lang="zh-CN" altLang="en-US" sz="2000" dirty="0"/>
              <a:t>指各子分类器通过某种方式有机结合，最终形成一个整体分类器，包括特征填充和特征组合两种方式</a:t>
            </a:r>
            <a:endParaRPr lang="en-US" altLang="zh-CN" sz="2000" dirty="0"/>
          </a:p>
          <a:p>
            <a:pPr marL="0" indent="0">
              <a:buNone/>
            </a:pPr>
            <a:r>
              <a:rPr lang="zh-CN" altLang="en-US" sz="2200" dirty="0"/>
              <a:t>（</a:t>
            </a:r>
            <a:r>
              <a:rPr lang="en-US" altLang="zh-CN" sz="2200" dirty="0"/>
              <a:t>2</a:t>
            </a:r>
            <a:r>
              <a:rPr lang="zh-CN" altLang="en-US" sz="2200" dirty="0"/>
              <a:t>）并行式组合策略</a:t>
            </a:r>
            <a:endParaRPr lang="en-US" altLang="zh-CN" sz="2200" dirty="0"/>
          </a:p>
          <a:p>
            <a:pPr>
              <a:buFont typeface="Arial" panose="020B0604020202020204" pitchFamily="34" charset="0"/>
              <a:buChar char="•"/>
            </a:pPr>
            <a:r>
              <a:rPr lang="zh-CN" altLang="en-US" sz="2000" dirty="0"/>
              <a:t>由各子分类器单独给出分类结果，再对各结果进行合成</a:t>
            </a:r>
            <a:endParaRPr lang="en-US" altLang="zh-CN" sz="2000" dirty="0"/>
          </a:p>
          <a:p>
            <a:pPr>
              <a:buFont typeface="Arial" panose="020B0604020202020204" pitchFamily="34" charset="0"/>
              <a:buChar char="•"/>
            </a:pPr>
            <a:r>
              <a:rPr lang="zh-CN" altLang="en-US" sz="2000" dirty="0"/>
              <a:t>包括：投票法并行式组合、二次学习模型组合、推理式组合、</a:t>
            </a:r>
            <a:r>
              <a:rPr lang="en-US" altLang="zh-CN" sz="2000" dirty="0"/>
              <a:t>bagging</a:t>
            </a:r>
            <a:r>
              <a:rPr lang="zh-CN" altLang="en-US" sz="2000" dirty="0"/>
              <a:t>组合</a:t>
            </a:r>
            <a:endParaRPr lang="en-US" altLang="zh-CN" sz="2000" dirty="0"/>
          </a:p>
          <a:p>
            <a:pPr marL="0" indent="0">
              <a:buNone/>
            </a:pPr>
            <a:r>
              <a:rPr lang="zh-CN" altLang="en-US" sz="2200" dirty="0"/>
              <a:t>（</a:t>
            </a:r>
            <a:r>
              <a:rPr lang="en-US" altLang="zh-CN" sz="2200" dirty="0"/>
              <a:t>3</a:t>
            </a:r>
            <a:r>
              <a:rPr lang="zh-CN" altLang="en-US" sz="2200" dirty="0"/>
              <a:t>）流水线式组合策略</a:t>
            </a:r>
            <a:endParaRPr lang="en-US" altLang="zh-CN" sz="2200" dirty="0"/>
          </a:p>
          <a:p>
            <a:pPr>
              <a:buFont typeface="Arial" panose="020B0604020202020204" pitchFamily="34" charset="0"/>
              <a:buChar char="•"/>
            </a:pPr>
            <a:r>
              <a:rPr lang="zh-CN" altLang="en-US" sz="2000" dirty="0"/>
              <a:t>由一个分类器给出判别结果，另一个分类器再根据判别结果进一步判别</a:t>
            </a:r>
            <a:endParaRPr lang="en-US" altLang="zh-CN" sz="2000" dirty="0"/>
          </a:p>
          <a:p>
            <a:pPr>
              <a:buFont typeface="Arial" panose="020B0604020202020204" pitchFamily="34" charset="0"/>
              <a:buChar char="•"/>
            </a:pPr>
            <a:r>
              <a:rPr lang="zh-CN" altLang="en-US" sz="2000" dirty="0"/>
              <a:t>包括：集合划分式组合、精度补偿式组合、</a:t>
            </a:r>
            <a:r>
              <a:rPr lang="en-US" altLang="zh-CN" sz="2000" dirty="0"/>
              <a:t>boosting</a:t>
            </a:r>
            <a:r>
              <a:rPr lang="zh-CN" altLang="en-US" sz="2000" dirty="0"/>
              <a:t>组合</a:t>
            </a:r>
            <a:endParaRPr lang="en-US" altLang="zh-CN" sz="2000" dirty="0"/>
          </a:p>
          <a:p>
            <a:pPr marL="0" indent="0">
              <a:buNone/>
            </a:pPr>
            <a:endParaRPr lang="en-US" altLang="zh-CN" sz="2400" dirty="0"/>
          </a:p>
          <a:p>
            <a:endParaRPr lang="en-US" altLang="zh-CN" sz="2800" dirty="0"/>
          </a:p>
          <a:p>
            <a:endParaRPr lang="en-US" altLang="zh-CN" sz="2800" dirty="0"/>
          </a:p>
          <a:p>
            <a:endParaRPr lang="en-US" altLang="zh-CN" sz="2800" dirty="0"/>
          </a:p>
        </p:txBody>
      </p:sp>
    </p:spTree>
    <p:extLst>
      <p:ext uri="{BB962C8B-B14F-4D97-AF65-F5344CB8AC3E}">
        <p14:creationId xmlns:p14="http://schemas.microsoft.com/office/powerpoint/2010/main" val="146261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85000" lnSpcReduction="20000"/>
          </a:bodyPr>
          <a:lstStyle/>
          <a:p>
            <a:r>
              <a:rPr lang="en-US" altLang="zh-CN" dirty="0"/>
              <a:t>14.1.2 </a:t>
            </a:r>
            <a:r>
              <a:rPr lang="zh-CN" altLang="en-US" dirty="0"/>
              <a:t>机器学习的拟合问题</a:t>
            </a:r>
            <a:endParaRPr lang="en-US" altLang="zh-CN" dirty="0"/>
          </a:p>
          <a:p>
            <a:pPr lvl="1"/>
            <a:r>
              <a:rPr lang="zh-CN" altLang="en-US" dirty="0"/>
              <a:t>误差：分类模型的预测值与真实值之间的差异，针对训练数据集，这种差异被称为损失函数（</a:t>
            </a:r>
            <a:r>
              <a:rPr lang="en-US" altLang="zh-CN" dirty="0"/>
              <a:t>loss function</a:t>
            </a:r>
            <a:r>
              <a:rPr lang="zh-CN" altLang="en-US" dirty="0"/>
              <a:t>）</a:t>
            </a:r>
            <a:endParaRPr lang="en-US" altLang="zh-CN" dirty="0"/>
          </a:p>
          <a:p>
            <a:endParaRPr lang="en-US" altLang="zh-CN" dirty="0"/>
          </a:p>
          <a:p>
            <a:r>
              <a:rPr lang="zh-CN" altLang="en-US" dirty="0"/>
              <a:t>损失函数的形式包括：</a:t>
            </a:r>
            <a:endParaRPr lang="en-US" altLang="zh-CN" dirty="0"/>
          </a:p>
          <a:p>
            <a:pPr lvl="1"/>
            <a:r>
              <a:rPr lang="zh-CN" altLang="en-US" dirty="0"/>
              <a:t>绝对偏差和（</a:t>
            </a:r>
            <a:r>
              <a:rPr lang="en-US" altLang="zh-CN" dirty="0"/>
              <a:t>absolute loss</a:t>
            </a:r>
            <a:r>
              <a:rPr lang="zh-CN" altLang="en-US" dirty="0"/>
              <a:t>）</a:t>
            </a:r>
            <a:endParaRPr lang="en-US" altLang="zh-CN" dirty="0"/>
          </a:p>
          <a:p>
            <a:pPr lvl="1"/>
            <a:r>
              <a:rPr lang="zh-CN" altLang="en-US" dirty="0"/>
              <a:t>平均绝对偏差</a:t>
            </a:r>
            <a:endParaRPr lang="en-US" altLang="zh-CN" dirty="0"/>
          </a:p>
          <a:p>
            <a:pPr lvl="1"/>
            <a:r>
              <a:rPr lang="zh-CN" altLang="en-US" dirty="0"/>
              <a:t>离差平方和（</a:t>
            </a:r>
            <a:r>
              <a:rPr lang="en-US" altLang="zh-CN" dirty="0"/>
              <a:t>quadratic loss</a:t>
            </a:r>
            <a:r>
              <a:rPr lang="zh-CN" altLang="en-US" dirty="0"/>
              <a:t>）</a:t>
            </a:r>
            <a:endParaRPr lang="en-US" altLang="zh-CN" dirty="0"/>
          </a:p>
          <a:p>
            <a:pPr lvl="1"/>
            <a:r>
              <a:rPr lang="zh-CN" altLang="en-US" dirty="0"/>
              <a:t>均方误差</a:t>
            </a:r>
            <a:endParaRPr lang="en-US" altLang="zh-CN" dirty="0"/>
          </a:p>
          <a:p>
            <a:pPr lvl="1"/>
            <a:r>
              <a:rPr lang="en-US" altLang="zh-CN" dirty="0"/>
              <a:t>0-1</a:t>
            </a:r>
            <a:r>
              <a:rPr lang="zh-CN" altLang="en-US" dirty="0"/>
              <a:t>损失函数</a:t>
            </a:r>
            <a:endParaRPr lang="en-US" altLang="zh-CN" dirty="0"/>
          </a:p>
          <a:p>
            <a:pPr lvl="1"/>
            <a:r>
              <a:rPr lang="en-US" altLang="zh-CN" dirty="0"/>
              <a:t>....</a:t>
            </a:r>
          </a:p>
        </p:txBody>
      </p:sp>
    </p:spTree>
    <p:extLst>
      <p:ext uri="{BB962C8B-B14F-4D97-AF65-F5344CB8AC3E}">
        <p14:creationId xmlns:p14="http://schemas.microsoft.com/office/powerpoint/2010/main" val="3067747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294345" y="3717032"/>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51840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14.5 </a:t>
            </a:r>
            <a:r>
              <a:rPr lang="zh-CN" altLang="en-US" sz="3600" dirty="0"/>
              <a:t>随机森林</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7813240" cy="4656137"/>
          </a:xfrm>
        </p:spPr>
        <p:txBody>
          <a:bodyPr/>
          <a:lstStyle/>
          <a:p>
            <a:pPr marL="0" indent="0">
              <a:buNone/>
            </a:pPr>
            <a:r>
              <a:rPr lang="zh-CN" altLang="en-US" sz="2800" dirty="0"/>
              <a:t>随机森林</a:t>
            </a:r>
            <a:endParaRPr lang="en-US" altLang="zh-CN" sz="2800" dirty="0"/>
          </a:p>
          <a:p>
            <a:r>
              <a:rPr lang="zh-CN" altLang="en-US" sz="2400" dirty="0"/>
              <a:t>决策树的不足：</a:t>
            </a:r>
            <a:endParaRPr lang="en-US" altLang="zh-CN" sz="2400" dirty="0"/>
          </a:p>
          <a:p>
            <a:pPr marL="0" indent="0">
              <a:buNone/>
            </a:pPr>
            <a:r>
              <a:rPr lang="zh-CN" altLang="en-US" sz="2200" dirty="0"/>
              <a:t>（</a:t>
            </a:r>
            <a:r>
              <a:rPr lang="en-US" altLang="zh-CN" sz="2200" dirty="0"/>
              <a:t>1</a:t>
            </a:r>
            <a:r>
              <a:rPr lang="zh-CN" altLang="en-US" sz="2200" dirty="0"/>
              <a:t>）易出现过拟合，从而影响泛化性能；</a:t>
            </a:r>
            <a:endParaRPr lang="en-US" altLang="zh-CN" sz="2200" dirty="0"/>
          </a:p>
          <a:p>
            <a:pPr marL="0" indent="0">
              <a:buNone/>
            </a:pPr>
            <a:r>
              <a:rPr lang="zh-CN" altLang="en-US" sz="2200" dirty="0"/>
              <a:t>（</a:t>
            </a:r>
            <a:r>
              <a:rPr lang="en-US" altLang="zh-CN" sz="2200" dirty="0"/>
              <a:t>2</a:t>
            </a:r>
            <a:r>
              <a:rPr lang="zh-CN" altLang="en-US" sz="2200" dirty="0"/>
              <a:t>）是一种不稳定算法，数据集上的小变动可能导致构建的树有较大差异，同样会影响泛化性能；</a:t>
            </a:r>
            <a:endParaRPr lang="en-US" altLang="zh-CN" sz="2200" dirty="0"/>
          </a:p>
          <a:p>
            <a:pPr marL="0" indent="0">
              <a:buNone/>
            </a:pPr>
            <a:r>
              <a:rPr lang="zh-CN" altLang="en-US" sz="2200" dirty="0"/>
              <a:t>（</a:t>
            </a:r>
            <a:r>
              <a:rPr lang="en-US" altLang="zh-CN" sz="2200" dirty="0"/>
              <a:t>3</a:t>
            </a:r>
            <a:r>
              <a:rPr lang="zh-CN" altLang="en-US" sz="2200" dirty="0"/>
              <a:t>）当属性较多、属性的各可能取值较多时，构建的树规模可能较大</a:t>
            </a:r>
            <a:endParaRPr lang="en-US" altLang="zh-CN" sz="2200" dirty="0"/>
          </a:p>
          <a:p>
            <a:r>
              <a:rPr lang="zh-CN" altLang="en-US" sz="2400" dirty="0"/>
              <a:t>随机森林（</a:t>
            </a:r>
            <a:r>
              <a:rPr lang="en-US" altLang="zh-CN" sz="2400" dirty="0"/>
              <a:t>Random Forest</a:t>
            </a:r>
            <a:r>
              <a:rPr lang="zh-CN" altLang="en-US" sz="2400" dirty="0"/>
              <a:t>）</a:t>
            </a:r>
            <a:endParaRPr lang="en-US" altLang="zh-CN" sz="2400" dirty="0"/>
          </a:p>
          <a:p>
            <a:pPr>
              <a:buFont typeface="Arial" panose="020B0604020202020204" pitchFamily="34" charset="0"/>
              <a:buChar char="•"/>
            </a:pPr>
            <a:r>
              <a:rPr lang="zh-CN" altLang="en-US" sz="2400" dirty="0"/>
              <a:t>采用多棵树组合分类技术，属于一种重抽样集成学习技术</a:t>
            </a:r>
            <a:endParaRPr lang="en-US" altLang="zh-CN" sz="2400" dirty="0"/>
          </a:p>
          <a:p>
            <a:endParaRPr lang="en-US" altLang="zh-CN" sz="2800" dirty="0"/>
          </a:p>
          <a:p>
            <a:endParaRPr lang="en-US" altLang="zh-CN" sz="2800" dirty="0"/>
          </a:p>
        </p:txBody>
      </p:sp>
    </p:spTree>
    <p:extLst>
      <p:ext uri="{BB962C8B-B14F-4D97-AF65-F5344CB8AC3E}">
        <p14:creationId xmlns:p14="http://schemas.microsoft.com/office/powerpoint/2010/main" val="3481906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随机森林</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209284" cy="4656137"/>
          </a:xfrm>
        </p:spPr>
        <p:txBody>
          <a:bodyPr/>
          <a:lstStyle/>
          <a:p>
            <a:pPr marL="0" indent="0">
              <a:buNone/>
            </a:pPr>
            <a:r>
              <a:rPr lang="zh-CN" altLang="en-US" sz="2800" dirty="0"/>
              <a:t>随机森林</a:t>
            </a:r>
            <a:endParaRPr lang="en-US" altLang="zh-CN" sz="2800" dirty="0"/>
          </a:p>
          <a:p>
            <a:r>
              <a:rPr lang="zh-CN" altLang="en-US" sz="2400" dirty="0"/>
              <a:t>随机森林算法的基本步骤：</a:t>
            </a:r>
            <a:endParaRPr lang="en-US" altLang="zh-CN" sz="2400" dirty="0"/>
          </a:p>
          <a:p>
            <a:pPr marL="0" indent="0">
              <a:buNone/>
            </a:pPr>
            <a:r>
              <a:rPr lang="zh-CN" altLang="en-US" sz="2400" dirty="0"/>
              <a:t>（</a:t>
            </a:r>
            <a:r>
              <a:rPr lang="en-US" altLang="zh-CN" sz="2400" dirty="0"/>
              <a:t>1</a:t>
            </a:r>
            <a:r>
              <a:rPr lang="zh-CN" altLang="en-US" sz="2400" dirty="0"/>
              <a:t>）构建自助数据集；（</a:t>
            </a:r>
            <a:r>
              <a:rPr lang="en-US" altLang="zh-CN" sz="2400" dirty="0"/>
              <a:t>2</a:t>
            </a:r>
            <a:r>
              <a:rPr lang="zh-CN" altLang="en-US" sz="2400" dirty="0"/>
              <a:t>）生成各个决策树；（</a:t>
            </a:r>
            <a:r>
              <a:rPr lang="en-US" altLang="zh-CN" sz="2400" dirty="0"/>
              <a:t>3</a:t>
            </a:r>
            <a:r>
              <a:rPr lang="zh-CN" altLang="en-US" sz="2400" dirty="0"/>
              <a:t>）决策</a:t>
            </a:r>
            <a:endParaRPr lang="en-US" altLang="zh-CN" sz="2800" dirty="0"/>
          </a:p>
          <a:p>
            <a:r>
              <a:rPr lang="zh-CN" altLang="en-US" sz="2400" dirty="0"/>
              <a:t>随机森林算法结构示意图</a:t>
            </a:r>
            <a:endParaRPr lang="en-US" altLang="zh-CN" sz="2400" dirty="0"/>
          </a:p>
          <a:p>
            <a:pPr marL="0" indent="0">
              <a:buNone/>
            </a:pPr>
            <a:r>
              <a:rPr lang="zh-CN" altLang="en-US" sz="2400" dirty="0"/>
              <a:t>图</a:t>
            </a:r>
            <a:r>
              <a:rPr lang="en-US" altLang="zh-CN" sz="2400" dirty="0"/>
              <a:t>14.4</a:t>
            </a:r>
          </a:p>
          <a:p>
            <a:pPr marL="0" indent="0">
              <a:buNone/>
            </a:pPr>
            <a:endParaRPr lang="en-US" altLang="zh-CN" sz="2800" dirty="0"/>
          </a:p>
          <a:p>
            <a:endParaRPr lang="en-US" altLang="zh-CN" sz="2800" dirty="0"/>
          </a:p>
        </p:txBody>
      </p:sp>
      <p:pic>
        <p:nvPicPr>
          <p:cNvPr id="3" name="图片 2">
            <a:extLst>
              <a:ext uri="{FF2B5EF4-FFF2-40B4-BE49-F238E27FC236}">
                <a16:creationId xmlns:a16="http://schemas.microsoft.com/office/drawing/2014/main" id="{6CDB296C-DA79-43A9-9E79-ADD354677726}"/>
              </a:ext>
            </a:extLst>
          </p:cNvPr>
          <p:cNvPicPr>
            <a:picLocks noChangeAspect="1"/>
          </p:cNvPicPr>
          <p:nvPr/>
        </p:nvPicPr>
        <p:blipFill>
          <a:blip r:embed="rId2"/>
          <a:stretch>
            <a:fillRect/>
          </a:stretch>
        </p:blipFill>
        <p:spPr>
          <a:xfrm>
            <a:off x="683567" y="3416039"/>
            <a:ext cx="7858947" cy="3253321"/>
          </a:xfrm>
          <a:prstGeom prst="rect">
            <a:avLst/>
          </a:prstGeom>
        </p:spPr>
      </p:pic>
    </p:spTree>
    <p:extLst>
      <p:ext uri="{BB962C8B-B14F-4D97-AF65-F5344CB8AC3E}">
        <p14:creationId xmlns:p14="http://schemas.microsoft.com/office/powerpoint/2010/main" val="2804717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zh-CN" altLang="en-US" dirty="0"/>
              <a:t>随机森林</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lnSpcReduction="10000"/>
          </a:bodyPr>
          <a:lstStyle/>
          <a:p>
            <a:r>
              <a:rPr lang="zh-CN" altLang="en-US" dirty="0"/>
              <a:t>随机森林</a:t>
            </a:r>
            <a:endParaRPr lang="en-US" altLang="zh-CN" dirty="0"/>
          </a:p>
          <a:p>
            <a:r>
              <a:rPr lang="zh-CN" altLang="en-US" dirty="0"/>
              <a:t>随机森林泛化性能的估计：使用袋外数据</a:t>
            </a:r>
            <a:r>
              <a:rPr lang="en-US" altLang="zh-CN" dirty="0"/>
              <a:t>OOB</a:t>
            </a:r>
          </a:p>
          <a:p>
            <a:endParaRPr lang="en-US" altLang="zh-CN" dirty="0"/>
          </a:p>
          <a:p>
            <a:r>
              <a:rPr lang="zh-CN" altLang="en-US" dirty="0"/>
              <a:t>随机森林用于特征评价的两种常用方法：</a:t>
            </a:r>
            <a:endParaRPr lang="en-US" altLang="zh-CN" dirty="0"/>
          </a:p>
          <a:p>
            <a:pPr lvl="1"/>
            <a:r>
              <a:rPr lang="zh-CN" altLang="en-US" dirty="0"/>
              <a:t>（</a:t>
            </a:r>
            <a:r>
              <a:rPr lang="en-US" altLang="zh-CN" dirty="0"/>
              <a:t>1</a:t>
            </a:r>
            <a:r>
              <a:rPr lang="zh-CN" altLang="en-US" dirty="0"/>
              <a:t>）基于</a:t>
            </a:r>
            <a:r>
              <a:rPr lang="en-US" altLang="zh-CN" dirty="0"/>
              <a:t>OOB</a:t>
            </a:r>
            <a:r>
              <a:rPr lang="zh-CN" altLang="en-US" dirty="0"/>
              <a:t>误差的方法（</a:t>
            </a:r>
            <a:r>
              <a:rPr lang="en-US" altLang="zh-CN" dirty="0"/>
              <a:t>Mean Decrease Accuracy</a:t>
            </a:r>
            <a:r>
              <a:rPr lang="zh-CN" altLang="en-US" dirty="0"/>
              <a:t>），简称</a:t>
            </a:r>
            <a:r>
              <a:rPr lang="en-US" altLang="zh-CN" dirty="0"/>
              <a:t>MDA</a:t>
            </a:r>
            <a:r>
              <a:rPr lang="zh-CN" altLang="en-US" dirty="0"/>
              <a:t>法；</a:t>
            </a:r>
            <a:endParaRPr lang="en-US" altLang="zh-CN" dirty="0"/>
          </a:p>
          <a:p>
            <a:pPr lvl="1"/>
            <a:r>
              <a:rPr lang="zh-CN" altLang="en-US" dirty="0"/>
              <a:t>（</a:t>
            </a:r>
            <a:r>
              <a:rPr lang="en-US" altLang="zh-CN" dirty="0"/>
              <a:t>2</a:t>
            </a:r>
            <a:r>
              <a:rPr lang="zh-CN" altLang="en-US" dirty="0"/>
              <a:t>）基于</a:t>
            </a:r>
            <a:r>
              <a:rPr lang="en-US" altLang="zh-CN" dirty="0"/>
              <a:t>Gini</a:t>
            </a:r>
            <a:r>
              <a:rPr lang="zh-CN" altLang="en-US" dirty="0"/>
              <a:t>不纯度的方法（</a:t>
            </a:r>
            <a:r>
              <a:rPr lang="en-US" altLang="zh-CN" dirty="0"/>
              <a:t>Mean Decrease Gini</a:t>
            </a:r>
            <a:r>
              <a:rPr lang="zh-CN" altLang="en-US" dirty="0"/>
              <a:t>）</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245019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zh-CN" altLang="en-US" dirty="0"/>
              <a:t>随机森林与</a:t>
            </a:r>
            <a:r>
              <a:rPr lang="en-US" altLang="zh-CN" dirty="0" err="1"/>
              <a:t>Adaboost</a:t>
            </a:r>
            <a:endParaRPr lang="zh-CN" altLang="en-US" dirty="0"/>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a:bodyPr>
          <a:lstStyle/>
          <a:p>
            <a:r>
              <a:rPr lang="zh-CN" altLang="en-US" dirty="0"/>
              <a:t>随机森林</a:t>
            </a:r>
            <a:endParaRPr lang="en-US" altLang="zh-CN" dirty="0"/>
          </a:p>
          <a:p>
            <a:r>
              <a:rPr lang="zh-CN" altLang="en-US" dirty="0"/>
              <a:t>随机森林的优缺点</a:t>
            </a:r>
            <a:endParaRPr lang="en-US" altLang="zh-CN" dirty="0"/>
          </a:p>
          <a:p>
            <a:pPr lvl="1"/>
            <a:r>
              <a:rPr lang="zh-CN" altLang="en-US" dirty="0"/>
              <a:t>优点：预测性能较高，不易过拟合，对噪声和共线性不敏感，可以处理高维空间数据；</a:t>
            </a:r>
            <a:endParaRPr lang="en-US" altLang="zh-CN" dirty="0"/>
          </a:p>
          <a:p>
            <a:pPr lvl="1"/>
            <a:endParaRPr lang="en-US" altLang="zh-CN" dirty="0"/>
          </a:p>
          <a:p>
            <a:pPr lvl="1"/>
            <a:r>
              <a:rPr lang="zh-CN" altLang="en-US" dirty="0"/>
              <a:t>缺点：低维空间分类效果往往效果不明显；计算代价比</a:t>
            </a:r>
            <a:r>
              <a:rPr lang="en-US" altLang="zh-CN" dirty="0"/>
              <a:t>boosting</a:t>
            </a:r>
            <a:r>
              <a:rPr lang="zh-CN" altLang="en-US" dirty="0"/>
              <a:t>高，但计算速度比决策树慢；相比决策树可能会增加储存代价</a:t>
            </a:r>
            <a:endParaRPr lang="en-US" altLang="zh-CN" dirty="0"/>
          </a:p>
          <a:p>
            <a:endParaRPr lang="en-US" altLang="zh-CN" dirty="0"/>
          </a:p>
        </p:txBody>
      </p:sp>
    </p:spTree>
    <p:extLst>
      <p:ext uri="{BB962C8B-B14F-4D97-AF65-F5344CB8AC3E}">
        <p14:creationId xmlns:p14="http://schemas.microsoft.com/office/powerpoint/2010/main" val="2144144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6B1037-9C97-4B2F-8849-1CB14FA604BA}"/>
              </a:ext>
            </a:extLst>
          </p:cNvPr>
          <p:cNvSpPr>
            <a:spLocks noGrp="1"/>
          </p:cNvSpPr>
          <p:nvPr>
            <p:ph type="title"/>
          </p:nvPr>
        </p:nvSpPr>
        <p:spPr/>
        <p:txBody>
          <a:bodyPr/>
          <a:lstStyle/>
          <a:p>
            <a:r>
              <a:rPr lang="zh-CN" altLang="en-US" dirty="0"/>
              <a:t>随机森林的实现</a:t>
            </a:r>
          </a:p>
        </p:txBody>
      </p:sp>
      <p:sp>
        <p:nvSpPr>
          <p:cNvPr id="3" name="内容占位符 2">
            <a:extLst>
              <a:ext uri="{FF2B5EF4-FFF2-40B4-BE49-F238E27FC236}">
                <a16:creationId xmlns:a16="http://schemas.microsoft.com/office/drawing/2014/main" id="{426879FD-BDC3-412C-B59A-FD958DE79F8A}"/>
              </a:ext>
            </a:extLst>
          </p:cNvPr>
          <p:cNvSpPr>
            <a:spLocks noGrp="1"/>
          </p:cNvSpPr>
          <p:nvPr>
            <p:ph idx="1"/>
          </p:nvPr>
        </p:nvSpPr>
        <p:spPr/>
        <p:txBody>
          <a:bodyPr/>
          <a:lstStyle/>
          <a:p>
            <a:r>
              <a:rPr lang="zh-CN" altLang="en-US" dirty="0"/>
              <a:t>（</a:t>
            </a:r>
            <a:r>
              <a:rPr lang="en-US" altLang="zh-CN" dirty="0"/>
              <a:t>1</a:t>
            </a:r>
            <a:r>
              <a:rPr lang="zh-CN" altLang="en-US" dirty="0"/>
              <a:t>）自己编程</a:t>
            </a:r>
            <a:endParaRPr lang="en-US" altLang="zh-CN" dirty="0"/>
          </a:p>
          <a:p>
            <a:endParaRPr lang="en-US" altLang="zh-CN" dirty="0"/>
          </a:p>
          <a:p>
            <a:r>
              <a:rPr lang="zh-CN" altLang="en-US" dirty="0"/>
              <a:t>（</a:t>
            </a:r>
            <a:r>
              <a:rPr lang="en-US" altLang="zh-CN" dirty="0"/>
              <a:t>2</a:t>
            </a:r>
            <a:r>
              <a:rPr lang="zh-CN" altLang="en-US" dirty="0"/>
              <a:t>）软件或工具</a:t>
            </a:r>
            <a:endParaRPr lang="en-US" altLang="zh-CN" dirty="0"/>
          </a:p>
          <a:p>
            <a:pPr lvl="1"/>
            <a:r>
              <a:rPr lang="en-US" altLang="zh-CN" dirty="0"/>
              <a:t>C++</a:t>
            </a:r>
            <a:r>
              <a:rPr lang="zh-CN" altLang="en-US" dirty="0"/>
              <a:t>或</a:t>
            </a:r>
            <a:r>
              <a:rPr lang="en-US" altLang="zh-CN" dirty="0"/>
              <a:t>Python</a:t>
            </a:r>
            <a:r>
              <a:rPr lang="zh-CN" altLang="en-US" dirty="0"/>
              <a:t>包</a:t>
            </a:r>
            <a:endParaRPr lang="en-US" altLang="zh-CN" dirty="0"/>
          </a:p>
          <a:p>
            <a:pPr lvl="1"/>
            <a:endParaRPr lang="en-US" altLang="zh-CN" dirty="0"/>
          </a:p>
          <a:p>
            <a:r>
              <a:rPr lang="zh-CN" altLang="en-US" dirty="0"/>
              <a:t>（</a:t>
            </a:r>
            <a:r>
              <a:rPr lang="en-US" altLang="zh-CN" dirty="0"/>
              <a:t>3</a:t>
            </a:r>
            <a:r>
              <a:rPr lang="zh-CN" altLang="en-US" dirty="0"/>
              <a:t>）哪些训练参数可做优化。</a:t>
            </a:r>
          </a:p>
        </p:txBody>
      </p:sp>
      <p:sp>
        <p:nvSpPr>
          <p:cNvPr id="4" name="页脚占位符 3">
            <a:extLst>
              <a:ext uri="{FF2B5EF4-FFF2-40B4-BE49-F238E27FC236}">
                <a16:creationId xmlns:a16="http://schemas.microsoft.com/office/drawing/2014/main" id="{3734168A-EFD2-47C8-AFF8-9EEF79ABFDE6}"/>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293746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56348-EC98-45AB-9185-5DC1770387D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DE8A707-7434-4B3A-A0AC-8A1EDD5DE187}"/>
              </a:ext>
            </a:extLst>
          </p:cNvPr>
          <p:cNvSpPr>
            <a:spLocks noGrp="1"/>
          </p:cNvSpPr>
          <p:nvPr>
            <p:ph idx="1"/>
          </p:nvPr>
        </p:nvSpPr>
        <p:spPr/>
        <p:txBody>
          <a:bodyPr/>
          <a:lstStyle/>
          <a:p>
            <a:r>
              <a:rPr lang="zh-CN" altLang="en-US" dirty="0"/>
              <a:t>判别能力</a:t>
            </a:r>
          </a:p>
        </p:txBody>
      </p:sp>
      <p:sp>
        <p:nvSpPr>
          <p:cNvPr id="4" name="页脚占位符 3">
            <a:extLst>
              <a:ext uri="{FF2B5EF4-FFF2-40B4-BE49-F238E27FC236}">
                <a16:creationId xmlns:a16="http://schemas.microsoft.com/office/drawing/2014/main" id="{5792D7F6-34AE-4296-B0DA-F146F835916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EA635395-EA2C-47A2-A7D5-CD9F5E5A9A85}"/>
              </a:ext>
            </a:extLst>
          </p:cNvPr>
          <p:cNvPicPr>
            <a:picLocks noChangeAspect="1"/>
          </p:cNvPicPr>
          <p:nvPr/>
        </p:nvPicPr>
        <p:blipFill>
          <a:blip r:embed="rId2"/>
          <a:stretch>
            <a:fillRect/>
          </a:stretch>
        </p:blipFill>
        <p:spPr>
          <a:xfrm>
            <a:off x="1056438" y="2636912"/>
            <a:ext cx="7488324" cy="3101978"/>
          </a:xfrm>
          <a:prstGeom prst="rect">
            <a:avLst/>
          </a:prstGeom>
        </p:spPr>
      </p:pic>
    </p:spTree>
    <p:extLst>
      <p:ext uri="{BB962C8B-B14F-4D97-AF65-F5344CB8AC3E}">
        <p14:creationId xmlns:p14="http://schemas.microsoft.com/office/powerpoint/2010/main" val="145699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BE49A-8495-48F5-8605-1E154F9B421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1E9913F-5761-42E7-A9E6-8DBB9A8BDE93}"/>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836C1DB5-0E9E-440F-A424-9DCBD3C23F35}"/>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87E4106B-A3BC-4A45-9289-62E3B6EF62B2}"/>
              </a:ext>
            </a:extLst>
          </p:cNvPr>
          <p:cNvPicPr>
            <a:picLocks noChangeAspect="1"/>
          </p:cNvPicPr>
          <p:nvPr/>
        </p:nvPicPr>
        <p:blipFill>
          <a:blip r:embed="rId2"/>
          <a:stretch>
            <a:fillRect/>
          </a:stretch>
        </p:blipFill>
        <p:spPr>
          <a:xfrm>
            <a:off x="914294" y="2528900"/>
            <a:ext cx="7632340" cy="3335484"/>
          </a:xfrm>
          <a:prstGeom prst="rect">
            <a:avLst/>
          </a:prstGeom>
        </p:spPr>
      </p:pic>
    </p:spTree>
    <p:extLst>
      <p:ext uri="{BB962C8B-B14F-4D97-AF65-F5344CB8AC3E}">
        <p14:creationId xmlns:p14="http://schemas.microsoft.com/office/powerpoint/2010/main" val="1057354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5866C-D538-4C09-BF2F-6C4CCD227FD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39C65E6-C12B-4D8D-B045-021DA9D39D27}"/>
              </a:ext>
            </a:extLst>
          </p:cNvPr>
          <p:cNvSpPr>
            <a:spLocks noGrp="1"/>
          </p:cNvSpPr>
          <p:nvPr>
            <p:ph idx="1"/>
          </p:nvPr>
        </p:nvSpPr>
        <p:spPr/>
        <p:txBody>
          <a:bodyPr/>
          <a:lstStyle/>
          <a:p>
            <a:r>
              <a:rPr lang="zh-CN" altLang="en-US" dirty="0"/>
              <a:t>思考：随机森林如何克服数据偏差问题？</a:t>
            </a:r>
            <a:endParaRPr lang="en-US" altLang="zh-CN" dirty="0"/>
          </a:p>
          <a:p>
            <a:endParaRPr lang="en-US" altLang="zh-CN" dirty="0"/>
          </a:p>
          <a:p>
            <a:r>
              <a:rPr lang="zh-CN" altLang="en-US" dirty="0"/>
              <a:t>数据敏感型分类器的作用？</a:t>
            </a:r>
            <a:endParaRPr lang="en-US" altLang="zh-CN" dirty="0"/>
          </a:p>
          <a:p>
            <a:endParaRPr lang="en-US" altLang="zh-CN" dirty="0"/>
          </a:p>
          <a:p>
            <a:r>
              <a:rPr lang="zh-CN" altLang="en-US" dirty="0"/>
              <a:t>拟合能力？</a:t>
            </a:r>
          </a:p>
        </p:txBody>
      </p:sp>
      <p:sp>
        <p:nvSpPr>
          <p:cNvPr id="4" name="页脚占位符 3">
            <a:extLst>
              <a:ext uri="{FF2B5EF4-FFF2-40B4-BE49-F238E27FC236}">
                <a16:creationId xmlns:a16="http://schemas.microsoft.com/office/drawing/2014/main" id="{C2C3B57A-3D73-4D47-8DF6-B3AB4B968F54}"/>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533447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0F5DEA-E8B9-4AB8-AC67-4A0297A6A401}"/>
              </a:ext>
            </a:extLst>
          </p:cNvPr>
          <p:cNvSpPr>
            <a:spLocks noGrp="1"/>
          </p:cNvSpPr>
          <p:nvPr>
            <p:ph type="title"/>
          </p:nvPr>
        </p:nvSpPr>
        <p:spPr/>
        <p:txBody>
          <a:bodyPr/>
          <a:lstStyle/>
          <a:p>
            <a:r>
              <a:rPr lang="zh-CN" altLang="en-US" dirty="0"/>
              <a:t>随机森林回归</a:t>
            </a:r>
          </a:p>
        </p:txBody>
      </p:sp>
      <p:sp>
        <p:nvSpPr>
          <p:cNvPr id="3" name="内容占位符 2">
            <a:extLst>
              <a:ext uri="{FF2B5EF4-FFF2-40B4-BE49-F238E27FC236}">
                <a16:creationId xmlns:a16="http://schemas.microsoft.com/office/drawing/2014/main" id="{78DCA127-5400-484C-9BE3-2DE059BE9AFE}"/>
              </a:ext>
            </a:extLst>
          </p:cNvPr>
          <p:cNvSpPr>
            <a:spLocks noGrp="1"/>
          </p:cNvSpPr>
          <p:nvPr>
            <p:ph idx="1"/>
          </p:nvPr>
        </p:nvSpPr>
        <p:spPr/>
        <p:txBody>
          <a:bodyPr/>
          <a:lstStyle/>
          <a:p>
            <a:r>
              <a:rPr lang="zh-CN" altLang="en-US" dirty="0"/>
              <a:t>调整训练目标</a:t>
            </a:r>
            <a:endParaRPr lang="en-US" altLang="zh-CN" dirty="0"/>
          </a:p>
          <a:p>
            <a:endParaRPr lang="en-US" altLang="zh-CN" dirty="0"/>
          </a:p>
          <a:p>
            <a:r>
              <a:rPr lang="zh-CN" altLang="en-US" dirty="0"/>
              <a:t>对比与传统回归的不同</a:t>
            </a:r>
            <a:endParaRPr lang="en-US" altLang="zh-CN" dirty="0"/>
          </a:p>
          <a:p>
            <a:endParaRPr lang="en-US" altLang="zh-CN" dirty="0"/>
          </a:p>
          <a:p>
            <a:r>
              <a:rPr lang="zh-CN" altLang="en-US" dirty="0"/>
              <a:t>由</a:t>
            </a:r>
            <a:r>
              <a:rPr lang="en-US" altLang="zh-CN" dirty="0"/>
              <a:t>OOB</a:t>
            </a:r>
            <a:r>
              <a:rPr lang="zh-CN" altLang="en-US" dirty="0"/>
              <a:t>数据评价</a:t>
            </a:r>
          </a:p>
        </p:txBody>
      </p:sp>
      <p:sp>
        <p:nvSpPr>
          <p:cNvPr id="4" name="页脚占位符 3">
            <a:extLst>
              <a:ext uri="{FF2B5EF4-FFF2-40B4-BE49-F238E27FC236}">
                <a16:creationId xmlns:a16="http://schemas.microsoft.com/office/drawing/2014/main" id="{DD547CDC-7299-41A1-835D-3CC64E4A9E3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298109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368" y="1571483"/>
            <a:ext cx="8029264" cy="4656137"/>
          </a:xfrm>
        </p:spPr>
        <p:txBody>
          <a:bodyPr/>
          <a:lstStyle/>
          <a:p>
            <a:pPr marL="0" indent="0">
              <a:buNone/>
            </a:pPr>
            <a:r>
              <a:rPr lang="en-US" altLang="zh-CN" dirty="0"/>
              <a:t>14.1.2 </a:t>
            </a:r>
            <a:r>
              <a:rPr lang="zh-CN" altLang="en-US" dirty="0"/>
              <a:t>机器学习的拟合能力与泛化能力</a:t>
            </a:r>
            <a:endParaRPr lang="en-US" altLang="zh-CN" dirty="0"/>
          </a:p>
          <a:p>
            <a:r>
              <a:rPr lang="zh-CN" altLang="en-US" sz="2200" dirty="0"/>
              <a:t>拟合能力（</a:t>
            </a:r>
            <a:r>
              <a:rPr lang="en-US" altLang="zh-CN" sz="2200" dirty="0"/>
              <a:t>Fitting Ability</a:t>
            </a:r>
            <a:r>
              <a:rPr lang="zh-CN" altLang="en-US" sz="2200" dirty="0"/>
              <a:t>）表示分类模型所学知识与训练集的拟合程度；泛化能力（</a:t>
            </a:r>
            <a:r>
              <a:rPr lang="en-US" altLang="zh-CN" sz="2200" dirty="0"/>
              <a:t>Generalization Ability</a:t>
            </a:r>
            <a:r>
              <a:rPr lang="zh-CN" altLang="en-US" sz="2200" dirty="0"/>
              <a:t>）又称推广能力，是指训练的分类器对于总体中的其他数据的适用性。</a:t>
            </a:r>
            <a:endParaRPr lang="en-US" altLang="zh-CN" sz="2200" dirty="0"/>
          </a:p>
          <a:p>
            <a:endParaRPr lang="en-US" altLang="zh-CN" sz="2800" dirty="0"/>
          </a:p>
        </p:txBody>
      </p:sp>
    </p:spTree>
    <p:extLst>
      <p:ext uri="{BB962C8B-B14F-4D97-AF65-F5344CB8AC3E}">
        <p14:creationId xmlns:p14="http://schemas.microsoft.com/office/powerpoint/2010/main" val="89735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CB00A-D204-42E2-87F0-FCBABD8854E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1BA9B89-8BE6-4948-A958-0C31F8C1088A}"/>
              </a:ext>
            </a:extLst>
          </p:cNvPr>
          <p:cNvSpPr>
            <a:spLocks noGrp="1"/>
          </p:cNvSpPr>
          <p:nvPr>
            <p:ph idx="1"/>
          </p:nvPr>
        </p:nvSpPr>
        <p:spPr/>
        <p:txBody>
          <a:bodyPr/>
          <a:lstStyle/>
          <a:p>
            <a:r>
              <a:rPr lang="en-US" altLang="zh-CN" dirty="0" err="1"/>
              <a:t>Adalone</a:t>
            </a:r>
            <a:r>
              <a:rPr lang="zh-CN" altLang="en-US" dirty="0"/>
              <a:t>上的回归</a:t>
            </a:r>
            <a:endParaRPr lang="en-US" altLang="zh-CN" dirty="0"/>
          </a:p>
          <a:p>
            <a:r>
              <a:rPr lang="zh-CN" altLang="en-US" dirty="0"/>
              <a:t>思考：如何平衡拟合能力和泛化能力。</a:t>
            </a:r>
          </a:p>
        </p:txBody>
      </p:sp>
      <p:sp>
        <p:nvSpPr>
          <p:cNvPr id="4" name="页脚占位符 3">
            <a:extLst>
              <a:ext uri="{FF2B5EF4-FFF2-40B4-BE49-F238E27FC236}">
                <a16:creationId xmlns:a16="http://schemas.microsoft.com/office/drawing/2014/main" id="{88850ABD-E846-4A69-90D1-D636D34325F6}"/>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0273A5F6-06F0-4A1E-B517-306DE70FB1B7}"/>
              </a:ext>
            </a:extLst>
          </p:cNvPr>
          <p:cNvPicPr>
            <a:picLocks noChangeAspect="1"/>
          </p:cNvPicPr>
          <p:nvPr/>
        </p:nvPicPr>
        <p:blipFill>
          <a:blip r:embed="rId2"/>
          <a:stretch>
            <a:fillRect/>
          </a:stretch>
        </p:blipFill>
        <p:spPr>
          <a:xfrm>
            <a:off x="683568" y="3118798"/>
            <a:ext cx="7956376" cy="2827977"/>
          </a:xfrm>
          <a:prstGeom prst="rect">
            <a:avLst/>
          </a:prstGeom>
        </p:spPr>
      </p:pic>
    </p:spTree>
    <p:extLst>
      <p:ext uri="{BB962C8B-B14F-4D97-AF65-F5344CB8AC3E}">
        <p14:creationId xmlns:p14="http://schemas.microsoft.com/office/powerpoint/2010/main" val="2197983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8188C-31BC-4021-9C40-24DD5926731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7E0484E-F9B8-49C5-A5C7-C2FAD927F7A6}"/>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F417516A-CEA1-4F37-863B-58239353672F}"/>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3DF9F493-343D-4FB7-B5B7-832391ABC69B}"/>
              </a:ext>
            </a:extLst>
          </p:cNvPr>
          <p:cNvPicPr>
            <a:picLocks noChangeAspect="1"/>
          </p:cNvPicPr>
          <p:nvPr/>
        </p:nvPicPr>
        <p:blipFill>
          <a:blip r:embed="rId2"/>
          <a:stretch>
            <a:fillRect/>
          </a:stretch>
        </p:blipFill>
        <p:spPr>
          <a:xfrm>
            <a:off x="827584" y="2600908"/>
            <a:ext cx="7560332" cy="3520974"/>
          </a:xfrm>
          <a:prstGeom prst="rect">
            <a:avLst/>
          </a:prstGeom>
        </p:spPr>
      </p:pic>
    </p:spTree>
    <p:extLst>
      <p:ext uri="{BB962C8B-B14F-4D97-AF65-F5344CB8AC3E}">
        <p14:creationId xmlns:p14="http://schemas.microsoft.com/office/powerpoint/2010/main" val="209756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F5C19-F696-477B-AF6F-C009406B85B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30ADDE9-F368-4A4B-9062-8362057416A6}"/>
              </a:ext>
            </a:extLst>
          </p:cNvPr>
          <p:cNvSpPr>
            <a:spLocks noGrp="1"/>
          </p:cNvSpPr>
          <p:nvPr>
            <p:ph idx="1"/>
          </p:nvPr>
        </p:nvSpPr>
        <p:spPr/>
        <p:txBody>
          <a:bodyPr/>
          <a:lstStyle/>
          <a:p>
            <a:r>
              <a:rPr lang="zh-CN" altLang="en-US" dirty="0"/>
              <a:t>两类随机森林</a:t>
            </a:r>
            <a:endParaRPr lang="en-US" altLang="zh-CN" dirty="0"/>
          </a:p>
          <a:p>
            <a:pPr lvl="1"/>
            <a:r>
              <a:rPr lang="en-US" altLang="zh-CN" dirty="0"/>
              <a:t>Forest-RI</a:t>
            </a:r>
          </a:p>
          <a:p>
            <a:pPr lvl="1"/>
            <a:r>
              <a:rPr lang="en-US" altLang="zh-CN" dirty="0"/>
              <a:t>Forest-RC</a:t>
            </a:r>
            <a:endParaRPr lang="zh-CN" altLang="en-US" dirty="0"/>
          </a:p>
        </p:txBody>
      </p:sp>
      <p:sp>
        <p:nvSpPr>
          <p:cNvPr id="4" name="页脚占位符 3">
            <a:extLst>
              <a:ext uri="{FF2B5EF4-FFF2-40B4-BE49-F238E27FC236}">
                <a16:creationId xmlns:a16="http://schemas.microsoft.com/office/drawing/2014/main" id="{D92E4AB3-50B9-4759-8773-23A5A684DAAC}"/>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2353286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DC107-837B-40BB-BB4E-DA31DF27A14A}"/>
              </a:ext>
            </a:extLst>
          </p:cNvPr>
          <p:cNvSpPr>
            <a:spLocks noGrp="1"/>
          </p:cNvSpPr>
          <p:nvPr>
            <p:ph type="title"/>
          </p:nvPr>
        </p:nvSpPr>
        <p:spPr>
          <a:xfrm>
            <a:off x="611188" y="334963"/>
            <a:ext cx="7921252" cy="955675"/>
          </a:xfrm>
        </p:spPr>
        <p:txBody>
          <a:bodyPr>
            <a:normAutofit fontScale="90000"/>
          </a:bodyPr>
          <a:lstStyle/>
          <a:p>
            <a:r>
              <a:rPr lang="zh-CN" altLang="en-US" dirty="0"/>
              <a:t>比较随机森林与基于</a:t>
            </a:r>
            <a:r>
              <a:rPr lang="en-US" altLang="zh-CN" dirty="0"/>
              <a:t>Bagging</a:t>
            </a:r>
            <a:r>
              <a:rPr lang="zh-CN" altLang="en-US" dirty="0"/>
              <a:t>的决策树</a:t>
            </a:r>
          </a:p>
        </p:txBody>
      </p:sp>
      <p:sp>
        <p:nvSpPr>
          <p:cNvPr id="3" name="内容占位符 2">
            <a:extLst>
              <a:ext uri="{FF2B5EF4-FFF2-40B4-BE49-F238E27FC236}">
                <a16:creationId xmlns:a16="http://schemas.microsoft.com/office/drawing/2014/main" id="{00D2F14A-EAC0-4EB0-9142-D3DD3572EDD4}"/>
              </a:ext>
            </a:extLst>
          </p:cNvPr>
          <p:cNvSpPr>
            <a:spLocks noGrp="1"/>
          </p:cNvSpPr>
          <p:nvPr>
            <p:ph idx="1"/>
          </p:nvPr>
        </p:nvSpPr>
        <p:spPr/>
        <p:txBody>
          <a:bodyPr/>
          <a:lstStyle/>
          <a:p>
            <a:r>
              <a:rPr lang="zh-CN" altLang="en-US" dirty="0"/>
              <a:t>一种通用框架</a:t>
            </a:r>
            <a:endParaRPr lang="en-US" altLang="zh-CN" dirty="0"/>
          </a:p>
          <a:p>
            <a:endParaRPr lang="en-US" altLang="zh-CN" dirty="0"/>
          </a:p>
          <a:p>
            <a:r>
              <a:rPr lang="zh-CN" altLang="en-US" dirty="0"/>
              <a:t>使用</a:t>
            </a:r>
            <a:r>
              <a:rPr lang="en-US" altLang="zh-CN" dirty="0"/>
              <a:t>Bagging</a:t>
            </a:r>
            <a:r>
              <a:rPr lang="zh-CN" altLang="en-US" dirty="0"/>
              <a:t>为了解决什么问题？</a:t>
            </a:r>
            <a:endParaRPr lang="en-US" altLang="zh-CN" dirty="0"/>
          </a:p>
          <a:p>
            <a:endParaRPr lang="en-US" altLang="zh-CN" dirty="0"/>
          </a:p>
          <a:p>
            <a:r>
              <a:rPr lang="zh-CN" altLang="en-US" dirty="0"/>
              <a:t>二者的差异在哪里？</a:t>
            </a:r>
          </a:p>
        </p:txBody>
      </p:sp>
      <p:sp>
        <p:nvSpPr>
          <p:cNvPr id="4" name="页脚占位符 3">
            <a:extLst>
              <a:ext uri="{FF2B5EF4-FFF2-40B4-BE49-F238E27FC236}">
                <a16:creationId xmlns:a16="http://schemas.microsoft.com/office/drawing/2014/main" id="{9EE7FC51-4A36-4120-8234-F792AEB62DFE}"/>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099501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296337" y="4185084"/>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493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14.6 </a:t>
            </a:r>
            <a:r>
              <a:rPr lang="en-US" altLang="zh-CN" dirty="0" err="1"/>
              <a:t>Adaboost</a:t>
            </a:r>
            <a:r>
              <a:rPr lang="zh-CN" altLang="en-US" dirty="0"/>
              <a:t>算法</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a:bodyPr>
          <a:lstStyle/>
          <a:p>
            <a:r>
              <a:rPr lang="en-US" altLang="zh-CN" dirty="0" err="1"/>
              <a:t>Adaboost</a:t>
            </a:r>
            <a:r>
              <a:rPr lang="zh-CN" altLang="en-US" dirty="0"/>
              <a:t>算法</a:t>
            </a:r>
            <a:endParaRPr lang="en-US" altLang="zh-CN" dirty="0"/>
          </a:p>
          <a:p>
            <a:r>
              <a:rPr lang="en-US" altLang="zh-CN" dirty="0"/>
              <a:t> boosting</a:t>
            </a:r>
            <a:r>
              <a:rPr lang="zh-CN" altLang="en-US" dirty="0"/>
              <a:t>方法研究中的两个核心问题：</a:t>
            </a:r>
            <a:endParaRPr lang="en-US" altLang="zh-CN" dirty="0"/>
          </a:p>
          <a:p>
            <a:pPr lvl="1"/>
            <a:r>
              <a:rPr lang="zh-CN" altLang="en-US" dirty="0"/>
              <a:t>（</a:t>
            </a:r>
            <a:r>
              <a:rPr lang="en-US" altLang="zh-CN" dirty="0"/>
              <a:t>1</a:t>
            </a:r>
            <a:r>
              <a:rPr lang="zh-CN" altLang="en-US" dirty="0"/>
              <a:t>）在每一次增加弱分类器后如何调整训练集权重；</a:t>
            </a:r>
            <a:endParaRPr lang="en-US" altLang="zh-CN" dirty="0"/>
          </a:p>
          <a:p>
            <a:pPr lvl="1"/>
            <a:r>
              <a:rPr lang="zh-CN" altLang="en-US" dirty="0"/>
              <a:t>（</a:t>
            </a:r>
            <a:r>
              <a:rPr lang="en-US" altLang="zh-CN" dirty="0"/>
              <a:t>2</a:t>
            </a:r>
            <a:r>
              <a:rPr lang="zh-CN" altLang="en-US" dirty="0"/>
              <a:t>）如何为已训练的多个弱分类器分配权重</a:t>
            </a:r>
            <a:endParaRPr lang="en-US" altLang="zh-CN" dirty="0"/>
          </a:p>
        </p:txBody>
      </p:sp>
    </p:spTree>
    <p:extLst>
      <p:ext uri="{BB962C8B-B14F-4D97-AF65-F5344CB8AC3E}">
        <p14:creationId xmlns:p14="http://schemas.microsoft.com/office/powerpoint/2010/main" val="1250552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CC3BCB-E7AF-487E-AF10-B2A8B9A6F69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234A139-EB92-44F0-92E5-EECB3768D9E9}"/>
              </a:ext>
            </a:extLst>
          </p:cNvPr>
          <p:cNvSpPr>
            <a:spLocks noGrp="1"/>
          </p:cNvSpPr>
          <p:nvPr>
            <p:ph idx="1"/>
          </p:nvPr>
        </p:nvSpPr>
        <p:spPr/>
        <p:txBody>
          <a:bodyPr>
            <a:normAutofit fontScale="92500"/>
          </a:bodyPr>
          <a:lstStyle/>
          <a:p>
            <a:r>
              <a:rPr lang="en-US" altLang="zh-CN" dirty="0" err="1"/>
              <a:t>Adaboost</a:t>
            </a:r>
            <a:r>
              <a:rPr lang="zh-CN" altLang="en-US" dirty="0"/>
              <a:t>算法（</a:t>
            </a:r>
            <a:r>
              <a:rPr lang="en-US" altLang="zh-CN" dirty="0"/>
              <a:t>Adaptive Boosting</a:t>
            </a:r>
            <a:r>
              <a:rPr lang="zh-CN" altLang="en-US" dirty="0"/>
              <a:t>）过程：</a:t>
            </a:r>
            <a:endParaRPr lang="en-US" altLang="zh-CN" dirty="0"/>
          </a:p>
          <a:p>
            <a:pPr lvl="1"/>
            <a:r>
              <a:rPr lang="zh-CN" altLang="en-US" dirty="0"/>
              <a:t>（</a:t>
            </a:r>
            <a:r>
              <a:rPr lang="en-US" altLang="zh-CN" dirty="0"/>
              <a:t>1</a:t>
            </a:r>
            <a:r>
              <a:rPr lang="zh-CN" altLang="en-US" dirty="0"/>
              <a:t>）初始化一个弱分类器；</a:t>
            </a:r>
            <a:endParaRPr lang="en-US" altLang="zh-CN" dirty="0"/>
          </a:p>
          <a:p>
            <a:pPr lvl="1"/>
            <a:r>
              <a:rPr lang="zh-CN" altLang="en-US" dirty="0"/>
              <a:t>（</a:t>
            </a:r>
            <a:r>
              <a:rPr lang="en-US" altLang="zh-CN" dirty="0"/>
              <a:t>2</a:t>
            </a:r>
            <a:r>
              <a:rPr lang="zh-CN" altLang="en-US" dirty="0"/>
              <a:t>）为训练集中的误分样例增加权重；</a:t>
            </a:r>
            <a:endParaRPr lang="en-US" altLang="zh-CN" dirty="0"/>
          </a:p>
          <a:p>
            <a:pPr lvl="1"/>
            <a:r>
              <a:rPr lang="zh-CN" altLang="en-US" dirty="0"/>
              <a:t>（</a:t>
            </a:r>
            <a:r>
              <a:rPr lang="en-US" altLang="zh-CN" dirty="0"/>
              <a:t>3</a:t>
            </a:r>
            <a:r>
              <a:rPr lang="zh-CN" altLang="en-US" dirty="0"/>
              <a:t>）引入能够最小化加权错误率的弱分类器，并为该分类器分配权重；</a:t>
            </a:r>
            <a:endParaRPr lang="en-US" altLang="zh-CN" dirty="0"/>
          </a:p>
          <a:p>
            <a:pPr lvl="1"/>
            <a:r>
              <a:rPr lang="zh-CN" altLang="en-US" dirty="0"/>
              <a:t>（</a:t>
            </a:r>
            <a:r>
              <a:rPr lang="en-US" altLang="zh-CN" dirty="0"/>
              <a:t>4</a:t>
            </a:r>
            <a:r>
              <a:rPr lang="zh-CN" altLang="en-US" dirty="0"/>
              <a:t>）如达到预设的最大弱分类器个数或训练精度满足要求，则退出算法，否则跳到（</a:t>
            </a:r>
            <a:r>
              <a:rPr lang="en-US" altLang="zh-CN" dirty="0"/>
              <a:t>2</a:t>
            </a:r>
            <a:r>
              <a:rPr lang="zh-CN" altLang="en-US" dirty="0"/>
              <a:t>）；</a:t>
            </a:r>
            <a:endParaRPr lang="en-US" altLang="zh-CN" dirty="0"/>
          </a:p>
          <a:p>
            <a:pPr lvl="1"/>
            <a:r>
              <a:rPr lang="zh-CN" altLang="en-US" dirty="0"/>
              <a:t>（</a:t>
            </a:r>
            <a:r>
              <a:rPr lang="en-US" altLang="zh-CN" dirty="0"/>
              <a:t>5</a:t>
            </a:r>
            <a:r>
              <a:rPr lang="zh-CN" altLang="en-US" dirty="0"/>
              <a:t>）将多个弱分类器进行加权组合形成强分类器。</a:t>
            </a:r>
            <a:endParaRPr lang="en-US" altLang="zh-CN" dirty="0"/>
          </a:p>
          <a:p>
            <a:endParaRPr lang="zh-CN" altLang="en-US" dirty="0"/>
          </a:p>
        </p:txBody>
      </p:sp>
      <p:sp>
        <p:nvSpPr>
          <p:cNvPr id="4" name="页脚占位符 3">
            <a:extLst>
              <a:ext uri="{FF2B5EF4-FFF2-40B4-BE49-F238E27FC236}">
                <a16:creationId xmlns:a16="http://schemas.microsoft.com/office/drawing/2014/main" id="{2A57CF6B-1A33-41D2-AAE7-756738C1FA12}"/>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spTree>
    <p:extLst>
      <p:ext uri="{BB962C8B-B14F-4D97-AF65-F5344CB8AC3E}">
        <p14:creationId xmlns:p14="http://schemas.microsoft.com/office/powerpoint/2010/main" val="147646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zh-CN" altLang="en-US" dirty="0"/>
              <a:t>随机森林与</a:t>
            </a:r>
            <a:r>
              <a:rPr lang="en-US" altLang="zh-CN" dirty="0" err="1"/>
              <a:t>Adaboost</a:t>
            </a:r>
            <a:endParaRPr lang="zh-CN" altLang="en-US" dirty="0"/>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lstStyle/>
          <a:p>
            <a:r>
              <a:rPr lang="en-US" altLang="zh-CN" dirty="0" err="1"/>
              <a:t>Adaboost</a:t>
            </a:r>
            <a:r>
              <a:rPr lang="zh-CN" altLang="en-US" dirty="0"/>
              <a:t>算法</a:t>
            </a:r>
            <a:endParaRPr lang="en-US" altLang="zh-CN" dirty="0"/>
          </a:p>
          <a:p>
            <a:endParaRPr lang="en-US" altLang="zh-CN" dirty="0"/>
          </a:p>
          <a:p>
            <a:pPr lvl="1"/>
            <a:r>
              <a:rPr lang="zh-CN" altLang="en-US" dirty="0"/>
              <a:t>二分类</a:t>
            </a:r>
            <a:r>
              <a:rPr lang="en-US" altLang="zh-CN" dirty="0" err="1"/>
              <a:t>Adaboost</a:t>
            </a:r>
            <a:r>
              <a:rPr lang="zh-CN" altLang="en-US" dirty="0"/>
              <a:t>算法</a:t>
            </a:r>
            <a:endParaRPr lang="en-US" altLang="zh-CN" dirty="0"/>
          </a:p>
          <a:p>
            <a:pPr lvl="1"/>
            <a:endParaRPr lang="en-US" altLang="zh-CN" dirty="0"/>
          </a:p>
          <a:p>
            <a:pPr lvl="1"/>
            <a:r>
              <a:rPr lang="zh-CN" altLang="en-US" dirty="0"/>
              <a:t>多分类</a:t>
            </a:r>
            <a:r>
              <a:rPr lang="en-US" altLang="zh-CN" dirty="0" err="1"/>
              <a:t>Adaboost</a:t>
            </a:r>
            <a:r>
              <a:rPr lang="zh-CN" altLang="en-US" dirty="0"/>
              <a:t>算法</a:t>
            </a:r>
            <a:endParaRPr lang="en-US" altLang="zh-CN" dirty="0"/>
          </a:p>
        </p:txBody>
      </p:sp>
    </p:spTree>
    <p:extLst>
      <p:ext uri="{BB962C8B-B14F-4D97-AF65-F5344CB8AC3E}">
        <p14:creationId xmlns:p14="http://schemas.microsoft.com/office/powerpoint/2010/main" val="438195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08304" y="4761148"/>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3344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922EA-AA0A-4D42-B109-66914B69594F}"/>
              </a:ext>
            </a:extLst>
          </p:cNvPr>
          <p:cNvSpPr>
            <a:spLocks noGrp="1"/>
          </p:cNvSpPr>
          <p:nvPr>
            <p:ph type="title"/>
          </p:nvPr>
        </p:nvSpPr>
        <p:spPr/>
        <p:txBody>
          <a:bodyPr/>
          <a:lstStyle/>
          <a:p>
            <a:r>
              <a:rPr lang="en-US" altLang="zh-CN" dirty="0" err="1"/>
              <a:t>xgBoost</a:t>
            </a:r>
            <a:r>
              <a:rPr lang="zh-CN" altLang="en-US" dirty="0"/>
              <a:t>中的两种常用分类器</a:t>
            </a:r>
          </a:p>
        </p:txBody>
      </p:sp>
      <p:sp>
        <p:nvSpPr>
          <p:cNvPr id="3" name="内容占位符 2">
            <a:extLst>
              <a:ext uri="{FF2B5EF4-FFF2-40B4-BE49-F238E27FC236}">
                <a16:creationId xmlns:a16="http://schemas.microsoft.com/office/drawing/2014/main" id="{F81965AA-A4BC-475C-A19A-2C66DB6E69AB}"/>
              </a:ext>
            </a:extLst>
          </p:cNvPr>
          <p:cNvSpPr>
            <a:spLocks noGrp="1"/>
          </p:cNvSpPr>
          <p:nvPr>
            <p:ph idx="1"/>
          </p:nvPr>
        </p:nvSpPr>
        <p:spPr/>
        <p:txBody>
          <a:bodyPr/>
          <a:lstStyle/>
          <a:p>
            <a:r>
              <a:rPr lang="zh-CN" altLang="en-US" dirty="0"/>
              <a:t>有两种常用分类器</a:t>
            </a:r>
            <a:endParaRPr lang="en-US" altLang="zh-CN" dirty="0"/>
          </a:p>
          <a:p>
            <a:endParaRPr lang="en-US" altLang="zh-CN" dirty="0"/>
          </a:p>
          <a:p>
            <a:r>
              <a:rPr lang="zh-CN" altLang="en-US" dirty="0"/>
              <a:t>提升的原理</a:t>
            </a:r>
            <a:endParaRPr lang="en-US" altLang="zh-CN" dirty="0"/>
          </a:p>
          <a:p>
            <a:endParaRPr lang="en-US" altLang="zh-CN" dirty="0"/>
          </a:p>
          <a:p>
            <a:r>
              <a:rPr lang="zh-CN" altLang="en-US" dirty="0"/>
              <a:t>与</a:t>
            </a:r>
            <a:r>
              <a:rPr lang="en-US" altLang="zh-CN" dirty="0"/>
              <a:t>AdaBoost</a:t>
            </a:r>
            <a:r>
              <a:rPr lang="zh-CN" altLang="en-US" dirty="0"/>
              <a:t>的不同</a:t>
            </a:r>
            <a:endParaRPr lang="en-US" altLang="zh-CN" dirty="0"/>
          </a:p>
          <a:p>
            <a:endParaRPr lang="en-US" altLang="zh-CN" dirty="0"/>
          </a:p>
          <a:p>
            <a:r>
              <a:rPr lang="zh-CN" altLang="en-US" dirty="0"/>
              <a:t>与随机森林的不同</a:t>
            </a:r>
          </a:p>
        </p:txBody>
      </p:sp>
      <p:sp>
        <p:nvSpPr>
          <p:cNvPr id="4" name="页脚占位符 3">
            <a:extLst>
              <a:ext uri="{FF2B5EF4-FFF2-40B4-BE49-F238E27FC236}">
                <a16:creationId xmlns:a16="http://schemas.microsoft.com/office/drawing/2014/main" id="{26467D3E-9046-4862-9241-3270F3E52317}"/>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62058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654559-7CD2-4D6B-98F1-B1C368981C3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C07B6AE-B3F4-4F10-99B1-CA96358EDC46}"/>
              </a:ext>
            </a:extLst>
          </p:cNvPr>
          <p:cNvSpPr>
            <a:spLocks noGrp="1"/>
          </p:cNvSpPr>
          <p:nvPr>
            <p:ph idx="1"/>
          </p:nvPr>
        </p:nvSpPr>
        <p:spPr/>
        <p:txBody>
          <a:bodyPr>
            <a:normAutofit fontScale="85000" lnSpcReduction="10000"/>
          </a:bodyPr>
          <a:lstStyle/>
          <a:p>
            <a:r>
              <a:rPr lang="zh-CN" altLang="en-US" dirty="0"/>
              <a:t>回归分析中的拟合能力与泛化能力（图</a:t>
            </a:r>
            <a:r>
              <a:rPr lang="en-US" altLang="zh-CN" dirty="0"/>
              <a:t>14.1</a:t>
            </a:r>
            <a:r>
              <a:rPr lang="zh-CN" altLang="en-US" dirty="0"/>
              <a:t>）</a:t>
            </a:r>
          </a:p>
          <a:p>
            <a:endParaRPr lang="zh-CN" altLang="en-US" dirty="0"/>
          </a:p>
          <a:p>
            <a:endParaRPr lang="zh-CN" altLang="en-US" dirty="0"/>
          </a:p>
          <a:p>
            <a:endParaRPr lang="zh-CN" altLang="en-US" dirty="0"/>
          </a:p>
          <a:p>
            <a:endParaRPr lang="zh-CN" altLang="en-US" dirty="0"/>
          </a:p>
          <a:p>
            <a:endParaRPr lang="en-US" altLang="zh-CN" dirty="0"/>
          </a:p>
          <a:p>
            <a:r>
              <a:rPr lang="zh-CN" altLang="en-US" dirty="0"/>
              <a:t>欠拟合（</a:t>
            </a:r>
            <a:r>
              <a:rPr lang="en-US" altLang="zh-CN" dirty="0"/>
              <a:t>Underfitting</a:t>
            </a:r>
            <a:r>
              <a:rPr lang="zh-CN" altLang="en-US" dirty="0"/>
              <a:t>）：模型拟合能力严重不足</a:t>
            </a:r>
          </a:p>
          <a:p>
            <a:r>
              <a:rPr lang="zh-CN" altLang="en-US" dirty="0"/>
              <a:t>过拟合（</a:t>
            </a:r>
            <a:r>
              <a:rPr lang="en-US" altLang="zh-CN" dirty="0"/>
              <a:t>Overfitting</a:t>
            </a:r>
            <a:r>
              <a:rPr lang="zh-CN" altLang="en-US" dirty="0"/>
              <a:t>）：过于强调模型的拟合能力，影响总体规律的学习，其泛化性能严重降低。</a:t>
            </a:r>
          </a:p>
          <a:p>
            <a:endParaRPr lang="zh-CN" altLang="en-US" dirty="0"/>
          </a:p>
        </p:txBody>
      </p:sp>
      <p:sp>
        <p:nvSpPr>
          <p:cNvPr id="4" name="页脚占位符 3">
            <a:extLst>
              <a:ext uri="{FF2B5EF4-FFF2-40B4-BE49-F238E27FC236}">
                <a16:creationId xmlns:a16="http://schemas.microsoft.com/office/drawing/2014/main" id="{AE603163-17F2-4F13-A71C-35B89222528A}"/>
              </a:ext>
            </a:extLst>
          </p:cNvPr>
          <p:cNvSpPr>
            <a:spLocks noGrp="1"/>
          </p:cNvSpPr>
          <p:nvPr>
            <p:ph type="ftr" sz="quarter" idx="11"/>
          </p:nvPr>
        </p:nvSpPr>
        <p:spPr/>
        <p:txBody>
          <a:bodyPr/>
          <a:lstStyle/>
          <a:p>
            <a:pPr>
              <a:defRPr/>
            </a:pPr>
            <a:r>
              <a:rPr lang="zh-CN" altLang="en-US"/>
              <a:t>姜维</a:t>
            </a:r>
            <a:r>
              <a:rPr lang="en-US" altLang="zh-CN"/>
              <a:t>.《</a:t>
            </a:r>
            <a:r>
              <a:rPr lang="zh-CN" altLang="en-US"/>
              <a:t>文本分析与文本挖掘</a:t>
            </a:r>
            <a:r>
              <a:rPr lang="en-US" altLang="zh-CN"/>
              <a:t>》.</a:t>
            </a:r>
            <a:r>
              <a:rPr lang="zh-CN" altLang="en-US"/>
              <a:t>科学出版社</a:t>
            </a:r>
            <a:r>
              <a:rPr lang="en-US" altLang="zh-CN"/>
              <a:t>.2018</a:t>
            </a:r>
          </a:p>
        </p:txBody>
      </p:sp>
      <p:pic>
        <p:nvPicPr>
          <p:cNvPr id="6" name="图片 5">
            <a:extLst>
              <a:ext uri="{FF2B5EF4-FFF2-40B4-BE49-F238E27FC236}">
                <a16:creationId xmlns:a16="http://schemas.microsoft.com/office/drawing/2014/main" id="{B3952B90-3BC3-40BC-8ADE-E00D71097AAC}"/>
              </a:ext>
            </a:extLst>
          </p:cNvPr>
          <p:cNvPicPr>
            <a:picLocks noChangeAspect="1"/>
          </p:cNvPicPr>
          <p:nvPr/>
        </p:nvPicPr>
        <p:blipFill>
          <a:blip r:embed="rId2"/>
          <a:stretch>
            <a:fillRect/>
          </a:stretch>
        </p:blipFill>
        <p:spPr>
          <a:xfrm>
            <a:off x="719572" y="2132856"/>
            <a:ext cx="8064388" cy="1844989"/>
          </a:xfrm>
          <a:prstGeom prst="rect">
            <a:avLst/>
          </a:prstGeom>
        </p:spPr>
      </p:pic>
    </p:spTree>
    <p:extLst>
      <p:ext uri="{BB962C8B-B14F-4D97-AF65-F5344CB8AC3E}">
        <p14:creationId xmlns:p14="http://schemas.microsoft.com/office/powerpoint/2010/main" val="670692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0534D-A2D7-4205-BEAA-629108B28238}"/>
              </a:ext>
            </a:extLst>
          </p:cNvPr>
          <p:cNvSpPr>
            <a:spLocks noGrp="1"/>
          </p:cNvSpPr>
          <p:nvPr>
            <p:ph type="title"/>
          </p:nvPr>
        </p:nvSpPr>
        <p:spPr/>
        <p:txBody>
          <a:bodyPr/>
          <a:lstStyle/>
          <a:p>
            <a:r>
              <a:rPr lang="zh-CN" altLang="en-US" dirty="0"/>
              <a:t>可设定优化目标的提升</a:t>
            </a:r>
          </a:p>
        </p:txBody>
      </p:sp>
      <p:sp>
        <p:nvSpPr>
          <p:cNvPr id="3" name="内容占位符 2">
            <a:extLst>
              <a:ext uri="{FF2B5EF4-FFF2-40B4-BE49-F238E27FC236}">
                <a16:creationId xmlns:a16="http://schemas.microsoft.com/office/drawing/2014/main" id="{2D5A3E12-D98B-4916-BC7F-A417FEE7F26C}"/>
              </a:ext>
            </a:extLst>
          </p:cNvPr>
          <p:cNvSpPr>
            <a:spLocks noGrp="1"/>
          </p:cNvSpPr>
          <p:nvPr>
            <p:ph idx="1"/>
          </p:nvPr>
        </p:nvSpPr>
        <p:spPr/>
        <p:txBody>
          <a:bodyPr/>
          <a:lstStyle/>
          <a:p>
            <a:r>
              <a:rPr lang="zh-CN" altLang="en-US" dirty="0"/>
              <a:t>任务类型多样</a:t>
            </a:r>
            <a:endParaRPr lang="en-US" altLang="zh-CN" dirty="0"/>
          </a:p>
          <a:p>
            <a:endParaRPr lang="en-US" altLang="zh-CN" dirty="0"/>
          </a:p>
          <a:p>
            <a:r>
              <a:rPr lang="zh-CN" altLang="en-US" dirty="0"/>
              <a:t>控制拟合度和泛化能力</a:t>
            </a:r>
            <a:endParaRPr lang="en-US" altLang="zh-CN" dirty="0"/>
          </a:p>
          <a:p>
            <a:endParaRPr lang="en-US" altLang="zh-CN" dirty="0"/>
          </a:p>
          <a:p>
            <a:r>
              <a:rPr lang="zh-CN" altLang="en-US" dirty="0"/>
              <a:t>可调整的控制参数</a:t>
            </a:r>
          </a:p>
        </p:txBody>
      </p:sp>
      <p:sp>
        <p:nvSpPr>
          <p:cNvPr id="4" name="页脚占位符 3">
            <a:extLst>
              <a:ext uri="{FF2B5EF4-FFF2-40B4-BE49-F238E27FC236}">
                <a16:creationId xmlns:a16="http://schemas.microsoft.com/office/drawing/2014/main" id="{10436514-B715-4751-AEF3-93E2E252AF66}"/>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3524484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3B9C-24A2-4746-9B64-BB9AEA5229B1}"/>
              </a:ext>
            </a:extLst>
          </p:cNvPr>
          <p:cNvSpPr>
            <a:spLocks noGrp="1"/>
          </p:cNvSpPr>
          <p:nvPr>
            <p:ph type="title"/>
          </p:nvPr>
        </p:nvSpPr>
        <p:spPr/>
        <p:txBody>
          <a:bodyPr/>
          <a:lstStyle/>
          <a:p>
            <a:r>
              <a:rPr lang="en-US" altLang="zh-CN" dirty="0" err="1"/>
              <a:t>xgBoost</a:t>
            </a:r>
            <a:r>
              <a:rPr lang="zh-CN" altLang="en-US" dirty="0"/>
              <a:t>的实现</a:t>
            </a:r>
          </a:p>
        </p:txBody>
      </p:sp>
      <p:sp>
        <p:nvSpPr>
          <p:cNvPr id="3" name="内容占位符 2">
            <a:extLst>
              <a:ext uri="{FF2B5EF4-FFF2-40B4-BE49-F238E27FC236}">
                <a16:creationId xmlns:a16="http://schemas.microsoft.com/office/drawing/2014/main" id="{426F7253-C50F-4395-BECF-C0B0F8477B00}"/>
              </a:ext>
            </a:extLst>
          </p:cNvPr>
          <p:cNvSpPr>
            <a:spLocks noGrp="1"/>
          </p:cNvSpPr>
          <p:nvPr>
            <p:ph idx="1"/>
          </p:nvPr>
        </p:nvSpPr>
        <p:spPr/>
        <p:txBody>
          <a:bodyPr>
            <a:normAutofit fontScale="92500" lnSpcReduction="10000"/>
          </a:bodyPr>
          <a:lstStyle/>
          <a:p>
            <a:r>
              <a:rPr lang="zh-CN" altLang="en-US" dirty="0"/>
              <a:t>可在</a:t>
            </a:r>
            <a:r>
              <a:rPr lang="en-US" altLang="zh-CN" dirty="0"/>
              <a:t>C++</a:t>
            </a:r>
            <a:r>
              <a:rPr lang="zh-CN" altLang="en-US" dirty="0"/>
              <a:t>或</a:t>
            </a:r>
            <a:r>
              <a:rPr lang="en-US" altLang="zh-CN" dirty="0"/>
              <a:t>Python</a:t>
            </a:r>
            <a:r>
              <a:rPr lang="zh-CN" altLang="en-US" dirty="0"/>
              <a:t>中调用</a:t>
            </a:r>
            <a:endParaRPr lang="en-US" altLang="zh-CN" dirty="0"/>
          </a:p>
          <a:p>
            <a:r>
              <a:rPr lang="en-US" altLang="zh-CN" sz="1800" dirty="0">
                <a:solidFill>
                  <a:srgbClr val="008000"/>
                </a:solidFill>
                <a:latin typeface="新宋体" panose="02010609030101010101" pitchFamily="49" charset="-122"/>
                <a:ea typeface="新宋体" panose="02010609030101010101" pitchFamily="49" charset="-122"/>
              </a:rPr>
              <a:t>//</a:t>
            </a:r>
            <a:r>
              <a:rPr lang="zh-CN" altLang="en-US" sz="1800" dirty="0">
                <a:solidFill>
                  <a:srgbClr val="008000"/>
                </a:solidFill>
                <a:latin typeface="新宋体" panose="02010609030101010101" pitchFamily="49" charset="-122"/>
                <a:ea typeface="新宋体" panose="02010609030101010101" pitchFamily="49" charset="-122"/>
              </a:rPr>
              <a:t>第</a:t>
            </a:r>
            <a:r>
              <a:rPr lang="en-US" altLang="zh-CN" sz="1800" dirty="0">
                <a:solidFill>
                  <a:srgbClr val="008000"/>
                </a:solidFill>
                <a:latin typeface="新宋体" panose="02010609030101010101" pitchFamily="49" charset="-122"/>
                <a:ea typeface="新宋体" panose="02010609030101010101" pitchFamily="49" charset="-122"/>
              </a:rPr>
              <a:t>9</a:t>
            </a:r>
            <a:r>
              <a:rPr lang="zh-CN" altLang="en-US" sz="1800" dirty="0">
                <a:solidFill>
                  <a:srgbClr val="008000"/>
                </a:solidFill>
                <a:latin typeface="新宋体" panose="02010609030101010101" pitchFamily="49" charset="-122"/>
                <a:ea typeface="新宋体" panose="02010609030101010101" pitchFamily="49" charset="-122"/>
              </a:rPr>
              <a:t>章第</a:t>
            </a:r>
            <a:r>
              <a:rPr lang="en-US" altLang="zh-CN" sz="1800" dirty="0">
                <a:solidFill>
                  <a:srgbClr val="008000"/>
                </a:solidFill>
                <a:latin typeface="新宋体" panose="02010609030101010101" pitchFamily="49" charset="-122"/>
                <a:ea typeface="新宋体" panose="02010609030101010101" pitchFamily="49" charset="-122"/>
              </a:rPr>
              <a:t>9.3.2</a:t>
            </a:r>
            <a:r>
              <a:rPr lang="zh-CN" altLang="en-US" sz="1800" dirty="0">
                <a:solidFill>
                  <a:srgbClr val="008000"/>
                </a:solidFill>
                <a:latin typeface="新宋体" panose="02010609030101010101" pitchFamily="49" charset="-122"/>
                <a:ea typeface="新宋体" panose="02010609030101010101" pitchFamily="49" charset="-122"/>
              </a:rPr>
              <a:t>节，例</a:t>
            </a:r>
            <a:r>
              <a:rPr lang="en-US" altLang="zh-CN" sz="1800" dirty="0">
                <a:solidFill>
                  <a:srgbClr val="008000"/>
                </a:solidFill>
                <a:latin typeface="新宋体" panose="02010609030101010101" pitchFamily="49" charset="-122"/>
                <a:ea typeface="新宋体" panose="02010609030101010101" pitchFamily="49" charset="-122"/>
              </a:rPr>
              <a:t>9.13</a:t>
            </a:r>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2B91AF"/>
                </a:solidFill>
                <a:latin typeface="新宋体" panose="02010609030101010101" pitchFamily="49" charset="-122"/>
                <a:ea typeface="新宋体" panose="02010609030101010101" pitchFamily="49" charset="-122"/>
              </a:rPr>
              <a:t>mdouble</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xMat</a:t>
            </a:r>
            <a:r>
              <a:rPr lang="en-US" altLang="zh-CN" sz="1800" dirty="0">
                <a:solidFill>
                  <a:srgbClr val="000000"/>
                </a:solidFill>
                <a:latin typeface="新宋体" panose="02010609030101010101" pitchFamily="49" charset="-122"/>
                <a:ea typeface="新宋体" panose="02010609030101010101" pitchFamily="49" charset="-122"/>
              </a:rPr>
              <a:t>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::dataset::iris::</a:t>
            </a:r>
            <a:r>
              <a:rPr lang="en-US" altLang="zh-CN" sz="1800" dirty="0" err="1">
                <a:solidFill>
                  <a:srgbClr val="000000"/>
                </a:solidFill>
                <a:latin typeface="新宋体" panose="02010609030101010101" pitchFamily="49" charset="-122"/>
                <a:ea typeface="新宋体" panose="02010609030101010101" pitchFamily="49" charset="-122"/>
              </a:rPr>
              <a:t>iris_X</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2B91AF"/>
                </a:solidFill>
                <a:latin typeface="新宋体" panose="02010609030101010101" pitchFamily="49" charset="-122"/>
                <a:ea typeface="新宋体" panose="02010609030101010101" pitchFamily="49" charset="-122"/>
              </a:rPr>
              <a:t>vint</a:t>
            </a:r>
            <a:r>
              <a:rPr lang="en-US" altLang="zh-CN" sz="1800" dirty="0">
                <a:solidFill>
                  <a:srgbClr val="000000"/>
                </a:solidFill>
                <a:latin typeface="新宋体" panose="02010609030101010101" pitchFamily="49" charset="-122"/>
                <a:ea typeface="新宋体" panose="02010609030101010101" pitchFamily="49" charset="-122"/>
              </a:rPr>
              <a:t> y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::dataset::iris::</a:t>
            </a:r>
            <a:r>
              <a:rPr lang="en-US" altLang="zh-CN" sz="1800" dirty="0" err="1">
                <a:solidFill>
                  <a:srgbClr val="000000"/>
                </a:solidFill>
                <a:latin typeface="新宋体" panose="02010609030101010101" pitchFamily="49" charset="-122"/>
                <a:ea typeface="新宋体" panose="02010609030101010101" pitchFamily="49" charset="-122"/>
              </a:rPr>
              <a:t>iris_y</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err="1">
                <a:solidFill>
                  <a:srgbClr val="2B91AF"/>
                </a:solidFill>
                <a:latin typeface="新宋体" panose="02010609030101010101" pitchFamily="49" charset="-122"/>
                <a:ea typeface="新宋体" panose="02010609030101010101" pitchFamily="49" charset="-122"/>
              </a:rPr>
              <a:t>TxgBoostClassifier</a:t>
            </a:r>
            <a:r>
              <a:rPr lang="en-US" altLang="zh-CN" sz="1800" dirty="0">
                <a:solidFill>
                  <a:srgbClr val="000000"/>
                </a:solidFill>
                <a:latin typeface="新宋体" panose="02010609030101010101" pitchFamily="49" charset="-122"/>
                <a:ea typeface="新宋体" panose="02010609030101010101" pitchFamily="49" charset="-122"/>
              </a:rPr>
              <a:t> m;</a:t>
            </a:r>
          </a:p>
          <a:p>
            <a:r>
              <a:rPr lang="en-US" altLang="zh-CN" sz="1800" dirty="0" err="1">
                <a:solidFill>
                  <a:srgbClr val="2B91AF"/>
                </a:solidFill>
                <a:latin typeface="新宋体" panose="02010609030101010101" pitchFamily="49" charset="-122"/>
                <a:ea typeface="新宋体" panose="02010609030101010101" pitchFamily="49" charset="-122"/>
              </a:rPr>
              <a:t>xgTrainPara</a:t>
            </a:r>
            <a:r>
              <a:rPr lang="en-US" altLang="zh-CN" sz="1800" dirty="0">
                <a:solidFill>
                  <a:srgbClr val="000000"/>
                </a:solidFill>
                <a:latin typeface="新宋体" panose="02010609030101010101" pitchFamily="49" charset="-122"/>
                <a:ea typeface="新宋体" panose="02010609030101010101" pitchFamily="49" charset="-122"/>
              </a:rPr>
              <a:t> para;</a:t>
            </a:r>
          </a:p>
          <a:p>
            <a:r>
              <a:rPr lang="en-US" altLang="zh-CN" sz="1800" dirty="0" err="1">
                <a:solidFill>
                  <a:srgbClr val="000000"/>
                </a:solidFill>
                <a:latin typeface="新宋体" panose="02010609030101010101" pitchFamily="49" charset="-122"/>
                <a:ea typeface="新宋体" panose="02010609030101010101" pitchFamily="49" charset="-122"/>
              </a:rPr>
              <a:t>para.objective</a:t>
            </a:r>
            <a:r>
              <a:rPr lang="en-US" altLang="zh-CN" sz="1800" dirty="0">
                <a:solidFill>
                  <a:srgbClr val="000000"/>
                </a:solidFill>
                <a:latin typeface="新宋体" panose="02010609030101010101" pitchFamily="49" charset="-122"/>
                <a:ea typeface="新宋体" panose="02010609030101010101" pitchFamily="49" charset="-122"/>
              </a:rPr>
              <a:t> = </a:t>
            </a:r>
            <a:r>
              <a:rPr lang="en-US" altLang="zh-CN" sz="1800" dirty="0" err="1">
                <a:solidFill>
                  <a:srgbClr val="2B91AF"/>
                </a:solidFill>
                <a:latin typeface="新宋体" panose="02010609030101010101" pitchFamily="49" charset="-122"/>
                <a:ea typeface="新宋体" panose="02010609030101010101" pitchFamily="49" charset="-122"/>
              </a:rPr>
              <a:t>xg_objective</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2F4F4F"/>
                </a:solidFill>
                <a:latin typeface="新宋体" panose="02010609030101010101" pitchFamily="49" charset="-122"/>
                <a:ea typeface="新宋体" panose="02010609030101010101" pitchFamily="49" charset="-122"/>
              </a:rPr>
              <a:t>multi_softmax</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para.n_estimators</a:t>
            </a:r>
            <a:r>
              <a:rPr lang="en-US" altLang="zh-CN" sz="1800" dirty="0">
                <a:solidFill>
                  <a:srgbClr val="000000"/>
                </a:solidFill>
                <a:latin typeface="新宋体" panose="02010609030101010101" pitchFamily="49" charset="-122"/>
                <a:ea typeface="新宋体" panose="02010609030101010101" pitchFamily="49" charset="-122"/>
              </a:rPr>
              <a:t> = 20;</a:t>
            </a:r>
          </a:p>
          <a:p>
            <a:r>
              <a:rPr lang="en-US" altLang="zh-CN" sz="1800" dirty="0" err="1">
                <a:solidFill>
                  <a:srgbClr val="000000"/>
                </a:solidFill>
                <a:latin typeface="新宋体" panose="02010609030101010101" pitchFamily="49" charset="-122"/>
                <a:ea typeface="新宋体" panose="02010609030101010101" pitchFamily="49" charset="-122"/>
              </a:rPr>
              <a:t>para.learning_rate</a:t>
            </a:r>
            <a:r>
              <a:rPr lang="en-US" altLang="zh-CN" sz="1800" dirty="0">
                <a:solidFill>
                  <a:srgbClr val="000000"/>
                </a:solidFill>
                <a:latin typeface="新宋体" panose="02010609030101010101" pitchFamily="49" charset="-122"/>
                <a:ea typeface="新宋体" panose="02010609030101010101" pitchFamily="49" charset="-122"/>
              </a:rPr>
              <a:t> = 0.3;</a:t>
            </a:r>
          </a:p>
          <a:p>
            <a:r>
              <a:rPr lang="en-US" altLang="zh-CN" sz="1800" dirty="0" err="1">
                <a:solidFill>
                  <a:srgbClr val="000000"/>
                </a:solidFill>
                <a:latin typeface="新宋体" panose="02010609030101010101" pitchFamily="49" charset="-122"/>
                <a:ea typeface="新宋体" panose="02010609030101010101" pitchFamily="49" charset="-122"/>
              </a:rPr>
              <a:t>para.max_depth</a:t>
            </a:r>
            <a:r>
              <a:rPr lang="en-US" altLang="zh-CN" sz="1800" dirty="0">
                <a:solidFill>
                  <a:srgbClr val="000000"/>
                </a:solidFill>
                <a:latin typeface="新宋体" panose="02010609030101010101" pitchFamily="49" charset="-122"/>
                <a:ea typeface="新宋体" panose="02010609030101010101" pitchFamily="49" charset="-122"/>
              </a:rPr>
              <a:t> = 6;</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s-ES" altLang="zh-CN" sz="1800" dirty="0">
                <a:solidFill>
                  <a:srgbClr val="000000"/>
                </a:solidFill>
                <a:latin typeface="新宋体" panose="02010609030101010101" pitchFamily="49" charset="-122"/>
                <a:ea typeface="新宋体" panose="02010609030101010101" pitchFamily="49" charset="-122"/>
              </a:rPr>
              <a:t>m.train(para, y, xMat);</a:t>
            </a:r>
          </a:p>
          <a:p>
            <a:r>
              <a:rPr lang="fr-FR" altLang="zh-CN" sz="1800" dirty="0">
                <a:solidFill>
                  <a:srgbClr val="000000"/>
                </a:solidFill>
                <a:latin typeface="新宋体" panose="02010609030101010101" pitchFamily="49" charset="-122"/>
                <a:ea typeface="新宋体" panose="02010609030101010101" pitchFamily="49" charset="-122"/>
              </a:rPr>
              <a:t>cout </a:t>
            </a:r>
            <a:r>
              <a:rPr lang="fr-FR" altLang="zh-CN" sz="1800" dirty="0">
                <a:solidFill>
                  <a:srgbClr val="008080"/>
                </a:solidFill>
                <a:latin typeface="新宋体" panose="02010609030101010101" pitchFamily="49" charset="-122"/>
                <a:ea typeface="新宋体" panose="02010609030101010101" pitchFamily="49" charset="-122"/>
              </a:rPr>
              <a:t>&lt;&lt;</a:t>
            </a:r>
            <a:r>
              <a:rPr lang="fr-FR" altLang="zh-CN" sz="1800" dirty="0">
                <a:solidFill>
                  <a:srgbClr val="000000"/>
                </a:solidFill>
                <a:latin typeface="新宋体" panose="02010609030101010101" pitchFamily="49" charset="-122"/>
                <a:ea typeface="新宋体" panose="02010609030101010101" pitchFamily="49" charset="-122"/>
              </a:rPr>
              <a:t> m.predict(xMat).T() </a:t>
            </a:r>
            <a:r>
              <a:rPr lang="fr-FR" altLang="zh-CN" sz="1800" dirty="0">
                <a:solidFill>
                  <a:srgbClr val="008080"/>
                </a:solidFill>
                <a:latin typeface="新宋体" panose="02010609030101010101" pitchFamily="49" charset="-122"/>
                <a:ea typeface="新宋体" panose="02010609030101010101" pitchFamily="49" charset="-122"/>
              </a:rPr>
              <a:t>&lt;&lt;</a:t>
            </a:r>
            <a:r>
              <a:rPr lang="fr-FR" altLang="zh-CN" sz="1800" dirty="0">
                <a:solidFill>
                  <a:srgbClr val="000000"/>
                </a:solidFill>
                <a:latin typeface="新宋体" panose="02010609030101010101" pitchFamily="49" charset="-122"/>
                <a:ea typeface="新宋体" panose="02010609030101010101" pitchFamily="49" charset="-122"/>
              </a:rPr>
              <a:t> endl;</a:t>
            </a:r>
          </a:p>
          <a:p>
            <a:r>
              <a:rPr lang="en-US" altLang="zh-CN" sz="1800" dirty="0">
                <a:solidFill>
                  <a:srgbClr val="0000FF"/>
                </a:solidFill>
                <a:latin typeface="新宋体" panose="02010609030101010101" pitchFamily="49" charset="-122"/>
                <a:ea typeface="新宋体" panose="02010609030101010101" pitchFamily="49" charset="-122"/>
              </a:rPr>
              <a:t>return</a:t>
            </a:r>
            <a:r>
              <a:rPr lang="en-US" altLang="zh-CN" sz="1800" dirty="0">
                <a:solidFill>
                  <a:srgbClr val="000000"/>
                </a:solidFill>
                <a:latin typeface="新宋体" panose="02010609030101010101" pitchFamily="49" charset="-122"/>
                <a:ea typeface="新宋体" panose="02010609030101010101" pitchFamily="49" charset="-122"/>
              </a:rPr>
              <a:t>;</a:t>
            </a:r>
            <a:endParaRPr lang="zh-CN" altLang="en-US" dirty="0"/>
          </a:p>
        </p:txBody>
      </p:sp>
      <p:sp>
        <p:nvSpPr>
          <p:cNvPr id="4" name="页脚占位符 3">
            <a:extLst>
              <a:ext uri="{FF2B5EF4-FFF2-40B4-BE49-F238E27FC236}">
                <a16:creationId xmlns:a16="http://schemas.microsoft.com/office/drawing/2014/main" id="{BB76DCF5-B12E-4167-98BE-DD402946868C}"/>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4159990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B61814-E8FC-408F-B64E-47CC78E3C7E6}"/>
              </a:ext>
            </a:extLst>
          </p:cNvPr>
          <p:cNvSpPr>
            <a:spLocks noGrp="1"/>
          </p:cNvSpPr>
          <p:nvPr>
            <p:ph type="title"/>
          </p:nvPr>
        </p:nvSpPr>
        <p:spPr/>
        <p:txBody>
          <a:bodyPr/>
          <a:lstStyle/>
          <a:p>
            <a:r>
              <a:rPr lang="zh-CN" altLang="en-US" dirty="0"/>
              <a:t>拟合能力分析</a:t>
            </a:r>
          </a:p>
        </p:txBody>
      </p:sp>
      <p:sp>
        <p:nvSpPr>
          <p:cNvPr id="3" name="内容占位符 2">
            <a:extLst>
              <a:ext uri="{FF2B5EF4-FFF2-40B4-BE49-F238E27FC236}">
                <a16:creationId xmlns:a16="http://schemas.microsoft.com/office/drawing/2014/main" id="{5DE9DF7E-0032-4C82-AEC7-C6FE314347A4}"/>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D93A75CE-06A4-40A7-AEBF-0AC66D350057}"/>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6" name="图片 5">
            <a:extLst>
              <a:ext uri="{FF2B5EF4-FFF2-40B4-BE49-F238E27FC236}">
                <a16:creationId xmlns:a16="http://schemas.microsoft.com/office/drawing/2014/main" id="{3A2041B5-36C9-4BDA-857C-4149DD0246C5}"/>
              </a:ext>
            </a:extLst>
          </p:cNvPr>
          <p:cNvPicPr>
            <a:picLocks noChangeAspect="1"/>
          </p:cNvPicPr>
          <p:nvPr/>
        </p:nvPicPr>
        <p:blipFill>
          <a:blip r:embed="rId2"/>
          <a:stretch>
            <a:fillRect/>
          </a:stretch>
        </p:blipFill>
        <p:spPr>
          <a:xfrm>
            <a:off x="719572" y="2384884"/>
            <a:ext cx="7433122" cy="3240360"/>
          </a:xfrm>
          <a:prstGeom prst="rect">
            <a:avLst/>
          </a:prstGeom>
        </p:spPr>
      </p:pic>
    </p:spTree>
    <p:extLst>
      <p:ext uri="{BB962C8B-B14F-4D97-AF65-F5344CB8AC3E}">
        <p14:creationId xmlns:p14="http://schemas.microsoft.com/office/powerpoint/2010/main" val="420900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74513-7487-4F21-A170-D8438DD0029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E5E4451-CBF9-420C-9E5D-179BFA2DD8D4}"/>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8C44CE16-9B3F-4CE9-9C2C-6DCD0F858EDB}"/>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5" name="图片 4">
            <a:extLst>
              <a:ext uri="{FF2B5EF4-FFF2-40B4-BE49-F238E27FC236}">
                <a16:creationId xmlns:a16="http://schemas.microsoft.com/office/drawing/2014/main" id="{0A5B3C85-9923-4C15-BE9F-18A094FCD400}"/>
              </a:ext>
            </a:extLst>
          </p:cNvPr>
          <p:cNvPicPr>
            <a:picLocks noChangeAspect="1"/>
          </p:cNvPicPr>
          <p:nvPr/>
        </p:nvPicPr>
        <p:blipFill>
          <a:blip r:embed="rId2"/>
          <a:stretch>
            <a:fillRect/>
          </a:stretch>
        </p:blipFill>
        <p:spPr>
          <a:xfrm>
            <a:off x="1115616" y="2672916"/>
            <a:ext cx="6849431" cy="3067478"/>
          </a:xfrm>
          <a:prstGeom prst="rect">
            <a:avLst/>
          </a:prstGeom>
        </p:spPr>
      </p:pic>
    </p:spTree>
    <p:extLst>
      <p:ext uri="{BB962C8B-B14F-4D97-AF65-F5344CB8AC3E}">
        <p14:creationId xmlns:p14="http://schemas.microsoft.com/office/powerpoint/2010/main" val="3904657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83ACCD-3C5F-49C4-9562-27F758F96F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6C43BF4-02A0-448D-BBF5-01FD8C614453}"/>
              </a:ext>
            </a:extLst>
          </p:cNvPr>
          <p:cNvSpPr>
            <a:spLocks noGrp="1"/>
          </p:cNvSpPr>
          <p:nvPr>
            <p:ph idx="1"/>
          </p:nvPr>
        </p:nvSpPr>
        <p:spPr/>
        <p:txBody>
          <a:bodyPr/>
          <a:lstStyle/>
          <a:p>
            <a:r>
              <a:rPr lang="zh-CN" altLang="en-US" dirty="0"/>
              <a:t>边界于训练参数有关</a:t>
            </a:r>
          </a:p>
        </p:txBody>
      </p:sp>
      <p:sp>
        <p:nvSpPr>
          <p:cNvPr id="4" name="页脚占位符 3">
            <a:extLst>
              <a:ext uri="{FF2B5EF4-FFF2-40B4-BE49-F238E27FC236}">
                <a16:creationId xmlns:a16="http://schemas.microsoft.com/office/drawing/2014/main" id="{84214CF6-F818-435A-B21B-4CD68C1EC38F}"/>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pic>
        <p:nvPicPr>
          <p:cNvPr id="5" name="图片 4">
            <a:extLst>
              <a:ext uri="{FF2B5EF4-FFF2-40B4-BE49-F238E27FC236}">
                <a16:creationId xmlns:a16="http://schemas.microsoft.com/office/drawing/2014/main" id="{5EC23167-6A4D-4DB1-A1A6-A0607E6C25C6}"/>
              </a:ext>
            </a:extLst>
          </p:cNvPr>
          <p:cNvPicPr>
            <a:picLocks noChangeAspect="1"/>
          </p:cNvPicPr>
          <p:nvPr/>
        </p:nvPicPr>
        <p:blipFill>
          <a:blip r:embed="rId2"/>
          <a:stretch>
            <a:fillRect/>
          </a:stretch>
        </p:blipFill>
        <p:spPr>
          <a:xfrm>
            <a:off x="760214" y="2456892"/>
            <a:ext cx="7806133" cy="3373628"/>
          </a:xfrm>
          <a:prstGeom prst="rect">
            <a:avLst/>
          </a:prstGeom>
        </p:spPr>
      </p:pic>
    </p:spTree>
    <p:extLst>
      <p:ext uri="{BB962C8B-B14F-4D97-AF65-F5344CB8AC3E}">
        <p14:creationId xmlns:p14="http://schemas.microsoft.com/office/powerpoint/2010/main" val="1143279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DEB312-0BF0-43E5-881B-91E3F263A7A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F638824-8AF2-4CB1-9A37-26493D766260}"/>
              </a:ext>
            </a:extLst>
          </p:cNvPr>
          <p:cNvSpPr>
            <a:spLocks noGrp="1"/>
          </p:cNvSpPr>
          <p:nvPr>
            <p:ph idx="1"/>
          </p:nvPr>
        </p:nvSpPr>
        <p:spPr/>
        <p:txBody>
          <a:bodyPr/>
          <a:lstStyle/>
          <a:p>
            <a:r>
              <a:rPr lang="zh-CN" altLang="en-US" dirty="0"/>
              <a:t>拟合能力分析</a:t>
            </a:r>
            <a:endParaRPr lang="en-US" altLang="zh-CN" dirty="0"/>
          </a:p>
          <a:p>
            <a:endParaRPr lang="en-US" altLang="zh-CN" dirty="0"/>
          </a:p>
          <a:p>
            <a:r>
              <a:rPr lang="zh-CN" altLang="en-US" dirty="0"/>
              <a:t>如何平衡拟合能力和泛化能力</a:t>
            </a:r>
            <a:endParaRPr lang="en-US" altLang="zh-CN" dirty="0"/>
          </a:p>
          <a:p>
            <a:endParaRPr lang="en-US" altLang="zh-CN" dirty="0"/>
          </a:p>
          <a:p>
            <a:r>
              <a:rPr lang="zh-CN" altLang="en-US" dirty="0"/>
              <a:t>采用了哪些策略？</a:t>
            </a:r>
            <a:endParaRPr lang="en-US" altLang="zh-CN" dirty="0"/>
          </a:p>
          <a:p>
            <a:endParaRPr lang="en-US" altLang="zh-CN" dirty="0"/>
          </a:p>
          <a:p>
            <a:r>
              <a:rPr lang="zh-CN" altLang="en-US" dirty="0"/>
              <a:t>思考：其与传统模型的差异</a:t>
            </a:r>
          </a:p>
        </p:txBody>
      </p:sp>
      <p:sp>
        <p:nvSpPr>
          <p:cNvPr id="4" name="页脚占位符 3">
            <a:extLst>
              <a:ext uri="{FF2B5EF4-FFF2-40B4-BE49-F238E27FC236}">
                <a16:creationId xmlns:a16="http://schemas.microsoft.com/office/drawing/2014/main" id="{05C2B069-0F96-4AAB-8436-01E15EF59839}"/>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435901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98667B-BE61-4ED1-8B39-8F8BB055361D}"/>
              </a:ext>
            </a:extLst>
          </p:cNvPr>
          <p:cNvSpPr>
            <a:spLocks noGrp="1"/>
          </p:cNvSpPr>
          <p:nvPr>
            <p:ph type="title"/>
          </p:nvPr>
        </p:nvSpPr>
        <p:spPr/>
        <p:txBody>
          <a:bodyPr/>
          <a:lstStyle/>
          <a:p>
            <a:r>
              <a:rPr lang="zh-CN" altLang="en-US" dirty="0"/>
              <a:t>以学习率为例分析</a:t>
            </a:r>
          </a:p>
        </p:txBody>
      </p:sp>
      <p:sp>
        <p:nvSpPr>
          <p:cNvPr id="3" name="内容占位符 2">
            <a:extLst>
              <a:ext uri="{FF2B5EF4-FFF2-40B4-BE49-F238E27FC236}">
                <a16:creationId xmlns:a16="http://schemas.microsoft.com/office/drawing/2014/main" id="{3DD3C6DB-2D59-4399-8FBA-B780CC245D3A}"/>
              </a:ext>
            </a:extLst>
          </p:cNvPr>
          <p:cNvSpPr>
            <a:spLocks noGrp="1"/>
          </p:cNvSpPr>
          <p:nvPr>
            <p:ph idx="1"/>
          </p:nvPr>
        </p:nvSpPr>
        <p:spPr/>
        <p:txBody>
          <a:bodyPr/>
          <a:lstStyle/>
          <a:p>
            <a:endParaRPr lang="zh-CN" altLang="en-US"/>
          </a:p>
        </p:txBody>
      </p:sp>
      <p:sp>
        <p:nvSpPr>
          <p:cNvPr id="4" name="页脚占位符 3">
            <a:extLst>
              <a:ext uri="{FF2B5EF4-FFF2-40B4-BE49-F238E27FC236}">
                <a16:creationId xmlns:a16="http://schemas.microsoft.com/office/drawing/2014/main" id="{5256F776-8B3F-4AA9-B209-B3F8F90A5E86}"/>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5" name="图片 4">
            <a:extLst>
              <a:ext uri="{FF2B5EF4-FFF2-40B4-BE49-F238E27FC236}">
                <a16:creationId xmlns:a16="http://schemas.microsoft.com/office/drawing/2014/main" id="{26B823A5-62D7-43AA-9423-ABEC9C7F4992}"/>
              </a:ext>
            </a:extLst>
          </p:cNvPr>
          <p:cNvPicPr>
            <a:picLocks noChangeAspect="1"/>
          </p:cNvPicPr>
          <p:nvPr/>
        </p:nvPicPr>
        <p:blipFill>
          <a:blip r:embed="rId2"/>
          <a:stretch>
            <a:fillRect/>
          </a:stretch>
        </p:blipFill>
        <p:spPr>
          <a:xfrm>
            <a:off x="428625" y="3226369"/>
            <a:ext cx="8387916" cy="2720406"/>
          </a:xfrm>
          <a:prstGeom prst="rect">
            <a:avLst/>
          </a:prstGeom>
        </p:spPr>
      </p:pic>
    </p:spTree>
    <p:extLst>
      <p:ext uri="{BB962C8B-B14F-4D97-AF65-F5344CB8AC3E}">
        <p14:creationId xmlns:p14="http://schemas.microsoft.com/office/powerpoint/2010/main" val="619498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0F29FE-1F4B-4D05-89A4-B8D3CE39AFB0}"/>
              </a:ext>
            </a:extLst>
          </p:cNvPr>
          <p:cNvSpPr>
            <a:spLocks noGrp="1"/>
          </p:cNvSpPr>
          <p:nvPr>
            <p:ph type="title"/>
          </p:nvPr>
        </p:nvSpPr>
        <p:spPr/>
        <p:txBody>
          <a:bodyPr/>
          <a:lstStyle/>
          <a:p>
            <a:r>
              <a:rPr lang="en-US" altLang="zh-CN" dirty="0" err="1"/>
              <a:t>xgBoost</a:t>
            </a:r>
            <a:r>
              <a:rPr lang="zh-CN" altLang="en-US" dirty="0"/>
              <a:t>回归</a:t>
            </a:r>
          </a:p>
        </p:txBody>
      </p:sp>
      <p:sp>
        <p:nvSpPr>
          <p:cNvPr id="3" name="内容占位符 2">
            <a:extLst>
              <a:ext uri="{FF2B5EF4-FFF2-40B4-BE49-F238E27FC236}">
                <a16:creationId xmlns:a16="http://schemas.microsoft.com/office/drawing/2014/main" id="{031E9411-E651-432B-BE8D-1D1BC0F257D9}"/>
              </a:ext>
            </a:extLst>
          </p:cNvPr>
          <p:cNvSpPr>
            <a:spLocks noGrp="1"/>
          </p:cNvSpPr>
          <p:nvPr>
            <p:ph idx="1"/>
          </p:nvPr>
        </p:nvSpPr>
        <p:spPr/>
        <p:txBody>
          <a:bodyPr/>
          <a:lstStyle/>
          <a:p>
            <a:r>
              <a:rPr lang="zh-CN" altLang="en-US" dirty="0"/>
              <a:t>回归过程与以往模型相似</a:t>
            </a:r>
            <a:endParaRPr lang="en-US" altLang="zh-CN" dirty="0"/>
          </a:p>
          <a:p>
            <a:endParaRPr lang="en-US" altLang="zh-CN" dirty="0"/>
          </a:p>
          <a:p>
            <a:r>
              <a:rPr lang="zh-CN" altLang="en-US" dirty="0"/>
              <a:t>但工作原理不同，举例，最小均方误差回归与</a:t>
            </a:r>
            <a:r>
              <a:rPr lang="en-US" altLang="zh-CN" dirty="0"/>
              <a:t>Logistic</a:t>
            </a:r>
            <a:r>
              <a:rPr lang="zh-CN" altLang="en-US" dirty="0"/>
              <a:t>回归。</a:t>
            </a:r>
            <a:endParaRPr lang="en-US" altLang="zh-CN" dirty="0"/>
          </a:p>
          <a:p>
            <a:endParaRPr lang="en-US" altLang="zh-CN" dirty="0"/>
          </a:p>
          <a:p>
            <a:r>
              <a:rPr lang="zh-CN" altLang="en-US" dirty="0"/>
              <a:t>思考，为什么</a:t>
            </a:r>
            <a:r>
              <a:rPr lang="en-US" altLang="zh-CN" dirty="0" err="1"/>
              <a:t>binary_logistic</a:t>
            </a:r>
            <a:r>
              <a:rPr lang="zh-CN" altLang="en-US" dirty="0"/>
              <a:t>常用作二分类，而不用于多分类。可否做多分类？为什么不用做传统意义上的回归？</a:t>
            </a:r>
          </a:p>
        </p:txBody>
      </p:sp>
      <p:sp>
        <p:nvSpPr>
          <p:cNvPr id="4" name="页脚占位符 3">
            <a:extLst>
              <a:ext uri="{FF2B5EF4-FFF2-40B4-BE49-F238E27FC236}">
                <a16:creationId xmlns:a16="http://schemas.microsoft.com/office/drawing/2014/main" id="{24ECCB66-421A-4D09-9167-9F957DD9154F}"/>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2140486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5D489-3569-430D-A20E-FE8C66C4796E}"/>
              </a:ext>
            </a:extLst>
          </p:cNvPr>
          <p:cNvSpPr>
            <a:spLocks noGrp="1"/>
          </p:cNvSpPr>
          <p:nvPr>
            <p:ph type="title"/>
          </p:nvPr>
        </p:nvSpPr>
        <p:spPr/>
        <p:txBody>
          <a:bodyPr/>
          <a:lstStyle/>
          <a:p>
            <a:r>
              <a:rPr lang="en-US" altLang="zh-CN" dirty="0"/>
              <a:t>C++</a:t>
            </a:r>
            <a:r>
              <a:rPr lang="zh-CN" altLang="en-US" dirty="0"/>
              <a:t>编程实现</a:t>
            </a:r>
          </a:p>
        </p:txBody>
      </p:sp>
      <p:sp>
        <p:nvSpPr>
          <p:cNvPr id="3" name="内容占位符 2">
            <a:extLst>
              <a:ext uri="{FF2B5EF4-FFF2-40B4-BE49-F238E27FC236}">
                <a16:creationId xmlns:a16="http://schemas.microsoft.com/office/drawing/2014/main" id="{DFE13E9A-6800-4DC5-AE24-047EFC81C3DE}"/>
              </a:ext>
            </a:extLst>
          </p:cNvPr>
          <p:cNvSpPr>
            <a:spLocks noGrp="1"/>
          </p:cNvSpPr>
          <p:nvPr>
            <p:ph idx="1"/>
          </p:nvPr>
        </p:nvSpPr>
        <p:spPr/>
        <p:txBody>
          <a:bodyPr>
            <a:normAutofit/>
          </a:bodyPr>
          <a:lstStyle/>
          <a:p>
            <a:r>
              <a:rPr lang="nb-NO" altLang="zh-CN" sz="1800" dirty="0">
                <a:solidFill>
                  <a:srgbClr val="2B91AF"/>
                </a:solidFill>
                <a:latin typeface="新宋体" panose="02010609030101010101" pitchFamily="49" charset="-122"/>
                <a:ea typeface="新宋体" panose="02010609030101010101" pitchFamily="49" charset="-122"/>
              </a:rPr>
              <a:t>mdouble</a:t>
            </a:r>
            <a:r>
              <a:rPr lang="nb-NO" altLang="zh-CN" sz="1800" dirty="0">
                <a:solidFill>
                  <a:srgbClr val="000000"/>
                </a:solidFill>
                <a:latin typeface="新宋体" panose="02010609030101010101" pitchFamily="49" charset="-122"/>
                <a:ea typeface="新宋体" panose="02010609030101010101" pitchFamily="49" charset="-122"/>
              </a:rPr>
              <a:t> X = dmt::dataset::iris::iris_X();</a:t>
            </a:r>
          </a:p>
          <a:p>
            <a:r>
              <a:rPr lang="en-US" altLang="zh-CN" sz="1800" dirty="0" err="1">
                <a:solidFill>
                  <a:srgbClr val="2B91AF"/>
                </a:solidFill>
                <a:latin typeface="新宋体" panose="02010609030101010101" pitchFamily="49" charset="-122"/>
                <a:ea typeface="新宋体" panose="02010609030101010101" pitchFamily="49" charset="-122"/>
              </a:rPr>
              <a:t>vdouble</a:t>
            </a:r>
            <a:r>
              <a:rPr lang="en-US" altLang="zh-CN" sz="1800" dirty="0">
                <a:solidFill>
                  <a:srgbClr val="000000"/>
                </a:solidFill>
                <a:latin typeface="新宋体" panose="02010609030101010101" pitchFamily="49" charset="-122"/>
                <a:ea typeface="新宋体" panose="02010609030101010101" pitchFamily="49" charset="-122"/>
              </a:rPr>
              <a:t> y; </a:t>
            </a:r>
            <a:r>
              <a:rPr lang="en-US" altLang="zh-CN" sz="1800" dirty="0" err="1">
                <a:solidFill>
                  <a:srgbClr val="000000"/>
                </a:solidFill>
                <a:latin typeface="新宋体" panose="02010609030101010101" pitchFamily="49" charset="-122"/>
                <a:ea typeface="新宋体" panose="02010609030101010101" pitchFamily="49" charset="-122"/>
              </a:rPr>
              <a:t>y.assign</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::dataset::iris::</a:t>
            </a:r>
            <a:r>
              <a:rPr lang="en-US" altLang="zh-CN" sz="1800" dirty="0" err="1">
                <a:solidFill>
                  <a:srgbClr val="000000"/>
                </a:solidFill>
                <a:latin typeface="新宋体" panose="02010609030101010101" pitchFamily="49" charset="-122"/>
                <a:ea typeface="新宋体" panose="02010609030101010101" pitchFamily="49" charset="-122"/>
              </a:rPr>
              <a:t>iris_y</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y.view</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y.find</a:t>
            </a:r>
            <a:r>
              <a:rPr lang="en-US" altLang="zh-CN" sz="1800" dirty="0">
                <a:solidFill>
                  <a:srgbClr val="000000"/>
                </a:solidFill>
                <a:latin typeface="新宋体" panose="02010609030101010101" pitchFamily="49" charset="-122"/>
                <a:ea typeface="新宋体" panose="02010609030101010101" pitchFamily="49" charset="-122"/>
              </a:rPr>
              <a:t>(2)).fill(0.5);</a:t>
            </a:r>
          </a:p>
          <a:p>
            <a:r>
              <a:rPr lang="en-US" altLang="zh-CN" sz="1800" dirty="0" err="1">
                <a:solidFill>
                  <a:srgbClr val="2B91AF"/>
                </a:solidFill>
                <a:latin typeface="新宋体" panose="02010609030101010101" pitchFamily="49" charset="-122"/>
                <a:ea typeface="新宋体" panose="02010609030101010101" pitchFamily="49" charset="-122"/>
              </a:rPr>
              <a:t>TxgBoostRegressor</a:t>
            </a:r>
            <a:r>
              <a:rPr lang="en-US" altLang="zh-CN" sz="1800" dirty="0">
                <a:solidFill>
                  <a:srgbClr val="000000"/>
                </a:solidFill>
                <a:latin typeface="新宋体" panose="02010609030101010101" pitchFamily="49" charset="-122"/>
                <a:ea typeface="新宋体" panose="02010609030101010101" pitchFamily="49" charset="-122"/>
              </a:rPr>
              <a:t> m;</a:t>
            </a:r>
          </a:p>
          <a:p>
            <a:r>
              <a:rPr lang="en-US" altLang="zh-CN" sz="1800" dirty="0" err="1">
                <a:solidFill>
                  <a:srgbClr val="2B91AF"/>
                </a:solidFill>
                <a:latin typeface="新宋体" panose="02010609030101010101" pitchFamily="49" charset="-122"/>
                <a:ea typeface="新宋体" panose="02010609030101010101" pitchFamily="49" charset="-122"/>
              </a:rPr>
              <a:t>xgTrainPara</a:t>
            </a:r>
            <a:r>
              <a:rPr lang="en-US" altLang="zh-CN" sz="1800" dirty="0">
                <a:solidFill>
                  <a:srgbClr val="000000"/>
                </a:solidFill>
                <a:latin typeface="新宋体" panose="02010609030101010101" pitchFamily="49" charset="-122"/>
                <a:ea typeface="新宋体" panose="02010609030101010101" pitchFamily="49" charset="-122"/>
              </a:rPr>
              <a:t> para;</a:t>
            </a:r>
          </a:p>
          <a:p>
            <a:r>
              <a:rPr lang="en-US" altLang="zh-CN" sz="1800" dirty="0" err="1">
                <a:solidFill>
                  <a:srgbClr val="000000"/>
                </a:solidFill>
                <a:latin typeface="新宋体" panose="02010609030101010101" pitchFamily="49" charset="-122"/>
                <a:ea typeface="新宋体" panose="02010609030101010101" pitchFamily="49" charset="-122"/>
              </a:rPr>
              <a:t>para.set_para</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2B91AF"/>
                </a:solidFill>
                <a:latin typeface="新宋体" panose="02010609030101010101" pitchFamily="49" charset="-122"/>
                <a:ea typeface="新宋体" panose="02010609030101010101" pitchFamily="49" charset="-122"/>
              </a:rPr>
              <a:t>xg_objective</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2F4F4F"/>
                </a:solidFill>
                <a:latin typeface="新宋体" panose="02010609030101010101" pitchFamily="49" charset="-122"/>
                <a:ea typeface="新宋体" panose="02010609030101010101" pitchFamily="49" charset="-122"/>
              </a:rPr>
              <a:t>binary_hinge</a:t>
            </a:r>
            <a:r>
              <a:rPr lang="en-US" altLang="zh-CN" sz="1800" dirty="0">
                <a:solidFill>
                  <a:srgbClr val="000000"/>
                </a:solidFill>
                <a:latin typeface="新宋体" panose="02010609030101010101" pitchFamily="49" charset="-122"/>
                <a:ea typeface="新宋体" panose="02010609030101010101" pitchFamily="49" charset="-122"/>
              </a:rPr>
              <a:t>, 10, 0.3, 6);</a:t>
            </a:r>
          </a:p>
          <a:p>
            <a:r>
              <a:rPr lang="es-ES" altLang="zh-CN" sz="1800" dirty="0">
                <a:solidFill>
                  <a:srgbClr val="000000"/>
                </a:solidFill>
                <a:latin typeface="新宋体" panose="02010609030101010101" pitchFamily="49" charset="-122"/>
                <a:ea typeface="新宋体" panose="02010609030101010101" pitchFamily="49" charset="-122"/>
              </a:rPr>
              <a:t>m.train(para, y, X, </a:t>
            </a:r>
            <a:r>
              <a:rPr lang="es-ES" altLang="zh-CN" sz="1800" dirty="0">
                <a:solidFill>
                  <a:srgbClr val="0000FF"/>
                </a:solidFill>
                <a:latin typeface="新宋体" panose="02010609030101010101" pitchFamily="49" charset="-122"/>
                <a:ea typeface="新宋体" panose="02010609030101010101" pitchFamily="49" charset="-122"/>
              </a:rPr>
              <a:t>false</a:t>
            </a:r>
            <a:r>
              <a:rPr lang="es-E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2B91AF"/>
                </a:solidFill>
                <a:latin typeface="新宋体" panose="02010609030101010101" pitchFamily="49" charset="-122"/>
                <a:ea typeface="新宋体" panose="02010609030101010101" pitchFamily="49" charset="-122"/>
              </a:rPr>
              <a:t>coldouble</a:t>
            </a:r>
            <a:r>
              <a:rPr lang="en-US" altLang="zh-CN" sz="1800" dirty="0">
                <a:solidFill>
                  <a:srgbClr val="000000"/>
                </a:solidFill>
                <a:latin typeface="新宋体" panose="02010609030101010101" pitchFamily="49" charset="-122"/>
                <a:ea typeface="新宋体" panose="02010609030101010101" pitchFamily="49" charset="-122"/>
              </a:rPr>
              <a:t> pred = </a:t>
            </a:r>
            <a:r>
              <a:rPr lang="en-US" altLang="zh-CN" sz="1800" dirty="0" err="1">
                <a:solidFill>
                  <a:srgbClr val="000000"/>
                </a:solidFill>
                <a:latin typeface="新宋体" panose="02010609030101010101" pitchFamily="49" charset="-122"/>
                <a:ea typeface="新宋体" panose="02010609030101010101" pitchFamily="49" charset="-122"/>
              </a:rPr>
              <a:t>m.predict</a:t>
            </a:r>
            <a:r>
              <a:rPr lang="en-US" altLang="zh-CN" sz="1800" dirty="0">
                <a:solidFill>
                  <a:srgbClr val="000000"/>
                </a:solidFill>
                <a:latin typeface="新宋体" panose="02010609030101010101" pitchFamily="49" charset="-122"/>
                <a:ea typeface="新宋体" panose="02010609030101010101" pitchFamily="49" charset="-122"/>
              </a:rPr>
              <a:t>(X);</a:t>
            </a:r>
          </a:p>
          <a:p>
            <a:r>
              <a:rPr lang="es-ES" altLang="zh-CN" sz="1800" dirty="0">
                <a:solidFill>
                  <a:srgbClr val="000000"/>
                </a:solidFill>
                <a:latin typeface="新宋体" panose="02010609030101010101" pitchFamily="49" charset="-122"/>
                <a:ea typeface="新宋体" panose="02010609030101010101" pitchFamily="49" charset="-122"/>
              </a:rPr>
              <a:t>cout </a:t>
            </a:r>
            <a:r>
              <a:rPr lang="es-ES" altLang="zh-CN" sz="1800" dirty="0">
                <a:solidFill>
                  <a:srgbClr val="008080"/>
                </a:solidFill>
                <a:latin typeface="新宋体" panose="02010609030101010101" pitchFamily="49" charset="-122"/>
                <a:ea typeface="新宋体" panose="02010609030101010101" pitchFamily="49" charset="-122"/>
              </a:rPr>
              <a:t>&lt;&lt;</a:t>
            </a:r>
            <a:r>
              <a:rPr lang="es-E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2B91AF"/>
                </a:solidFill>
                <a:latin typeface="新宋体" panose="02010609030101010101" pitchFamily="49" charset="-122"/>
                <a:ea typeface="新宋体" panose="02010609030101010101" pitchFamily="49" charset="-122"/>
              </a:rPr>
              <a:t>TxgBoostRegressor</a:t>
            </a:r>
            <a:r>
              <a:rPr lang="en-US" altLang="zh-CN" sz="1800" dirty="0">
                <a:solidFill>
                  <a:srgbClr val="000000"/>
                </a:solidFill>
                <a:latin typeface="新宋体" panose="02010609030101010101" pitchFamily="49" charset="-122"/>
                <a:ea typeface="新宋体" panose="02010609030101010101" pitchFamily="49" charset="-122"/>
              </a:rPr>
              <a:t>::</a:t>
            </a:r>
            <a:r>
              <a:rPr lang="es-ES" altLang="zh-CN" sz="1800" dirty="0">
                <a:solidFill>
                  <a:srgbClr val="000000"/>
                </a:solidFill>
                <a:latin typeface="新宋体" panose="02010609030101010101" pitchFamily="49" charset="-122"/>
                <a:ea typeface="新宋体" panose="02010609030101010101" pitchFamily="49" charset="-122"/>
              </a:rPr>
              <a:t>kFold(y, X, para) </a:t>
            </a:r>
            <a:r>
              <a:rPr lang="es-ES" altLang="zh-CN" sz="1800" dirty="0">
                <a:solidFill>
                  <a:srgbClr val="008080"/>
                </a:solidFill>
                <a:latin typeface="新宋体" panose="02010609030101010101" pitchFamily="49" charset="-122"/>
                <a:ea typeface="新宋体" panose="02010609030101010101" pitchFamily="49" charset="-122"/>
              </a:rPr>
              <a:t>&lt;&lt;</a:t>
            </a:r>
            <a:r>
              <a:rPr lang="es-ES" altLang="zh-CN" sz="1800" dirty="0">
                <a:solidFill>
                  <a:srgbClr val="000000"/>
                </a:solidFill>
                <a:latin typeface="新宋体" panose="02010609030101010101" pitchFamily="49" charset="-122"/>
                <a:ea typeface="新宋体" panose="02010609030101010101" pitchFamily="49" charset="-122"/>
              </a:rPr>
              <a:t> endl;</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2B91AF"/>
                </a:solidFill>
                <a:latin typeface="新宋体" panose="02010609030101010101" pitchFamily="49" charset="-122"/>
                <a:ea typeface="新宋体" panose="02010609030101010101" pitchFamily="49" charset="-122"/>
              </a:rPr>
              <a:t>TxgBoostRegressor</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kRand</a:t>
            </a:r>
            <a:r>
              <a:rPr lang="en-US" altLang="zh-CN" sz="1800" dirty="0">
                <a:solidFill>
                  <a:srgbClr val="000000"/>
                </a:solidFill>
                <a:latin typeface="新宋体" panose="02010609030101010101" pitchFamily="49" charset="-122"/>
                <a:ea typeface="新宋体" panose="02010609030101010101" pitchFamily="49" charset="-122"/>
              </a:rPr>
              <a:t>(y, X, para)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p:txBody>
      </p:sp>
      <p:sp>
        <p:nvSpPr>
          <p:cNvPr id="4" name="页脚占位符 3">
            <a:extLst>
              <a:ext uri="{FF2B5EF4-FFF2-40B4-BE49-F238E27FC236}">
                <a16:creationId xmlns:a16="http://schemas.microsoft.com/office/drawing/2014/main" id="{70B90FD2-B79F-4B04-98BF-E77028049AEF}"/>
              </a:ext>
            </a:extLst>
          </p:cNvPr>
          <p:cNvSpPr>
            <a:spLocks noGrp="1"/>
          </p:cNvSpPr>
          <p:nvPr>
            <p:ph type="ftr" sz="quarter" idx="11"/>
          </p:nvPr>
        </p:nvSpPr>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spTree>
    <p:extLst>
      <p:ext uri="{BB962C8B-B14F-4D97-AF65-F5344CB8AC3E}">
        <p14:creationId xmlns:p14="http://schemas.microsoft.com/office/powerpoint/2010/main" val="2327371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6DD263-38BD-4B6E-86C9-86B082878CB2}"/>
              </a:ext>
            </a:extLst>
          </p:cNvPr>
          <p:cNvSpPr>
            <a:spLocks noGrp="1"/>
          </p:cNvSpPr>
          <p:nvPr>
            <p:ph type="title"/>
          </p:nvPr>
        </p:nvSpPr>
        <p:spPr/>
        <p:txBody>
          <a:bodyPr/>
          <a:lstStyle/>
          <a:p>
            <a:r>
              <a:rPr lang="zh-CN" altLang="en-US" dirty="0"/>
              <a:t>常用的分类器</a:t>
            </a:r>
          </a:p>
        </p:txBody>
      </p:sp>
      <p:sp>
        <p:nvSpPr>
          <p:cNvPr id="3" name="内容占位符 2">
            <a:extLst>
              <a:ext uri="{FF2B5EF4-FFF2-40B4-BE49-F238E27FC236}">
                <a16:creationId xmlns:a16="http://schemas.microsoft.com/office/drawing/2014/main" id="{CC714AC6-787D-48F1-89C3-5FA51FB89D17}"/>
              </a:ext>
            </a:extLst>
          </p:cNvPr>
          <p:cNvSpPr>
            <a:spLocks noGrp="1"/>
          </p:cNvSpPr>
          <p:nvPr>
            <p:ph idx="1"/>
          </p:nvPr>
        </p:nvSpPr>
        <p:spPr/>
        <p:txBody>
          <a:bodyPr/>
          <a:lstStyle/>
          <a:p>
            <a:r>
              <a:rPr lang="zh-CN" altLang="en-US" dirty="0"/>
              <a:t>经典分类器</a:t>
            </a:r>
            <a:endParaRPr lang="en-US" altLang="zh-CN" dirty="0"/>
          </a:p>
          <a:p>
            <a:endParaRPr lang="en-US" altLang="zh-CN" dirty="0"/>
          </a:p>
          <a:p>
            <a:r>
              <a:rPr lang="zh-CN" altLang="en-US" dirty="0"/>
              <a:t>集成学习</a:t>
            </a:r>
          </a:p>
        </p:txBody>
      </p:sp>
      <p:sp>
        <p:nvSpPr>
          <p:cNvPr id="4" name="页脚占位符 3">
            <a:extLst>
              <a:ext uri="{FF2B5EF4-FFF2-40B4-BE49-F238E27FC236}">
                <a16:creationId xmlns:a16="http://schemas.microsoft.com/office/drawing/2014/main" id="{267D053B-D6E9-4373-9871-A0DE3D2401CD}"/>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06018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14.1 </a:t>
            </a:r>
            <a:r>
              <a:rPr lang="zh-CN" altLang="en-US" dirty="0"/>
              <a:t>机器学习中的若干问题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368" y="1571483"/>
            <a:ext cx="8263104" cy="4656137"/>
          </a:xfrm>
        </p:spPr>
        <p:txBody>
          <a:bodyPr/>
          <a:lstStyle/>
          <a:p>
            <a:pPr marL="0" indent="0">
              <a:buNone/>
            </a:pPr>
            <a:r>
              <a:rPr lang="en-US" altLang="zh-CN" dirty="0"/>
              <a:t>14.1.2 </a:t>
            </a:r>
            <a:r>
              <a:rPr lang="zh-CN" altLang="en-US" dirty="0"/>
              <a:t>机器学习的泛化问题</a:t>
            </a:r>
            <a:endParaRPr lang="en-US" altLang="zh-CN" sz="2400" dirty="0"/>
          </a:p>
          <a:p>
            <a:pPr>
              <a:buSzPct val="65000"/>
            </a:pPr>
            <a:r>
              <a:rPr lang="zh-CN" altLang="en-US" sz="2400" dirty="0"/>
              <a:t>误差与模型复杂度及模型训练深度的关系</a:t>
            </a:r>
            <a:endParaRPr lang="en-US" altLang="zh-CN" sz="2400" dirty="0"/>
          </a:p>
          <a:p>
            <a:pPr>
              <a:buSzPct val="65000"/>
              <a:buFont typeface="Wingdings" panose="05000000000000000000" pitchFamily="2" charset="2"/>
              <a:buChar char="¡"/>
            </a:pPr>
            <a:r>
              <a:rPr lang="zh-CN" altLang="en-US" sz="2200" dirty="0"/>
              <a:t>随着模型复杂度增加，模型从欠拟合到较好拟合再到过拟合</a:t>
            </a:r>
            <a:endParaRPr lang="en-US" altLang="zh-CN" sz="2400" dirty="0"/>
          </a:p>
          <a:p>
            <a:pPr>
              <a:buSzPct val="65000"/>
              <a:buFont typeface="Wingdings" panose="05000000000000000000" pitchFamily="2" charset="2"/>
              <a:buChar char="¡"/>
            </a:pPr>
            <a:r>
              <a:rPr lang="zh-CN" altLang="en-US" sz="2200" dirty="0"/>
              <a:t>选择一个合适复杂度的模型能平衡拟合能力和泛化能力</a:t>
            </a:r>
            <a:endParaRPr lang="en-US" altLang="zh-CN" sz="2200" dirty="0"/>
          </a:p>
          <a:p>
            <a:pPr marL="0" indent="0">
              <a:buSzPct val="65000"/>
              <a:buNone/>
            </a:pPr>
            <a:endParaRPr lang="en-US" altLang="zh-CN" sz="2200" dirty="0"/>
          </a:p>
          <a:p>
            <a:pPr marL="0" indent="0">
              <a:buNone/>
            </a:pPr>
            <a:endParaRPr lang="en-US" altLang="zh-CN" sz="2400" dirty="0"/>
          </a:p>
          <a:p>
            <a:r>
              <a:rPr lang="zh-CN" altLang="en-US" sz="2400" dirty="0"/>
              <a:t>图</a:t>
            </a:r>
            <a:r>
              <a:rPr lang="en-US" altLang="zh-CN" sz="2400" dirty="0"/>
              <a:t>14.2</a:t>
            </a:r>
            <a:endParaRPr lang="en-US" altLang="zh-CN" sz="2800" dirty="0"/>
          </a:p>
          <a:p>
            <a:pPr marL="0" indent="0">
              <a:buNone/>
            </a:pPr>
            <a:endParaRPr lang="en-US" altLang="zh-CN" sz="2800" dirty="0"/>
          </a:p>
        </p:txBody>
      </p:sp>
      <p:pic>
        <p:nvPicPr>
          <p:cNvPr id="3" name="图片 2">
            <a:extLst>
              <a:ext uri="{FF2B5EF4-FFF2-40B4-BE49-F238E27FC236}">
                <a16:creationId xmlns:a16="http://schemas.microsoft.com/office/drawing/2014/main" id="{EF105EB7-E056-4DF3-8428-58E5B46D31B5}"/>
              </a:ext>
            </a:extLst>
          </p:cNvPr>
          <p:cNvPicPr>
            <a:picLocks noChangeAspect="1"/>
          </p:cNvPicPr>
          <p:nvPr/>
        </p:nvPicPr>
        <p:blipFill>
          <a:blip r:embed="rId3"/>
          <a:stretch>
            <a:fillRect/>
          </a:stretch>
        </p:blipFill>
        <p:spPr>
          <a:xfrm>
            <a:off x="348072" y="3462337"/>
            <a:ext cx="8460432" cy="2372183"/>
          </a:xfrm>
          <a:prstGeom prst="rect">
            <a:avLst/>
          </a:prstGeom>
        </p:spPr>
      </p:pic>
    </p:spTree>
    <p:extLst>
      <p:ext uri="{BB962C8B-B14F-4D97-AF65-F5344CB8AC3E}">
        <p14:creationId xmlns:p14="http://schemas.microsoft.com/office/powerpoint/2010/main" val="2725880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079C88-4FE5-4392-AE1C-B84B02BDF1C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06B254C-F511-4DE2-A143-82636A309E79}"/>
              </a:ext>
            </a:extLst>
          </p:cNvPr>
          <p:cNvSpPr>
            <a:spLocks noGrp="1"/>
          </p:cNvSpPr>
          <p:nvPr>
            <p:ph idx="1"/>
          </p:nvPr>
        </p:nvSpPr>
        <p:spPr/>
        <p:txBody>
          <a:bodyPr/>
          <a:lstStyle/>
          <a:p>
            <a:r>
              <a:rPr lang="en-US" altLang="zh-CN" dirty="0" err="1"/>
              <a:t>xgBoost</a:t>
            </a:r>
            <a:r>
              <a:rPr lang="zh-CN" altLang="en-US" dirty="0"/>
              <a:t>其中也借鉴了随机森林</a:t>
            </a:r>
            <a:endParaRPr lang="en-US" altLang="zh-CN" dirty="0"/>
          </a:p>
          <a:p>
            <a:endParaRPr lang="en-US" altLang="zh-CN" dirty="0"/>
          </a:p>
          <a:p>
            <a:r>
              <a:rPr lang="zh-CN" altLang="en-US" dirty="0"/>
              <a:t>思考，结合支持向量机、神经网络和集成学习尝试分析机器学习的潜力走向。</a:t>
            </a:r>
            <a:endParaRPr lang="en-US" altLang="zh-CN" dirty="0"/>
          </a:p>
          <a:p>
            <a:endParaRPr lang="en-US" altLang="zh-CN" dirty="0"/>
          </a:p>
          <a:p>
            <a:r>
              <a:rPr lang="zh-CN" altLang="en-US" dirty="0"/>
              <a:t>你是否了解强化学习？</a:t>
            </a:r>
          </a:p>
        </p:txBody>
      </p:sp>
      <p:sp>
        <p:nvSpPr>
          <p:cNvPr id="4" name="页脚占位符 3">
            <a:extLst>
              <a:ext uri="{FF2B5EF4-FFF2-40B4-BE49-F238E27FC236}">
                <a16:creationId xmlns:a16="http://schemas.microsoft.com/office/drawing/2014/main" id="{E2D71379-B8CB-42ED-B2F8-389FDB9F3B8E}"/>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506100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08304" y="5193196"/>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3483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en-US" altLang="zh-CN" dirty="0"/>
              <a:t>14.8 </a:t>
            </a:r>
            <a:r>
              <a:rPr lang="zh-CN" altLang="en-US"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normAutofit fontScale="92500" lnSpcReduction="20000"/>
          </a:bodyPr>
          <a:lstStyle/>
          <a:p>
            <a:r>
              <a:rPr lang="zh-CN" altLang="en-US" dirty="0"/>
              <a:t>二分类处理多分类问题</a:t>
            </a:r>
            <a:endParaRPr lang="en-US" altLang="zh-CN" dirty="0"/>
          </a:p>
          <a:p>
            <a:r>
              <a:rPr lang="zh-CN" altLang="en-US" dirty="0"/>
              <a:t>二分类器在去完成多分类任务时，需要运用适当二分类器到多分类转化方法；</a:t>
            </a:r>
            <a:endParaRPr lang="en-US" altLang="zh-CN" dirty="0"/>
          </a:p>
          <a:p>
            <a:endParaRPr lang="en-US" altLang="zh-CN" dirty="0"/>
          </a:p>
          <a:p>
            <a:r>
              <a:rPr lang="zh-CN" altLang="en-US" dirty="0"/>
              <a:t>常用的二分类器解决多分类问题的转换方法包括：</a:t>
            </a:r>
            <a:endParaRPr lang="en-US" altLang="zh-CN" dirty="0"/>
          </a:p>
          <a:p>
            <a:pPr lvl="1"/>
            <a:r>
              <a:rPr lang="zh-CN" altLang="en-US" dirty="0"/>
              <a:t>比较判别法</a:t>
            </a:r>
            <a:endParaRPr lang="en-US" altLang="zh-CN" dirty="0"/>
          </a:p>
          <a:p>
            <a:pPr lvl="1"/>
            <a:r>
              <a:rPr lang="zh-CN" altLang="en-US" dirty="0"/>
              <a:t>投票法</a:t>
            </a:r>
            <a:endParaRPr lang="en-US" altLang="zh-CN" dirty="0"/>
          </a:p>
          <a:p>
            <a:pPr lvl="1"/>
            <a:r>
              <a:rPr lang="zh-CN" altLang="en-US" dirty="0"/>
              <a:t>编码法</a:t>
            </a:r>
            <a:endParaRPr lang="en-US" altLang="zh-CN" dirty="0"/>
          </a:p>
          <a:p>
            <a:pPr lvl="1"/>
            <a:r>
              <a:rPr lang="zh-CN" altLang="en-US" dirty="0"/>
              <a:t>逐一选择法</a:t>
            </a:r>
            <a:endParaRPr lang="en-US" altLang="zh-CN" dirty="0"/>
          </a:p>
          <a:p>
            <a:pPr lvl="1"/>
            <a:r>
              <a:rPr lang="zh-CN" altLang="en-US" dirty="0"/>
              <a:t>集合划分法</a:t>
            </a:r>
            <a:endParaRPr lang="en-US" altLang="zh-CN" dirty="0"/>
          </a:p>
        </p:txBody>
      </p:sp>
    </p:spTree>
    <p:extLst>
      <p:ext uri="{BB962C8B-B14F-4D97-AF65-F5344CB8AC3E}">
        <p14:creationId xmlns:p14="http://schemas.microsoft.com/office/powerpoint/2010/main" val="3389626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158037" cy="955675"/>
          </a:xfrm>
        </p:spPr>
        <p:txBody>
          <a:bodyPr/>
          <a:lstStyle/>
          <a:p>
            <a:r>
              <a:rPr lang="zh-CN" altLang="en-US"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611188" y="1592263"/>
            <a:ext cx="8104187" cy="4656137"/>
          </a:xfrm>
        </p:spPr>
        <p:txBody>
          <a:bodyPr/>
          <a:lstStyle/>
          <a:p>
            <a:r>
              <a:rPr lang="zh-CN" altLang="en-US" dirty="0"/>
              <a:t>二分类处理多分类问题</a:t>
            </a:r>
            <a:endParaRPr lang="en-US" altLang="zh-CN" dirty="0"/>
          </a:p>
          <a:p>
            <a:r>
              <a:rPr lang="en-US" altLang="zh-CN" dirty="0"/>
              <a:t>1. </a:t>
            </a:r>
            <a:r>
              <a:rPr lang="zh-CN" altLang="en-US" dirty="0"/>
              <a:t>比较判别法（一对多法）</a:t>
            </a:r>
            <a:endParaRPr lang="en-US" altLang="zh-CN" dirty="0"/>
          </a:p>
          <a:p>
            <a:pPr lvl="1"/>
            <a:r>
              <a:rPr lang="zh-CN" altLang="en-US" dirty="0"/>
              <a:t>如果二分类器能够给出判别函数，且判别函数具有可比性，则可以对比判别函数进行多分类</a:t>
            </a:r>
            <a:endParaRPr lang="en-US" altLang="zh-CN" dirty="0"/>
          </a:p>
          <a:p>
            <a:pPr lvl="1"/>
            <a:endParaRPr lang="en-US" altLang="zh-CN" dirty="0"/>
          </a:p>
          <a:p>
            <a:pPr lvl="1"/>
            <a:r>
              <a:rPr lang="zh-CN" altLang="en-US" dirty="0"/>
              <a:t>比较各二分类器的判别函数，具有最大判别函数值的类别就是判别类别</a:t>
            </a:r>
            <a:endParaRPr lang="en-US" altLang="zh-CN" dirty="0"/>
          </a:p>
          <a:p>
            <a:pPr lvl="1"/>
            <a:r>
              <a:rPr lang="zh-CN" altLang="en-US" dirty="0"/>
              <a:t>评分投票法</a:t>
            </a:r>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1056977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二分类处理多分类问题</a:t>
            </a:r>
            <a:endParaRPr lang="en-US" altLang="zh-CN" sz="2800" dirty="0"/>
          </a:p>
          <a:p>
            <a:pPr marL="0" indent="0">
              <a:buNone/>
            </a:pPr>
            <a:r>
              <a:rPr lang="en-US" altLang="zh-CN" sz="2800" dirty="0"/>
              <a:t>2. </a:t>
            </a:r>
            <a:r>
              <a:rPr lang="zh-CN" altLang="en-US" sz="2800" dirty="0"/>
              <a:t>投票法（一对一法）</a:t>
            </a:r>
            <a:endParaRPr lang="en-US" altLang="zh-CN" sz="2800" dirty="0"/>
          </a:p>
          <a:p>
            <a:r>
              <a:rPr lang="zh-CN" altLang="en-US" sz="2400" dirty="0"/>
              <a:t>决策采用简单投票法，以多数票来确定类别</a:t>
            </a:r>
            <a:endParaRPr lang="en-US" altLang="zh-CN" sz="2400" dirty="0"/>
          </a:p>
          <a:p>
            <a:pPr marL="0" indent="0">
              <a:buNone/>
            </a:pPr>
            <a:endParaRPr lang="en-US" altLang="zh-CN" sz="2400" dirty="0"/>
          </a:p>
          <a:p>
            <a:pPr marL="0" indent="0">
              <a:buNone/>
            </a:pPr>
            <a:endParaRPr lang="en-US" altLang="zh-CN" sz="2400" dirty="0"/>
          </a:p>
        </p:txBody>
      </p:sp>
    </p:spTree>
    <p:extLst>
      <p:ext uri="{BB962C8B-B14F-4D97-AF65-F5344CB8AC3E}">
        <p14:creationId xmlns:p14="http://schemas.microsoft.com/office/powerpoint/2010/main" val="30968973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mc:AlternateContent xmlns:mc="http://schemas.openxmlformats.org/markup-compatibility/2006" xmlns:a14="http://schemas.microsoft.com/office/drawing/2010/main">
        <mc:Choice Requires="a14">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二分类处理多分类问题</a:t>
                </a:r>
                <a:endParaRPr lang="en-US" altLang="zh-CN" sz="2800" dirty="0"/>
              </a:p>
              <a:p>
                <a:pPr marL="0" indent="0">
                  <a:buNone/>
                </a:pPr>
                <a:r>
                  <a:rPr lang="en-US" altLang="zh-CN" sz="2800" dirty="0"/>
                  <a:t>3</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编码法</a:t>
                </a:r>
                <a:endParaRPr lang="en-US" altLang="zh-CN" sz="28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一般分为：连续二进制编码、纠错码和位置向量编码</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连续二进制编码</a:t>
                </a:r>
                <a:endParaRPr lang="en-US" altLang="zh-C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对于 </a:t>
                </a:r>
                <a:r>
                  <a:rPr lang="en-US" altLang="zh-CN" sz="2400" i="1" dirty="0">
                    <a:latin typeface="Times New Roman" panose="02020603050405020304" pitchFamily="18" charset="0"/>
                    <a:cs typeface="Times New Roman" panose="02020603050405020304" pitchFamily="18" charset="0"/>
                  </a:rPr>
                  <a:t>c </a:t>
                </a:r>
                <a:r>
                  <a:rPr lang="zh-CN" altLang="en-US" sz="2400" dirty="0">
                    <a:latin typeface="Times New Roman" panose="02020603050405020304" pitchFamily="18" charset="0"/>
                    <a:cs typeface="Times New Roman" panose="02020603050405020304" pitchFamily="18" charset="0"/>
                  </a:rPr>
                  <a:t>个类别的连续二进制编码方案，可以构建</a:t>
                </a:r>
                <a14:m>
                  <m:oMath xmlns:m="http://schemas.openxmlformats.org/officeDocument/2006/math">
                    <m:func>
                      <m:funcPr>
                        <m:ctrlPr>
                          <a:rPr lang="en-US" altLang="zh-CN" sz="2400" i="1" smtClean="0">
                            <a:latin typeface="Cambria Math" panose="02040503050406030204" pitchFamily="18" charset="0"/>
                          </a:rPr>
                        </m:ctrlPr>
                      </m:funcPr>
                      <m:fName>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log</m:t>
                            </m:r>
                          </m:e>
                          <m:sub>
                            <m:r>
                              <a:rPr lang="en-US" altLang="zh-CN" sz="2400" b="0" i="1" smtClean="0">
                                <a:latin typeface="Cambria Math" panose="02040503050406030204" pitchFamily="18" charset="0"/>
                              </a:rPr>
                              <m:t>2</m:t>
                            </m:r>
                          </m:sub>
                        </m:sSub>
                      </m:fName>
                      <m:e>
                        <m:r>
                          <a:rPr lang="en-US" altLang="zh-CN" sz="2400" b="0" i="1" smtClean="0">
                            <a:latin typeface="Cambria Math" panose="02040503050406030204" pitchFamily="18" charset="0"/>
                          </a:rPr>
                          <m:t>𝑐</m:t>
                        </m:r>
                      </m:e>
                    </m:func>
                    <m:r>
                      <a:rPr lang="zh-CN" altLang="en-US" sz="2400" i="1">
                        <a:latin typeface="Cambria Math" panose="02040503050406030204" pitchFamily="18" charset="0"/>
                      </a:rPr>
                      <m:t>位</m:t>
                    </m:r>
                    <m:r>
                      <a:rPr lang="zh-CN" altLang="en-US" sz="2400" i="1" smtClean="0">
                        <a:latin typeface="Cambria Math" panose="02040503050406030204" pitchFamily="18" charset="0"/>
                      </a:rPr>
                      <m:t>二进制</m:t>
                    </m:r>
                  </m:oMath>
                </a14:m>
                <a:r>
                  <a:rPr lang="zh-CN" altLang="en-US" sz="2400" dirty="0">
                    <a:latin typeface="Times New Roman" panose="02020603050405020304" pitchFamily="18" charset="0"/>
                    <a:cs typeface="Times New Roman" panose="02020603050405020304" pitchFamily="18" charset="0"/>
                  </a:rPr>
                  <a:t>编码，当</a:t>
                </a:r>
                <a14:m>
                  <m:oMath xmlns:m="http://schemas.openxmlformats.org/officeDocument/2006/math">
                    <m:func>
                      <m:funcPr>
                        <m:ctrlPr>
                          <a:rPr lang="en-US" altLang="zh-CN" sz="2400" i="1">
                            <a:latin typeface="Cambria Math" panose="02040503050406030204" pitchFamily="18" charset="0"/>
                          </a:rPr>
                        </m:ctrlPr>
                      </m:funcPr>
                      <m:fNa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𝑙𝑜𝑔</m:t>
                            </m:r>
                          </m:e>
                          <m:sub>
                            <m:r>
                              <a:rPr lang="en-US" altLang="zh-CN" sz="2400" i="1">
                                <a:latin typeface="Cambria Math" panose="02040503050406030204" pitchFamily="18" charset="0"/>
                              </a:rPr>
                              <m:t>2</m:t>
                            </m:r>
                          </m:sub>
                        </m:sSub>
                      </m:fName>
                      <m:e>
                        <m:r>
                          <a:rPr lang="en-US" altLang="zh-CN" sz="2400" i="1">
                            <a:latin typeface="Cambria Math" panose="02040503050406030204" pitchFamily="18" charset="0"/>
                          </a:rPr>
                          <m:t>𝑐</m:t>
                        </m:r>
                      </m:e>
                    </m:func>
                  </m:oMath>
                </a14:m>
                <a:r>
                  <a:rPr lang="zh-CN" altLang="en-US" sz="2400" dirty="0">
                    <a:latin typeface="Times New Roman" panose="02020603050405020304" pitchFamily="18" charset="0"/>
                    <a:cs typeface="Times New Roman" panose="02020603050405020304" pitchFamily="18" charset="0"/>
                  </a:rPr>
                  <a:t> 不是整数时向上取整，即</a:t>
                </a:r>
                <a:r>
                  <a:rPr lang="en-US" altLang="zh-CN" sz="2400" i="1" dirty="0">
                    <a:latin typeface="Times New Roman" panose="02020603050405020304" pitchFamily="18" charset="0"/>
                    <a:cs typeface="Times New Roman" panose="02020603050405020304" pitchFamily="18" charset="0"/>
                  </a:rPr>
                  <a:t>l</a:t>
                </a:r>
                <a14:m>
                  <m:oMath xmlns:m="http://schemas.openxmlformats.org/officeDocument/2006/math">
                    <m:r>
                      <a:rPr lang="en-US" altLang="zh-CN" sz="2400" b="0" i="1" smtClean="0">
                        <a:latin typeface="Cambria Math" panose="02040503050406030204" pitchFamily="18" charset="0"/>
                      </a:rPr>
                      <m:t>=</m:t>
                    </m:r>
                    <m:func>
                      <m:funcPr>
                        <m:ctrlPr>
                          <a:rPr lang="en-US" altLang="zh-CN" sz="2400" i="1">
                            <a:latin typeface="Cambria Math" panose="02040503050406030204" pitchFamily="18" charset="0"/>
                          </a:rPr>
                        </m:ctrlPr>
                      </m:funcPr>
                      <m:fNa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𝑙𝑜𝑔</m:t>
                            </m:r>
                          </m:e>
                          <m:sub>
                            <m:r>
                              <a:rPr lang="en-US" altLang="zh-CN" sz="2400" i="1">
                                <a:latin typeface="Cambria Math" panose="02040503050406030204" pitchFamily="18" charset="0"/>
                              </a:rPr>
                              <m:t>2</m:t>
                            </m:r>
                          </m:sub>
                        </m:sSub>
                      </m:fName>
                      <m:e>
                        <m:r>
                          <a:rPr lang="en-US" altLang="zh-CN" sz="2400" i="1">
                            <a:latin typeface="Cambria Math" panose="02040503050406030204" pitchFamily="18" charset="0"/>
                          </a:rPr>
                          <m:t>𝑐</m:t>
                        </m:r>
                      </m:e>
                    </m:func>
                    <m:r>
                      <a:rPr lang="en-US" altLang="zh-CN" sz="2400" i="1">
                        <a:latin typeface="Cambria Math" panose="02040503050406030204" pitchFamily="18" charset="0"/>
                      </a:rPr>
                      <m:t>]</m:t>
                    </m:r>
                  </m:oMath>
                </a14:m>
                <a:r>
                  <a:rPr lang="zh-CN" altLang="en-US" sz="2400" dirty="0"/>
                  <a:t>，可以用二进制编码替换原有类别号</a:t>
                </a:r>
                <a:endParaRPr lang="en-US" altLang="zh-CN" sz="2400" dirty="0"/>
              </a:p>
              <a:p>
                <a:r>
                  <a:rPr lang="zh-CN" altLang="en-US" sz="2400" dirty="0">
                    <a:latin typeface="Times New Roman" panose="02020603050405020304" pitchFamily="18" charset="0"/>
                    <a:cs typeface="Times New Roman" panose="02020603050405020304" pitchFamily="18" charset="0"/>
                  </a:rPr>
                  <a:t>纠错码</a:t>
                </a:r>
                <a:endParaRPr lang="en-US" altLang="zh-C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为解决连续编码中只要有一个二进制位判断出错就导致整个样例错分的问题，可以使用纠错编码</a:t>
                </a:r>
                <a:endParaRPr lang="en-US" altLang="zh-C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常用海明纠错码或距离纠错码</a:t>
                </a:r>
                <a:endParaRPr lang="en-US" altLang="zh-CN" sz="2400" dirty="0">
                  <a:latin typeface="Times New Roman" panose="02020603050405020304" pitchFamily="18" charset="0"/>
                  <a:cs typeface="Times New Roman" panose="02020603050405020304" pitchFamily="18" charset="0"/>
                </a:endParaRPr>
              </a:p>
              <a:p>
                <a:pPr marL="0" indent="0">
                  <a:buNone/>
                </a:pPr>
                <a:endParaRPr lang="en-US" altLang="zh-CN" sz="2400" dirty="0"/>
              </a:p>
            </p:txBody>
          </p:sp>
        </mc:Choice>
        <mc:Fallback xmlns="">
          <p:sp>
            <p:nvSpPr>
              <p:cNvPr id="7171" name="内容占位符 2">
                <a:extLst>
                  <a:ext uri="{FF2B5EF4-FFF2-40B4-BE49-F238E27FC236}">
                    <a16:creationId xmlns:a16="http://schemas.microsoft.com/office/drawing/2014/main" id="{BA3C232B-6B56-49C7-8687-425378AAF527}"/>
                  </a:ext>
                </a:extLst>
              </p:cNvPr>
              <p:cNvSpPr>
                <a:spLocks noGrp="1" noRot="1" noChangeAspect="1" noMove="1" noResize="1" noEditPoints="1" noAdjustHandles="1" noChangeArrowheads="1" noChangeShapeType="1" noTextEdit="1"/>
              </p:cNvSpPr>
              <p:nvPr>
                <p:ph idx="1"/>
              </p:nvPr>
            </p:nvSpPr>
            <p:spPr>
              <a:xfrm>
                <a:off x="557554" y="1592263"/>
                <a:ext cx="8028892" cy="5473141"/>
              </a:xfrm>
              <a:blipFill>
                <a:blip r:embed="rId2"/>
                <a:stretch>
                  <a:fillRect l="-1517" t="-1448" r="-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934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二分类处理多分类问题</a:t>
            </a:r>
            <a:endParaRPr lang="en-US" altLang="zh-CN" sz="2800" dirty="0"/>
          </a:p>
          <a:p>
            <a:pPr marL="0" indent="0">
              <a:buNone/>
            </a:pPr>
            <a:r>
              <a:rPr lang="en-US" altLang="zh-CN" sz="2800" dirty="0"/>
              <a:t>4. </a:t>
            </a:r>
            <a:r>
              <a:rPr lang="zh-CN" altLang="en-US" sz="2800" dirty="0"/>
              <a:t>逐一选择法</a:t>
            </a:r>
            <a:endParaRPr lang="en-US" altLang="zh-CN" sz="2800" dirty="0"/>
          </a:p>
          <a:p>
            <a:r>
              <a:rPr lang="zh-CN" altLang="en-US" sz="2400" dirty="0"/>
              <a:t>该方法中类别的顺序较为重要，因为在注意使用分类器选择中，如果前面的分类出现错误，则影响后面类别的判别；</a:t>
            </a:r>
            <a:endParaRPr lang="en-US" altLang="zh-CN" sz="2400" dirty="0"/>
          </a:p>
          <a:p>
            <a:r>
              <a:rPr lang="zh-CN" altLang="en-US" sz="2400" dirty="0"/>
              <a:t>类别顺序需要依据实验评价，按照二分类性能从高到低的顺序来排序</a:t>
            </a:r>
            <a:endParaRPr lang="en-US" altLang="zh-CN" sz="2000" dirty="0"/>
          </a:p>
        </p:txBody>
      </p:sp>
    </p:spTree>
    <p:extLst>
      <p:ext uri="{BB962C8B-B14F-4D97-AF65-F5344CB8AC3E}">
        <p14:creationId xmlns:p14="http://schemas.microsoft.com/office/powerpoint/2010/main" val="1839018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334926" cy="4176997"/>
          </a:xfrm>
        </p:spPr>
        <p:txBody>
          <a:bodyPr/>
          <a:lstStyle/>
          <a:p>
            <a:pPr marL="0" indent="0">
              <a:buNone/>
            </a:pPr>
            <a:r>
              <a:rPr lang="zh-CN" altLang="en-US" sz="2800" dirty="0"/>
              <a:t>二分类处理多分类问题</a:t>
            </a:r>
            <a:endParaRPr lang="en-US" altLang="zh-CN" sz="2800" dirty="0"/>
          </a:p>
          <a:p>
            <a:pPr marL="0" indent="0">
              <a:buNone/>
            </a:pPr>
            <a:r>
              <a:rPr lang="en-US" altLang="zh-CN" sz="2800" dirty="0"/>
              <a:t>5. </a:t>
            </a:r>
            <a:r>
              <a:rPr lang="zh-CN" altLang="en-US" sz="2800" dirty="0"/>
              <a:t>集合划分法</a:t>
            </a:r>
            <a:endParaRPr lang="en-US" altLang="zh-CN" sz="2800" dirty="0"/>
          </a:p>
          <a:p>
            <a:r>
              <a:rPr lang="zh-CN" altLang="en-US" sz="2400" dirty="0"/>
              <a:t>将所有类别的标记视作是一个集合，然后将其划分为两个不相交的子集，接着对每一个子集进一步进行集合划分，直到划分到最后的集合只剩</a:t>
            </a:r>
            <a:r>
              <a:rPr lang="en-US" altLang="zh-CN" sz="2400" dirty="0"/>
              <a:t>1</a:t>
            </a:r>
            <a:r>
              <a:rPr lang="zh-CN" altLang="en-US" sz="2400" dirty="0"/>
              <a:t>个元素，称为叶子集合。</a:t>
            </a:r>
            <a:endParaRPr lang="en-US" altLang="zh-CN" sz="2400" dirty="0"/>
          </a:p>
          <a:p>
            <a:endParaRPr lang="en-US" altLang="zh-CN" sz="2400" dirty="0"/>
          </a:p>
          <a:p>
            <a:r>
              <a:rPr lang="zh-CN" altLang="en-US" sz="2400" dirty="0"/>
              <a:t>当类别 </a:t>
            </a:r>
            <a:r>
              <a:rPr lang="en-US" altLang="zh-CN" sz="2400" i="1" dirty="0">
                <a:latin typeface="Times New Roman" panose="02020603050405020304" pitchFamily="18" charset="0"/>
                <a:cs typeface="Times New Roman" panose="02020603050405020304" pitchFamily="18" charset="0"/>
              </a:rPr>
              <a:t>c </a:t>
            </a:r>
            <a:r>
              <a:rPr lang="zh-CN" altLang="en-US" sz="2400" dirty="0"/>
              <a:t>数值较小时，可以使用集合划分穷举法来完成，但如果 </a:t>
            </a:r>
            <a:r>
              <a:rPr lang="en-US" altLang="zh-CN" sz="2400" i="1" dirty="0">
                <a:latin typeface="Times New Roman" panose="02020603050405020304" pitchFamily="18" charset="0"/>
                <a:cs typeface="Times New Roman" panose="02020603050405020304" pitchFamily="18" charset="0"/>
              </a:rPr>
              <a:t>c </a:t>
            </a:r>
            <a:r>
              <a:rPr lang="zh-CN" altLang="en-US" sz="2400" dirty="0"/>
              <a:t>数值较大，计算代价过高时，可以使用从根节点到叶子节点逐一确定的爬山法策略。</a:t>
            </a:r>
            <a:endParaRPr lang="en-US" altLang="zh-CN" sz="2400" dirty="0"/>
          </a:p>
        </p:txBody>
      </p:sp>
    </p:spTree>
    <p:extLst>
      <p:ext uri="{BB962C8B-B14F-4D97-AF65-F5344CB8AC3E}">
        <p14:creationId xmlns:p14="http://schemas.microsoft.com/office/powerpoint/2010/main" val="36157057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多标签分类方法</a:t>
            </a:r>
            <a:endParaRPr lang="en-US" altLang="zh-CN" sz="2800" dirty="0"/>
          </a:p>
          <a:p>
            <a:r>
              <a:rPr lang="zh-CN" altLang="en-US" sz="2200" dirty="0"/>
              <a:t>多标签分类（</a:t>
            </a:r>
            <a:r>
              <a:rPr lang="en-US" altLang="zh-CN" sz="2200" dirty="0"/>
              <a:t>Multi-label Classification</a:t>
            </a:r>
            <a:r>
              <a:rPr lang="zh-CN" altLang="en-US" sz="2200" dirty="0"/>
              <a:t>）：指一个对象可以有大于或等于</a:t>
            </a:r>
            <a:r>
              <a:rPr lang="en-US" altLang="zh-CN" sz="2200" dirty="0"/>
              <a:t>1</a:t>
            </a:r>
            <a:r>
              <a:rPr lang="zh-CN" altLang="en-US" sz="2200" dirty="0"/>
              <a:t>个的类别标记</a:t>
            </a:r>
            <a:endParaRPr lang="en-US" altLang="zh-CN" sz="2200" dirty="0"/>
          </a:p>
          <a:p>
            <a:r>
              <a:rPr lang="zh-CN" altLang="en-US" sz="2200" dirty="0"/>
              <a:t>单标签分类（</a:t>
            </a:r>
            <a:r>
              <a:rPr lang="en-US" altLang="zh-CN" sz="2200" dirty="0"/>
              <a:t>Single label Classification</a:t>
            </a:r>
            <a:r>
              <a:rPr lang="zh-CN" altLang="en-US" sz="2200" dirty="0"/>
              <a:t>）：每个对象有且只有</a:t>
            </a:r>
            <a:r>
              <a:rPr lang="en-US" altLang="zh-CN" sz="2200" dirty="0"/>
              <a:t>1</a:t>
            </a:r>
            <a:r>
              <a:rPr lang="zh-CN" altLang="en-US" sz="2200" dirty="0"/>
              <a:t>个类别标记</a:t>
            </a:r>
            <a:endParaRPr lang="en-US" altLang="zh-CN" sz="2200" dirty="0"/>
          </a:p>
          <a:p>
            <a:r>
              <a:rPr lang="zh-CN" altLang="en-US" sz="2200" dirty="0"/>
              <a:t>有些模型可直接支持多标签分类，如最近邻模型、</a:t>
            </a:r>
            <a:r>
              <a:rPr lang="en-US" altLang="zh-CN" sz="2200" dirty="0"/>
              <a:t>KNN</a:t>
            </a:r>
            <a:r>
              <a:rPr lang="zh-CN" altLang="en-US" sz="2200" dirty="0"/>
              <a:t>模型等</a:t>
            </a:r>
            <a:endParaRPr lang="en-US" altLang="zh-CN" sz="2200" dirty="0"/>
          </a:p>
          <a:p>
            <a:r>
              <a:rPr lang="zh-CN" altLang="en-US" sz="2200" dirty="0"/>
              <a:t>其他模型可尝试用以下方法进行多标签分类：</a:t>
            </a:r>
            <a:endParaRPr lang="en-US" altLang="zh-CN" sz="2200" dirty="0"/>
          </a:p>
          <a:p>
            <a:pPr marL="0" indent="0">
              <a:buNone/>
            </a:pPr>
            <a:r>
              <a:rPr lang="zh-CN" altLang="en-US" sz="2200" dirty="0"/>
              <a:t>（</a:t>
            </a:r>
            <a:r>
              <a:rPr lang="en-US" altLang="zh-CN" sz="2200" dirty="0"/>
              <a:t>1</a:t>
            </a:r>
            <a:r>
              <a:rPr lang="zh-CN" altLang="en-US" sz="2200" dirty="0"/>
              <a:t>）增加类别转换单标签分类</a:t>
            </a:r>
            <a:endParaRPr lang="en-US" altLang="zh-CN" sz="2200" dirty="0"/>
          </a:p>
          <a:p>
            <a:pPr marL="0" indent="0">
              <a:buNone/>
            </a:pPr>
            <a:r>
              <a:rPr lang="zh-CN" altLang="en-US" sz="2200" dirty="0"/>
              <a:t>（</a:t>
            </a:r>
            <a:r>
              <a:rPr lang="en-US" altLang="zh-CN" sz="2200" dirty="0"/>
              <a:t>2</a:t>
            </a:r>
            <a:r>
              <a:rPr lang="zh-CN" altLang="en-US" sz="2200" dirty="0"/>
              <a:t>）</a:t>
            </a:r>
            <a:r>
              <a:rPr lang="en-US" altLang="zh-CN" sz="2200" dirty="0"/>
              <a:t>v-best</a:t>
            </a:r>
            <a:r>
              <a:rPr lang="zh-CN" altLang="en-US" sz="2200" dirty="0"/>
              <a:t>最佳类别分类</a:t>
            </a:r>
            <a:endParaRPr lang="en-US" altLang="zh-CN" sz="2200" dirty="0"/>
          </a:p>
          <a:p>
            <a:pPr marL="0" indent="0">
              <a:buNone/>
            </a:pPr>
            <a:r>
              <a:rPr lang="zh-CN" altLang="en-US" sz="2200" dirty="0"/>
              <a:t>（</a:t>
            </a:r>
            <a:r>
              <a:rPr lang="en-US" altLang="zh-CN" sz="2200" dirty="0"/>
              <a:t>3</a:t>
            </a:r>
            <a:r>
              <a:rPr lang="zh-CN" altLang="en-US" sz="2200" dirty="0"/>
              <a:t>）阈值选择法</a:t>
            </a:r>
            <a:endParaRPr lang="en-US" altLang="zh-CN" sz="2200" dirty="0"/>
          </a:p>
        </p:txBody>
      </p:sp>
    </p:spTree>
    <p:extLst>
      <p:ext uri="{BB962C8B-B14F-4D97-AF65-F5344CB8AC3E}">
        <p14:creationId xmlns:p14="http://schemas.microsoft.com/office/powerpoint/2010/main" val="637643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类别数据不平衡的问题</a:t>
            </a:r>
            <a:endParaRPr lang="en-US" altLang="zh-CN" sz="2800" dirty="0"/>
          </a:p>
          <a:p>
            <a:r>
              <a:rPr lang="zh-CN" altLang="en-US" sz="2200" dirty="0"/>
              <a:t>平衡数据集和不平衡数据集</a:t>
            </a:r>
            <a:endParaRPr lang="en-US" altLang="zh-CN" sz="2200" dirty="0"/>
          </a:p>
          <a:p>
            <a:r>
              <a:rPr lang="zh-CN" altLang="en-US" sz="2200" dirty="0"/>
              <a:t>不平衡数据分类问题（</a:t>
            </a:r>
            <a:r>
              <a:rPr lang="en-US" altLang="zh-CN" sz="2200" dirty="0"/>
              <a:t>Imbalance Classification</a:t>
            </a:r>
            <a:r>
              <a:rPr lang="zh-CN" altLang="en-US" sz="2200" dirty="0"/>
              <a:t>）</a:t>
            </a:r>
            <a:endParaRPr lang="en-US" altLang="zh-CN" sz="2200" dirty="0"/>
          </a:p>
          <a:p>
            <a:r>
              <a:rPr lang="zh-CN" altLang="en-US" sz="2200" dirty="0"/>
              <a:t>压制现象（</a:t>
            </a:r>
            <a:r>
              <a:rPr lang="en-US" altLang="zh-CN" sz="2200" dirty="0"/>
              <a:t>Suppressive  Phenomenon</a:t>
            </a:r>
            <a:r>
              <a:rPr lang="zh-CN" altLang="en-US" sz="2200" dirty="0"/>
              <a:t>）：分类器更偏爱样例多的类别</a:t>
            </a:r>
            <a:endParaRPr lang="en-US" altLang="zh-CN" sz="2200" dirty="0"/>
          </a:p>
          <a:p>
            <a:r>
              <a:rPr lang="zh-CN" altLang="en-US" sz="2200" dirty="0"/>
              <a:t>不平衡分类问题的常见解决方案：</a:t>
            </a:r>
            <a:endParaRPr lang="en-US" altLang="zh-CN" sz="2200" dirty="0"/>
          </a:p>
          <a:p>
            <a:pPr marL="0" indent="0">
              <a:buNone/>
            </a:pPr>
            <a:r>
              <a:rPr lang="zh-CN" altLang="en-US" sz="2200" dirty="0"/>
              <a:t>（</a:t>
            </a:r>
            <a:r>
              <a:rPr lang="en-US" altLang="zh-CN" sz="2200" dirty="0"/>
              <a:t>1</a:t>
            </a:r>
            <a:r>
              <a:rPr lang="zh-CN" altLang="en-US" sz="2200" dirty="0"/>
              <a:t>）数据角度</a:t>
            </a:r>
            <a:endParaRPr lang="en-US" altLang="zh-CN" sz="2200" dirty="0"/>
          </a:p>
          <a:p>
            <a:pPr marL="0" indent="0">
              <a:buNone/>
            </a:pPr>
            <a:r>
              <a:rPr lang="zh-CN" altLang="en-US" sz="2200" dirty="0"/>
              <a:t>（</a:t>
            </a:r>
            <a:r>
              <a:rPr lang="en-US" altLang="zh-CN" sz="2200" dirty="0"/>
              <a:t>2</a:t>
            </a:r>
            <a:r>
              <a:rPr lang="zh-CN" altLang="en-US" sz="2200" dirty="0"/>
              <a:t>）采样技术</a:t>
            </a:r>
            <a:endParaRPr lang="en-US" altLang="zh-CN" sz="2200" dirty="0"/>
          </a:p>
          <a:p>
            <a:pPr marL="0" indent="0">
              <a:buNone/>
            </a:pPr>
            <a:r>
              <a:rPr lang="zh-CN" altLang="en-US" sz="2200" dirty="0"/>
              <a:t>（</a:t>
            </a:r>
            <a:r>
              <a:rPr lang="en-US" altLang="zh-CN" sz="2200" dirty="0"/>
              <a:t>3</a:t>
            </a:r>
            <a:r>
              <a:rPr lang="zh-CN" altLang="en-US" sz="2200" dirty="0"/>
              <a:t>）人工数据方法</a:t>
            </a:r>
            <a:endParaRPr lang="en-US" altLang="zh-CN" sz="2200" dirty="0"/>
          </a:p>
          <a:p>
            <a:pPr marL="0" indent="0">
              <a:buNone/>
            </a:pPr>
            <a:r>
              <a:rPr lang="zh-CN" altLang="en-US" sz="2200" dirty="0"/>
              <a:t>（</a:t>
            </a:r>
            <a:r>
              <a:rPr lang="en-US" altLang="zh-CN" sz="2200" dirty="0"/>
              <a:t>4</a:t>
            </a:r>
            <a:r>
              <a:rPr lang="zh-CN" altLang="en-US" sz="2200" dirty="0"/>
              <a:t>）特征角度</a:t>
            </a:r>
            <a:endParaRPr lang="en-US" altLang="zh-CN" sz="2200" dirty="0"/>
          </a:p>
          <a:p>
            <a:pPr marL="0" indent="0">
              <a:buNone/>
            </a:pPr>
            <a:r>
              <a:rPr lang="zh-CN" altLang="en-US" sz="2200" dirty="0"/>
              <a:t>（</a:t>
            </a:r>
            <a:r>
              <a:rPr lang="en-US" altLang="zh-CN" sz="2200" dirty="0"/>
              <a:t>5</a:t>
            </a:r>
            <a:r>
              <a:rPr lang="zh-CN" altLang="en-US" sz="2200" dirty="0"/>
              <a:t>）模型角度</a:t>
            </a:r>
            <a:endParaRPr lang="en-US" altLang="zh-CN" sz="2200" dirty="0"/>
          </a:p>
          <a:p>
            <a:pPr marL="0" indent="0">
              <a:buNone/>
            </a:pPr>
            <a:endParaRPr lang="en-US" altLang="zh-CN" sz="2200" dirty="0"/>
          </a:p>
          <a:p>
            <a:pPr marL="0" indent="0">
              <a:buNone/>
            </a:pPr>
            <a:endParaRPr lang="en-US" altLang="zh-CN" sz="2200" dirty="0"/>
          </a:p>
          <a:p>
            <a:pPr marL="0" indent="0">
              <a:buNone/>
            </a:pPr>
            <a:endParaRPr lang="en-US" altLang="zh-CN" sz="2200" dirty="0"/>
          </a:p>
        </p:txBody>
      </p:sp>
    </p:spTree>
    <p:extLst>
      <p:ext uri="{BB962C8B-B14F-4D97-AF65-F5344CB8AC3E}">
        <p14:creationId xmlns:p14="http://schemas.microsoft.com/office/powerpoint/2010/main" val="98301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B28254-5D98-43AD-8943-2185013CEC13}"/>
              </a:ext>
            </a:extLst>
          </p:cNvPr>
          <p:cNvSpPr>
            <a:spLocks noGrp="1"/>
          </p:cNvSpPr>
          <p:nvPr>
            <p:ph type="title"/>
          </p:nvPr>
        </p:nvSpPr>
        <p:spPr/>
        <p:txBody>
          <a:bodyPr/>
          <a:lstStyle/>
          <a:p>
            <a:r>
              <a:rPr lang="zh-CN" altLang="en-US" dirty="0"/>
              <a:t>以经验分析</a:t>
            </a:r>
          </a:p>
        </p:txBody>
      </p:sp>
      <p:sp>
        <p:nvSpPr>
          <p:cNvPr id="3" name="内容占位符 2">
            <a:extLst>
              <a:ext uri="{FF2B5EF4-FFF2-40B4-BE49-F238E27FC236}">
                <a16:creationId xmlns:a16="http://schemas.microsoft.com/office/drawing/2014/main" id="{48D240E0-357C-4F86-BCFF-65A6367F021C}"/>
              </a:ext>
            </a:extLst>
          </p:cNvPr>
          <p:cNvSpPr>
            <a:spLocks noGrp="1"/>
          </p:cNvSpPr>
          <p:nvPr>
            <p:ph idx="1"/>
          </p:nvPr>
        </p:nvSpPr>
        <p:spPr/>
        <p:txBody>
          <a:bodyPr/>
          <a:lstStyle/>
          <a:p>
            <a:r>
              <a:rPr lang="zh-CN" altLang="en-US" dirty="0"/>
              <a:t>大多模型采用经验风险最小</a:t>
            </a:r>
            <a:endParaRPr lang="en-US" altLang="zh-CN" dirty="0"/>
          </a:p>
          <a:p>
            <a:endParaRPr lang="en-US" altLang="zh-CN" dirty="0"/>
          </a:p>
          <a:p>
            <a:r>
              <a:rPr lang="zh-CN" altLang="en-US" dirty="0"/>
              <a:t>需要具备足够的拟合能力</a:t>
            </a:r>
            <a:endParaRPr lang="en-US" altLang="zh-CN" dirty="0"/>
          </a:p>
          <a:p>
            <a:endParaRPr lang="en-US" altLang="zh-CN" dirty="0"/>
          </a:p>
          <a:p>
            <a:r>
              <a:rPr lang="zh-CN" altLang="en-US" dirty="0"/>
              <a:t>此后才谈到泛化。</a:t>
            </a:r>
          </a:p>
        </p:txBody>
      </p:sp>
      <p:sp>
        <p:nvSpPr>
          <p:cNvPr id="4" name="页脚占位符 3">
            <a:extLst>
              <a:ext uri="{FF2B5EF4-FFF2-40B4-BE49-F238E27FC236}">
                <a16:creationId xmlns:a16="http://schemas.microsoft.com/office/drawing/2014/main" id="{8EF6FDD2-9B29-4DE6-80DE-ADCF11FF97B5}"/>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1347343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类别数据不平衡的问题</a:t>
            </a:r>
            <a:endParaRPr lang="en-US" altLang="zh-CN" sz="2800" dirty="0"/>
          </a:p>
          <a:p>
            <a:r>
              <a:rPr lang="zh-CN" altLang="en-US" sz="2200" dirty="0"/>
              <a:t>平衡数据集和不平衡数据集</a:t>
            </a:r>
            <a:endParaRPr lang="en-US" altLang="zh-CN" sz="2200" dirty="0"/>
          </a:p>
          <a:p>
            <a:r>
              <a:rPr lang="zh-CN" altLang="en-US" sz="2200" dirty="0"/>
              <a:t>不平衡数据分类问题（</a:t>
            </a:r>
            <a:r>
              <a:rPr lang="en-US" altLang="zh-CN" sz="2200" dirty="0"/>
              <a:t>Imbalance Classification</a:t>
            </a:r>
            <a:r>
              <a:rPr lang="zh-CN" altLang="en-US" sz="2200" dirty="0"/>
              <a:t>）</a:t>
            </a:r>
            <a:endParaRPr lang="en-US" altLang="zh-CN" sz="2200" dirty="0"/>
          </a:p>
          <a:p>
            <a:r>
              <a:rPr lang="zh-CN" altLang="en-US" sz="2200" dirty="0"/>
              <a:t>压制现象（</a:t>
            </a:r>
            <a:r>
              <a:rPr lang="en-US" altLang="zh-CN" sz="2200" dirty="0"/>
              <a:t>Suppressive  Phenomenon</a:t>
            </a:r>
            <a:r>
              <a:rPr lang="zh-CN" altLang="en-US" sz="2200" dirty="0"/>
              <a:t>）：分类器更偏爱样例多的类别</a:t>
            </a:r>
            <a:endParaRPr lang="en-US" altLang="zh-CN" sz="2200" dirty="0"/>
          </a:p>
          <a:p>
            <a:r>
              <a:rPr lang="zh-CN" altLang="en-US" sz="2200" dirty="0"/>
              <a:t>不平衡分类问题的常见解决方案：</a:t>
            </a:r>
            <a:endParaRPr lang="en-US" altLang="zh-CN" sz="2200" dirty="0"/>
          </a:p>
          <a:p>
            <a:pPr marL="0" indent="0">
              <a:buNone/>
            </a:pPr>
            <a:r>
              <a:rPr lang="zh-CN" altLang="en-US" sz="2200" dirty="0"/>
              <a:t>（</a:t>
            </a:r>
            <a:r>
              <a:rPr lang="en-US" altLang="zh-CN" sz="2200" dirty="0"/>
              <a:t>1</a:t>
            </a:r>
            <a:r>
              <a:rPr lang="zh-CN" altLang="en-US" sz="2200" dirty="0"/>
              <a:t>）数据角度</a:t>
            </a:r>
            <a:endParaRPr lang="en-US" altLang="zh-CN" sz="2200" dirty="0"/>
          </a:p>
          <a:p>
            <a:pPr marL="0" indent="0">
              <a:buNone/>
            </a:pPr>
            <a:r>
              <a:rPr lang="zh-CN" altLang="en-US" sz="2200" dirty="0"/>
              <a:t>（</a:t>
            </a:r>
            <a:r>
              <a:rPr lang="en-US" altLang="zh-CN" sz="2200" dirty="0"/>
              <a:t>2</a:t>
            </a:r>
            <a:r>
              <a:rPr lang="zh-CN" altLang="en-US" sz="2200" dirty="0"/>
              <a:t>）采样技术</a:t>
            </a:r>
            <a:endParaRPr lang="en-US" altLang="zh-CN" sz="2200" dirty="0"/>
          </a:p>
          <a:p>
            <a:pPr marL="0" indent="0">
              <a:buNone/>
            </a:pPr>
            <a:r>
              <a:rPr lang="zh-CN" altLang="en-US" sz="2200" dirty="0"/>
              <a:t>（</a:t>
            </a:r>
            <a:r>
              <a:rPr lang="en-US" altLang="zh-CN" sz="2200" dirty="0"/>
              <a:t>3</a:t>
            </a:r>
            <a:r>
              <a:rPr lang="zh-CN" altLang="en-US" sz="2200" dirty="0"/>
              <a:t>）人工数据方法</a:t>
            </a:r>
            <a:endParaRPr lang="en-US" altLang="zh-CN" sz="2200" dirty="0"/>
          </a:p>
          <a:p>
            <a:pPr marL="0" indent="0">
              <a:buNone/>
            </a:pPr>
            <a:r>
              <a:rPr lang="zh-CN" altLang="en-US" sz="2200" dirty="0"/>
              <a:t>（</a:t>
            </a:r>
            <a:r>
              <a:rPr lang="en-US" altLang="zh-CN" sz="2200" dirty="0"/>
              <a:t>4</a:t>
            </a:r>
            <a:r>
              <a:rPr lang="zh-CN" altLang="en-US" sz="2200" dirty="0"/>
              <a:t>）特征角度</a:t>
            </a:r>
            <a:endParaRPr lang="en-US" altLang="zh-CN" sz="2200" dirty="0"/>
          </a:p>
          <a:p>
            <a:pPr marL="0" indent="0">
              <a:buNone/>
            </a:pPr>
            <a:r>
              <a:rPr lang="zh-CN" altLang="en-US" sz="2200" dirty="0"/>
              <a:t>（</a:t>
            </a:r>
            <a:r>
              <a:rPr lang="en-US" altLang="zh-CN" sz="2200" dirty="0"/>
              <a:t>5</a:t>
            </a:r>
            <a:r>
              <a:rPr lang="zh-CN" altLang="en-US" sz="2200" dirty="0"/>
              <a:t>）模型角度</a:t>
            </a:r>
            <a:endParaRPr lang="en-US" altLang="zh-CN" sz="2200" dirty="0"/>
          </a:p>
          <a:p>
            <a:pPr marL="0" indent="0">
              <a:buNone/>
            </a:pPr>
            <a:endParaRPr lang="en-US" altLang="zh-CN" sz="2200" dirty="0"/>
          </a:p>
          <a:p>
            <a:pPr marL="0" indent="0">
              <a:buNone/>
            </a:pPr>
            <a:endParaRPr lang="en-US" altLang="zh-CN" sz="2200" dirty="0"/>
          </a:p>
          <a:p>
            <a:pPr marL="0" indent="0">
              <a:buNone/>
            </a:pPr>
            <a:endParaRPr lang="en-US" altLang="zh-CN" sz="2200" dirty="0"/>
          </a:p>
        </p:txBody>
      </p:sp>
    </p:spTree>
    <p:extLst>
      <p:ext uri="{BB962C8B-B14F-4D97-AF65-F5344CB8AC3E}">
        <p14:creationId xmlns:p14="http://schemas.microsoft.com/office/powerpoint/2010/main" val="1623531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zh-CN" altLang="en-US" sz="3600" dirty="0"/>
              <a:t>分类模型中的若干问题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pPr marL="0" indent="0">
              <a:buNone/>
            </a:pPr>
            <a:r>
              <a:rPr lang="zh-CN" altLang="en-US" sz="2800" dirty="0"/>
              <a:t>单纯提高精确率与单纯提高召回率的方法</a:t>
            </a:r>
            <a:endParaRPr lang="en-US" altLang="zh-CN" sz="2800" dirty="0"/>
          </a:p>
          <a:p>
            <a:r>
              <a:rPr lang="zh-CN" altLang="en-US" sz="2200" dirty="0"/>
              <a:t>分类模型性能评价指标：准确率、错误率、精确率、召回率、</a:t>
            </a:r>
            <a:r>
              <a:rPr lang="en-US" altLang="zh-CN" sz="2200" dirty="0"/>
              <a:t>F</a:t>
            </a:r>
            <a:r>
              <a:rPr lang="zh-CN" altLang="en-US" sz="2200" dirty="0"/>
              <a:t>量度</a:t>
            </a:r>
            <a:endParaRPr lang="en-US" altLang="zh-CN" sz="2200" dirty="0"/>
          </a:p>
          <a:p>
            <a:r>
              <a:rPr lang="zh-CN" altLang="en-US" sz="2200" dirty="0"/>
              <a:t>基于现有分类模型，修改模型分类技术的常用方案：</a:t>
            </a:r>
            <a:endParaRPr lang="en-US" altLang="zh-CN" sz="2200" dirty="0"/>
          </a:p>
          <a:p>
            <a:pPr marL="0" indent="0">
              <a:buNone/>
            </a:pPr>
            <a:r>
              <a:rPr lang="zh-CN" altLang="en-US" sz="2200" dirty="0"/>
              <a:t>（</a:t>
            </a:r>
            <a:r>
              <a:rPr lang="en-US" altLang="zh-CN" sz="2200" dirty="0"/>
              <a:t>1</a:t>
            </a:r>
            <a:r>
              <a:rPr lang="zh-CN" altLang="en-US" sz="2200" dirty="0"/>
              <a:t>）优化分类器的判别阈值</a:t>
            </a:r>
            <a:endParaRPr lang="en-US" altLang="zh-CN" sz="2200" dirty="0"/>
          </a:p>
          <a:p>
            <a:pPr marL="0" indent="0">
              <a:buNone/>
            </a:pPr>
            <a:r>
              <a:rPr lang="zh-CN" altLang="en-US" sz="2200" dirty="0"/>
              <a:t>（</a:t>
            </a:r>
            <a:r>
              <a:rPr lang="en-US" altLang="zh-CN" sz="2200" dirty="0"/>
              <a:t>2</a:t>
            </a:r>
            <a:r>
              <a:rPr lang="zh-CN" altLang="en-US" sz="2200" dirty="0"/>
              <a:t>）优化组合分类策略</a:t>
            </a:r>
            <a:endParaRPr lang="en-US" altLang="zh-CN" sz="2200" dirty="0"/>
          </a:p>
          <a:p>
            <a:pPr marL="0" indent="0">
              <a:buNone/>
            </a:pPr>
            <a:r>
              <a:rPr lang="zh-CN" altLang="en-US" sz="2200" dirty="0"/>
              <a:t>（</a:t>
            </a:r>
            <a:r>
              <a:rPr lang="en-US" altLang="zh-CN" sz="2200" dirty="0"/>
              <a:t>3</a:t>
            </a:r>
            <a:r>
              <a:rPr lang="zh-CN" altLang="en-US" sz="2200" dirty="0"/>
              <a:t>）多级分类优化策略</a:t>
            </a:r>
            <a:endParaRPr lang="en-US" altLang="zh-CN" sz="2200" dirty="0"/>
          </a:p>
          <a:p>
            <a:pPr marL="0" indent="0">
              <a:buNone/>
            </a:pPr>
            <a:r>
              <a:rPr lang="zh-CN" altLang="en-US" sz="2200" dirty="0"/>
              <a:t>（</a:t>
            </a:r>
            <a:r>
              <a:rPr lang="en-US" altLang="zh-CN" sz="2200" dirty="0"/>
              <a:t>4</a:t>
            </a:r>
            <a:r>
              <a:rPr lang="zh-CN" altLang="en-US" sz="2200" dirty="0"/>
              <a:t>）引入领域先验知识</a:t>
            </a:r>
            <a:endParaRPr lang="en-US" altLang="zh-CN" sz="2200" dirty="0"/>
          </a:p>
          <a:p>
            <a:pPr marL="0" indent="0">
              <a:buNone/>
            </a:pPr>
            <a:endParaRPr lang="en-US" altLang="zh-CN" sz="2200" dirty="0"/>
          </a:p>
          <a:p>
            <a:pPr marL="0" indent="0">
              <a:buNone/>
            </a:pPr>
            <a:endParaRPr lang="en-US" altLang="zh-CN" sz="2200" dirty="0"/>
          </a:p>
        </p:txBody>
      </p:sp>
    </p:spTree>
    <p:extLst>
      <p:ext uri="{BB962C8B-B14F-4D97-AF65-F5344CB8AC3E}">
        <p14:creationId xmlns:p14="http://schemas.microsoft.com/office/powerpoint/2010/main" val="26078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E591D-F314-43F7-B933-B2EA5EF99FD4}"/>
              </a:ext>
            </a:extLst>
          </p:cNvPr>
          <p:cNvSpPr>
            <a:spLocks noGrp="1"/>
          </p:cNvSpPr>
          <p:nvPr>
            <p:ph type="title"/>
          </p:nvPr>
        </p:nvSpPr>
        <p:spPr/>
        <p:txBody>
          <a:bodyPr/>
          <a:lstStyle/>
          <a:p>
            <a:r>
              <a:rPr lang="zh-CN" altLang="en-US" dirty="0"/>
              <a:t>思考</a:t>
            </a:r>
          </a:p>
        </p:txBody>
      </p:sp>
      <p:sp>
        <p:nvSpPr>
          <p:cNvPr id="3" name="内容占位符 2">
            <a:extLst>
              <a:ext uri="{FF2B5EF4-FFF2-40B4-BE49-F238E27FC236}">
                <a16:creationId xmlns:a16="http://schemas.microsoft.com/office/drawing/2014/main" id="{F9E06A2C-3BC9-44AB-AB91-632E2810BEFA}"/>
              </a:ext>
            </a:extLst>
          </p:cNvPr>
          <p:cNvSpPr>
            <a:spLocks noGrp="1"/>
          </p:cNvSpPr>
          <p:nvPr>
            <p:ph idx="1"/>
          </p:nvPr>
        </p:nvSpPr>
        <p:spPr/>
        <p:txBody>
          <a:bodyPr>
            <a:normAutofit fontScale="92500" lnSpcReduction="20000"/>
          </a:bodyPr>
          <a:lstStyle/>
          <a:p>
            <a:r>
              <a:rPr lang="zh-CN" altLang="en-US" dirty="0"/>
              <a:t>现在某企业通过互联网收集到一些本企业相关的网络舆情文本。现在想通过机器学习技术，从中提纯找到与本企业更密切相关的舆情文本。</a:t>
            </a:r>
            <a:endParaRPr lang="en-US" altLang="zh-CN" dirty="0"/>
          </a:p>
          <a:p>
            <a:r>
              <a:rPr lang="zh-CN" altLang="en-US" dirty="0"/>
              <a:t>问题：（</a:t>
            </a:r>
            <a:r>
              <a:rPr lang="en-US" altLang="zh-CN" dirty="0"/>
              <a:t>1</a:t>
            </a:r>
            <a:r>
              <a:rPr lang="zh-CN" altLang="en-US" dirty="0"/>
              <a:t>）设计对收集的文本提纯获得和企业更相关的舆情文本系统方案，详细列出具体方法，并做性能分析。</a:t>
            </a:r>
            <a:endParaRPr lang="en-US" altLang="zh-CN" dirty="0"/>
          </a:p>
          <a:p>
            <a:r>
              <a:rPr lang="zh-CN" altLang="en-US" dirty="0"/>
              <a:t>（</a:t>
            </a:r>
            <a:r>
              <a:rPr lang="en-US" altLang="zh-CN" dirty="0"/>
              <a:t>2</a:t>
            </a:r>
            <a:r>
              <a:rPr lang="zh-CN" altLang="en-US" dirty="0"/>
              <a:t>）企业想设计一个系统能够对这些舆情文本分级。企业对收集的舆情文本的重视程度不同。可思考，采用回归或分类方案，并进行设计。</a:t>
            </a:r>
          </a:p>
        </p:txBody>
      </p:sp>
      <p:sp>
        <p:nvSpPr>
          <p:cNvPr id="4" name="页脚占位符 3">
            <a:extLst>
              <a:ext uri="{FF2B5EF4-FFF2-40B4-BE49-F238E27FC236}">
                <a16:creationId xmlns:a16="http://schemas.microsoft.com/office/drawing/2014/main" id="{C178FF0C-8F75-429C-89D3-50705B6D11D1}"/>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endParaRPr lang="en-US" altLang="zh-CN" dirty="0"/>
          </a:p>
        </p:txBody>
      </p:sp>
    </p:spTree>
    <p:extLst>
      <p:ext uri="{BB962C8B-B14F-4D97-AF65-F5344CB8AC3E}">
        <p14:creationId xmlns:p14="http://schemas.microsoft.com/office/powerpoint/2010/main" val="4147212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78724" y="5697252"/>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8947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669224" cy="955675"/>
          </a:xfrm>
        </p:spPr>
        <p:txBody>
          <a:bodyPr/>
          <a:lstStyle/>
          <a:p>
            <a:r>
              <a:rPr lang="en-US" altLang="zh-CN" sz="3600" dirty="0"/>
              <a:t>14.6 </a:t>
            </a:r>
            <a:r>
              <a:rPr lang="zh-CN" altLang="en-US" sz="3600" dirty="0"/>
              <a:t>本章小结</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57554" y="1592263"/>
            <a:ext cx="8028892" cy="5473141"/>
          </a:xfrm>
        </p:spPr>
        <p:txBody>
          <a:bodyPr/>
          <a:lstStyle/>
          <a:p>
            <a:r>
              <a:rPr lang="zh-CN" altLang="en-US" sz="2200" dirty="0"/>
              <a:t>集成学习是机器学习中的一类方法，主要讨论与具体学习算法无关的提高分类器性能的方法，主要包括</a:t>
            </a:r>
            <a:r>
              <a:rPr lang="en-US" altLang="zh-CN" sz="2200" dirty="0"/>
              <a:t>bagging</a:t>
            </a:r>
            <a:r>
              <a:rPr lang="zh-CN" altLang="en-US" sz="2200" dirty="0"/>
              <a:t>法和</a:t>
            </a:r>
            <a:r>
              <a:rPr lang="en-US" altLang="zh-CN" sz="2200" dirty="0"/>
              <a:t>boosting</a:t>
            </a:r>
            <a:r>
              <a:rPr lang="zh-CN" altLang="en-US" sz="2200" dirty="0"/>
              <a:t>法</a:t>
            </a:r>
            <a:endParaRPr lang="en-US" altLang="zh-CN" sz="2200" dirty="0"/>
          </a:p>
          <a:p>
            <a:r>
              <a:rPr lang="zh-CN" altLang="en-US" sz="2200" dirty="0"/>
              <a:t>集成学习的两个主要应用：随机森林和</a:t>
            </a:r>
            <a:r>
              <a:rPr lang="en-US" altLang="zh-CN" sz="2200" dirty="0" err="1"/>
              <a:t>Adaboost</a:t>
            </a:r>
            <a:r>
              <a:rPr lang="zh-CN" altLang="en-US" sz="2200" dirty="0"/>
              <a:t>算法</a:t>
            </a:r>
            <a:endParaRPr lang="en-US" altLang="zh-CN" sz="2200" dirty="0"/>
          </a:p>
          <a:p>
            <a:r>
              <a:rPr lang="zh-CN" altLang="en-US" sz="2200" dirty="0"/>
              <a:t>平衡拟合能力和泛化能力</a:t>
            </a:r>
            <a:endParaRPr lang="en-US" altLang="zh-CN" sz="2200" dirty="0"/>
          </a:p>
          <a:p>
            <a:r>
              <a:rPr lang="zh-CN" altLang="en-US" sz="2200" dirty="0"/>
              <a:t>维数灾难</a:t>
            </a:r>
            <a:endParaRPr lang="en-US" altLang="zh-CN" sz="2200" dirty="0"/>
          </a:p>
          <a:p>
            <a:r>
              <a:rPr lang="zh-CN" altLang="en-US" sz="2200" dirty="0"/>
              <a:t>重抽样技术</a:t>
            </a:r>
            <a:endParaRPr lang="en-US" altLang="zh-CN" sz="2200" dirty="0"/>
          </a:p>
          <a:p>
            <a:r>
              <a:rPr lang="zh-CN" altLang="en-US" sz="2200" dirty="0"/>
              <a:t>二分类器处理多分类问题</a:t>
            </a:r>
            <a:endParaRPr lang="en-US" altLang="zh-CN" sz="2200" dirty="0"/>
          </a:p>
          <a:p>
            <a:r>
              <a:rPr lang="zh-CN" altLang="en-US" sz="2200" dirty="0"/>
              <a:t>多标签分类</a:t>
            </a:r>
            <a:endParaRPr lang="en-US" altLang="zh-CN" sz="2200" dirty="0"/>
          </a:p>
          <a:p>
            <a:r>
              <a:rPr lang="zh-CN" altLang="en-US" sz="2200" dirty="0"/>
              <a:t>类别数据不平衡</a:t>
            </a:r>
            <a:endParaRPr lang="en-US" altLang="zh-CN" sz="2200" dirty="0"/>
          </a:p>
          <a:p>
            <a:r>
              <a:rPr lang="zh-CN" altLang="en-US" sz="2200" dirty="0"/>
              <a:t>单纯提高精确率和单纯提高召回率</a:t>
            </a:r>
            <a:endParaRPr lang="en-US" altLang="zh-CN" sz="2200" dirty="0"/>
          </a:p>
          <a:p>
            <a:pPr marL="0" indent="0">
              <a:buNone/>
            </a:pPr>
            <a:endParaRPr lang="en-US" altLang="zh-CN" sz="2200" dirty="0"/>
          </a:p>
        </p:txBody>
      </p:sp>
    </p:spTree>
    <p:extLst>
      <p:ext uri="{BB962C8B-B14F-4D97-AF65-F5344CB8AC3E}">
        <p14:creationId xmlns:p14="http://schemas.microsoft.com/office/powerpoint/2010/main" val="2414401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F43E62-F9E6-4393-8C10-07F311E73E59}"/>
              </a:ext>
            </a:extLst>
          </p:cNvPr>
          <p:cNvSpPr>
            <a:spLocks noGrp="1"/>
          </p:cNvSpPr>
          <p:nvPr>
            <p:ph type="title"/>
          </p:nvPr>
        </p:nvSpPr>
        <p:spPr/>
        <p:txBody>
          <a:bodyPr/>
          <a:lstStyle/>
          <a:p>
            <a:r>
              <a:rPr lang="zh-CN" altLang="en-US" dirty="0"/>
              <a:t>练习与思考</a:t>
            </a:r>
          </a:p>
        </p:txBody>
      </p:sp>
      <p:sp>
        <p:nvSpPr>
          <p:cNvPr id="3" name="内容占位符 2">
            <a:extLst>
              <a:ext uri="{FF2B5EF4-FFF2-40B4-BE49-F238E27FC236}">
                <a16:creationId xmlns:a16="http://schemas.microsoft.com/office/drawing/2014/main" id="{6E988E3F-125C-4E5C-8959-37FF04076E6B}"/>
              </a:ext>
            </a:extLst>
          </p:cNvPr>
          <p:cNvSpPr>
            <a:spLocks noGrp="1"/>
          </p:cNvSpPr>
          <p:nvPr>
            <p:ph idx="1"/>
          </p:nvPr>
        </p:nvSpPr>
        <p:spPr/>
        <p:txBody>
          <a:bodyPr>
            <a:normAutofit lnSpcReduction="10000"/>
          </a:bodyPr>
          <a:lstStyle/>
          <a:p>
            <a:r>
              <a:rPr lang="en-US" altLang="zh-CN" dirty="0"/>
              <a:t>1</a:t>
            </a:r>
            <a:r>
              <a:rPr lang="zh-CN" altLang="en-US" dirty="0"/>
              <a:t>、什么是欠拟合、过拟合。</a:t>
            </a:r>
            <a:endParaRPr lang="en-US" altLang="zh-CN" dirty="0"/>
          </a:p>
          <a:p>
            <a:r>
              <a:rPr lang="en-US" altLang="zh-CN" dirty="0"/>
              <a:t>2</a:t>
            </a:r>
            <a:r>
              <a:rPr lang="zh-CN" altLang="en-US" dirty="0"/>
              <a:t>、为什么一般来说，需要平衡拟合能力和泛化能力？</a:t>
            </a:r>
            <a:endParaRPr lang="en-US" altLang="zh-CN" dirty="0"/>
          </a:p>
          <a:p>
            <a:r>
              <a:rPr lang="en-US" altLang="zh-CN" dirty="0"/>
              <a:t>3</a:t>
            </a:r>
            <a:r>
              <a:rPr lang="zh-CN" altLang="en-US" dirty="0"/>
              <a:t>、模型容量与拟合能力和泛化能力的关系。</a:t>
            </a:r>
            <a:endParaRPr lang="en-US" altLang="zh-CN" dirty="0"/>
          </a:p>
          <a:p>
            <a:r>
              <a:rPr lang="en-US" altLang="zh-CN" dirty="0"/>
              <a:t>4</a:t>
            </a:r>
            <a:r>
              <a:rPr lang="zh-CN" altLang="en-US" dirty="0"/>
              <a:t>、说出</a:t>
            </a:r>
            <a:r>
              <a:rPr lang="en-US" altLang="zh-CN" dirty="0"/>
              <a:t>Bagging</a:t>
            </a:r>
            <a:r>
              <a:rPr lang="zh-CN" altLang="en-US" dirty="0"/>
              <a:t>方法的工作原理。</a:t>
            </a:r>
            <a:endParaRPr lang="en-US" altLang="zh-CN" dirty="0"/>
          </a:p>
          <a:p>
            <a:r>
              <a:rPr lang="en-US" altLang="zh-CN" dirty="0"/>
              <a:t>5</a:t>
            </a:r>
            <a:r>
              <a:rPr lang="zh-CN" altLang="en-US" dirty="0"/>
              <a:t>、说出</a:t>
            </a:r>
            <a:r>
              <a:rPr lang="en-US" altLang="zh-CN" dirty="0"/>
              <a:t>Boosting</a:t>
            </a:r>
            <a:r>
              <a:rPr lang="zh-CN" altLang="en-US" dirty="0"/>
              <a:t>方法的工作原理。</a:t>
            </a:r>
            <a:endParaRPr lang="en-US" altLang="zh-CN" dirty="0"/>
          </a:p>
          <a:p>
            <a:r>
              <a:rPr lang="en-US" altLang="zh-CN" dirty="0"/>
              <a:t>6</a:t>
            </a:r>
            <a:r>
              <a:rPr lang="zh-CN" altLang="en-US" dirty="0"/>
              <a:t>、简述随机森林的工作原理。</a:t>
            </a:r>
            <a:endParaRPr lang="en-US" altLang="zh-CN" dirty="0"/>
          </a:p>
          <a:p>
            <a:r>
              <a:rPr lang="en-US" altLang="zh-CN" dirty="0"/>
              <a:t>7</a:t>
            </a:r>
            <a:r>
              <a:rPr lang="zh-CN" altLang="en-US" dirty="0"/>
              <a:t>、简述</a:t>
            </a:r>
            <a:r>
              <a:rPr lang="en-US" altLang="zh-CN" dirty="0" err="1"/>
              <a:t>xgBoost</a:t>
            </a:r>
            <a:r>
              <a:rPr lang="zh-CN" altLang="en-US" dirty="0"/>
              <a:t>的工作原理。</a:t>
            </a:r>
          </a:p>
        </p:txBody>
      </p:sp>
      <p:sp>
        <p:nvSpPr>
          <p:cNvPr id="4" name="页脚占位符 3">
            <a:extLst>
              <a:ext uri="{FF2B5EF4-FFF2-40B4-BE49-F238E27FC236}">
                <a16:creationId xmlns:a16="http://schemas.microsoft.com/office/drawing/2014/main" id="{2D581F7E-A3E3-473B-BE14-0991403A1D80}"/>
              </a:ext>
            </a:extLst>
          </p:cNvPr>
          <p:cNvSpPr>
            <a:spLocks noGrp="1"/>
          </p:cNvSpPr>
          <p:nvPr>
            <p:ph type="ftr" sz="quarter" idx="11"/>
          </p:nvPr>
        </p:nvSpPr>
        <p:spPr>
          <a:xfrm>
            <a:off x="3095836" y="6248400"/>
            <a:ext cx="3152564" cy="457200"/>
          </a:xfrm>
        </p:spPr>
        <p:txBody>
          <a:body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.2023</a:t>
            </a:r>
          </a:p>
        </p:txBody>
      </p:sp>
    </p:spTree>
    <p:extLst>
      <p:ext uri="{BB962C8B-B14F-4D97-AF65-F5344CB8AC3E}">
        <p14:creationId xmlns:p14="http://schemas.microsoft.com/office/powerpoint/2010/main" val="1289499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8CE2A-3226-41D8-8853-5788B88CF02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239B968-37FF-4E60-9D8C-C7328E441D95}"/>
              </a:ext>
            </a:extLst>
          </p:cNvPr>
          <p:cNvSpPr>
            <a:spLocks noGrp="1"/>
          </p:cNvSpPr>
          <p:nvPr>
            <p:ph idx="1"/>
          </p:nvPr>
        </p:nvSpPr>
        <p:spPr/>
        <p:txBody>
          <a:bodyPr/>
          <a:lstStyle/>
          <a:p>
            <a:r>
              <a:rPr lang="en-US" altLang="zh-CN" dirty="0"/>
              <a:t>8</a:t>
            </a:r>
            <a:r>
              <a:rPr lang="zh-CN" altLang="en-US" dirty="0"/>
              <a:t>、随机森林和</a:t>
            </a:r>
            <a:r>
              <a:rPr lang="en-US" altLang="zh-CN" dirty="0" err="1"/>
              <a:t>xbBoost</a:t>
            </a:r>
            <a:r>
              <a:rPr lang="zh-CN" altLang="en-US" dirty="0"/>
              <a:t>还能给出特征重要性的评价，思考其工作原理。</a:t>
            </a:r>
            <a:endParaRPr lang="en-US" altLang="zh-CN" dirty="0"/>
          </a:p>
          <a:p>
            <a:r>
              <a:rPr lang="en-US" altLang="zh-CN" dirty="0"/>
              <a:t>9</a:t>
            </a:r>
            <a:r>
              <a:rPr lang="zh-CN" altLang="en-US" dirty="0"/>
              <a:t>、有学者认为单纯比较集成学习与传统模型的评价指标，不够合理，因为后者采用了重抽样技术，你是怎样考虑的。</a:t>
            </a:r>
            <a:endParaRPr lang="en-US" altLang="zh-CN" dirty="0"/>
          </a:p>
          <a:p>
            <a:r>
              <a:rPr lang="en-US" altLang="zh-CN" dirty="0"/>
              <a:t>10</a:t>
            </a:r>
            <a:r>
              <a:rPr lang="zh-CN" altLang="en-US" dirty="0"/>
              <a:t>、不平衡数据集通常面临哪些问题，阐述一些你认为较好的解决方案。</a:t>
            </a:r>
            <a:endParaRPr lang="en-US" altLang="zh-CN" dirty="0"/>
          </a:p>
          <a:p>
            <a:r>
              <a:rPr lang="en-US" altLang="zh-CN" dirty="0"/>
              <a:t>11</a:t>
            </a:r>
            <a:r>
              <a:rPr lang="zh-CN" altLang="en-US" dirty="0"/>
              <a:t>、查阅资料，了解最新的研究热点。</a:t>
            </a:r>
          </a:p>
        </p:txBody>
      </p:sp>
      <p:sp>
        <p:nvSpPr>
          <p:cNvPr id="4" name="页脚占位符 3">
            <a:extLst>
              <a:ext uri="{FF2B5EF4-FFF2-40B4-BE49-F238E27FC236}">
                <a16:creationId xmlns:a16="http://schemas.microsoft.com/office/drawing/2014/main" id="{FD09AB67-6148-4B1C-83E4-88668122CEA9}"/>
              </a:ext>
            </a:extLst>
          </p:cNvPr>
          <p:cNvSpPr>
            <a:spLocks noGrp="1"/>
          </p:cNvSpPr>
          <p:nvPr>
            <p:ph type="ftr" sz="quarter" idx="11"/>
          </p:nvPr>
        </p:nvSpPr>
        <p:spPr>
          <a:xfrm>
            <a:off x="2843808" y="6248400"/>
            <a:ext cx="3404592" cy="457200"/>
          </a:xfrm>
        </p:spPr>
        <p:txBody>
          <a:bodyPr/>
          <a:lstStyle/>
          <a:p>
            <a:pPr>
              <a:defRPr/>
            </a:pPr>
            <a:r>
              <a:rPr lang="zh-CN" altLang="en-US" dirty="0"/>
              <a:t>姜维</a:t>
            </a:r>
            <a:r>
              <a:rPr lang="en-US" altLang="zh-CN" dirty="0"/>
              <a:t>.《</a:t>
            </a:r>
            <a:r>
              <a:rPr lang="zh-CN" altLang="en-US" dirty="0"/>
              <a:t>数据分析与数据挖掘</a:t>
            </a:r>
            <a:r>
              <a:rPr lang="en-US" altLang="zh-CN" dirty="0"/>
              <a:t>》.</a:t>
            </a:r>
            <a:r>
              <a:rPr lang="zh-CN" altLang="en-US" dirty="0"/>
              <a:t>电子工业出版社</a:t>
            </a:r>
            <a:r>
              <a:rPr lang="en-US" altLang="zh-CN" dirty="0"/>
              <a:t>.2023</a:t>
            </a:r>
          </a:p>
        </p:txBody>
      </p:sp>
    </p:spTree>
    <p:extLst>
      <p:ext uri="{BB962C8B-B14F-4D97-AF65-F5344CB8AC3E}">
        <p14:creationId xmlns:p14="http://schemas.microsoft.com/office/powerpoint/2010/main" val="3355809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BD44160D-143F-4B52-89DF-EA1AC3645AD3}"/>
              </a:ext>
            </a:extLst>
          </p:cNvPr>
          <p:cNvSpPr txBox="1">
            <a:spLocks noChangeArrowheads="1"/>
          </p:cNvSpPr>
          <p:nvPr/>
        </p:nvSpPr>
        <p:spPr bwMode="auto">
          <a:xfrm>
            <a:off x="4502150" y="3865563"/>
            <a:ext cx="1981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zh-CN" sz="4800">
                <a:effectLst>
                  <a:outerShdw blurRad="38100" dist="38100" dir="2700000" algn="tl">
                    <a:srgbClr val="C0C0C0"/>
                  </a:outerShdw>
                </a:effectLst>
                <a:ea typeface="SimSun" panose="02010600030101010101" pitchFamily="2" charset="-122"/>
              </a:rPr>
              <a:t>End</a:t>
            </a:r>
          </a:p>
        </p:txBody>
      </p:sp>
      <p:sp>
        <p:nvSpPr>
          <p:cNvPr id="69635" name="AutoShape 3">
            <a:extLst>
              <a:ext uri="{FF2B5EF4-FFF2-40B4-BE49-F238E27FC236}">
                <a16:creationId xmlns:a16="http://schemas.microsoft.com/office/drawing/2014/main" id="{87618A62-019D-45D7-9CC7-10E2A7F3A322}"/>
              </a:ext>
            </a:extLst>
          </p:cNvPr>
          <p:cNvSpPr>
            <a:spLocks noChangeArrowheads="1"/>
          </p:cNvSpPr>
          <p:nvPr/>
        </p:nvSpPr>
        <p:spPr bwMode="auto">
          <a:xfrm>
            <a:off x="1835150" y="3636963"/>
            <a:ext cx="1447800" cy="1447800"/>
          </a:xfrm>
          <a:prstGeom prst="sun">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accent1"/>
              </a:buClr>
              <a:buSzPct val="70000"/>
              <a:buFont typeface="Wingdings" panose="05000000000000000000" pitchFamily="2" charset="2"/>
              <a:buChar char="ü"/>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zh-CN" altLang="en-US" sz="2400">
              <a:latin typeface="Tahoma" panose="020B0604030504040204" pitchFamily="34" charset="0"/>
            </a:endParaRPr>
          </a:p>
        </p:txBody>
      </p:sp>
      <p:pic>
        <p:nvPicPr>
          <p:cNvPr id="69636" name="Picture 4" descr="附加页图标">
            <a:extLst>
              <a:ext uri="{FF2B5EF4-FFF2-40B4-BE49-F238E27FC236}">
                <a16:creationId xmlns:a16="http://schemas.microsoft.com/office/drawing/2014/main" id="{9D500EE5-9511-4B0D-8CDD-C22660B03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0" y="2112963"/>
            <a:ext cx="809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Line 5">
            <a:extLst>
              <a:ext uri="{FF2B5EF4-FFF2-40B4-BE49-F238E27FC236}">
                <a16:creationId xmlns:a16="http://schemas.microsoft.com/office/drawing/2014/main" id="{74A9EB51-3256-469D-82B4-B73A1B65BBE7}"/>
              </a:ext>
            </a:extLst>
          </p:cNvPr>
          <p:cNvSpPr>
            <a:spLocks noChangeShapeType="1"/>
          </p:cNvSpPr>
          <p:nvPr/>
        </p:nvSpPr>
        <p:spPr bwMode="auto">
          <a:xfrm flipV="1">
            <a:off x="3435350" y="2646363"/>
            <a:ext cx="2286000" cy="1219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69639" name="图片 6">
            <a:extLst>
              <a:ext uri="{FF2B5EF4-FFF2-40B4-BE49-F238E27FC236}">
                <a16:creationId xmlns:a16="http://schemas.microsoft.com/office/drawing/2014/main" id="{22478989-ABF3-42DA-9F7F-6D93FDF2D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4719638"/>
            <a:ext cx="1536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页脚占位符 1">
            <a:extLst>
              <a:ext uri="{FF2B5EF4-FFF2-40B4-BE49-F238E27FC236}">
                <a16:creationId xmlns:a16="http://schemas.microsoft.com/office/drawing/2014/main" id="{BE894FB9-0414-46A3-BB78-5D06127DF63B}"/>
              </a:ext>
            </a:extLst>
          </p:cNvPr>
          <p:cNvSpPr>
            <a:spLocks noGrp="1"/>
          </p:cNvSpPr>
          <p:nvPr>
            <p:ph type="ftr" sz="quarter" idx="11"/>
          </p:nvPr>
        </p:nvSpPr>
        <p:spPr>
          <a:xfrm>
            <a:off x="2807804" y="6248400"/>
            <a:ext cx="3211996"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72E128-34D6-4FFF-9F9A-996C50EE458A}"/>
              </a:ext>
            </a:extLst>
          </p:cNvPr>
          <p:cNvSpPr>
            <a:spLocks noGrp="1" noChangeArrowheads="1"/>
          </p:cNvSpPr>
          <p:nvPr>
            <p:ph type="title"/>
          </p:nvPr>
        </p:nvSpPr>
        <p:spPr/>
        <p:txBody>
          <a:bodyPr/>
          <a:lstStyle/>
          <a:p>
            <a:pPr eaLnBrk="1" hangingPunct="1"/>
            <a:r>
              <a:rPr lang="zh-CN" altLang="en-US"/>
              <a:t>内容索引</a:t>
            </a:r>
          </a:p>
        </p:txBody>
      </p:sp>
      <p:sp>
        <p:nvSpPr>
          <p:cNvPr id="6147" name="Rectangle 4">
            <a:extLst>
              <a:ext uri="{FF2B5EF4-FFF2-40B4-BE49-F238E27FC236}">
                <a16:creationId xmlns:a16="http://schemas.microsoft.com/office/drawing/2014/main" id="{3452C39E-72F7-4B64-9F0D-2E116355AA25}"/>
              </a:ext>
            </a:extLst>
          </p:cNvPr>
          <p:cNvSpPr>
            <a:spLocks noGrp="1" noChangeArrowheads="1"/>
          </p:cNvSpPr>
          <p:nvPr>
            <p:ph type="body" idx="1"/>
          </p:nvPr>
        </p:nvSpPr>
        <p:spPr/>
        <p:txBody>
          <a:bodyPr/>
          <a:lstStyle/>
          <a:p>
            <a:pPr eaLnBrk="1" hangingPunct="1">
              <a:lnSpc>
                <a:spcPct val="90000"/>
              </a:lnSpc>
            </a:pPr>
            <a:r>
              <a:rPr lang="en-US" altLang="zh-CN" sz="3000" dirty="0"/>
              <a:t>14.1 </a:t>
            </a:r>
            <a:r>
              <a:rPr lang="zh-CN" altLang="en-US" sz="3000" dirty="0"/>
              <a:t>机器学习中的若干问题</a:t>
            </a:r>
            <a:endParaRPr lang="en-US" altLang="zh-CN" sz="3000" dirty="0"/>
          </a:p>
          <a:p>
            <a:pPr eaLnBrk="1" hangingPunct="1">
              <a:lnSpc>
                <a:spcPct val="90000"/>
              </a:lnSpc>
            </a:pPr>
            <a:r>
              <a:rPr lang="en-US" altLang="zh-CN" sz="3000" dirty="0"/>
              <a:t>14.2 </a:t>
            </a:r>
            <a:r>
              <a:rPr lang="zh-CN" altLang="en-US" sz="3000" dirty="0"/>
              <a:t>几种模型的拟合能力</a:t>
            </a:r>
            <a:endParaRPr lang="en-US" altLang="zh-CN" sz="3000" dirty="0"/>
          </a:p>
          <a:p>
            <a:pPr eaLnBrk="1" hangingPunct="1">
              <a:lnSpc>
                <a:spcPct val="90000"/>
              </a:lnSpc>
            </a:pPr>
            <a:r>
              <a:rPr lang="en-US" altLang="zh-CN" sz="3000" dirty="0"/>
              <a:t>14.3 </a:t>
            </a:r>
            <a:r>
              <a:rPr lang="zh-CN" altLang="en-US" sz="3000" dirty="0"/>
              <a:t>统计量重抽样技术</a:t>
            </a:r>
            <a:endParaRPr lang="en-US" altLang="zh-CN" sz="3000" dirty="0"/>
          </a:p>
          <a:p>
            <a:pPr eaLnBrk="1" hangingPunct="1">
              <a:lnSpc>
                <a:spcPct val="90000"/>
              </a:lnSpc>
            </a:pPr>
            <a:r>
              <a:rPr lang="en-US" altLang="zh-CN" sz="3000" dirty="0"/>
              <a:t>14.4 </a:t>
            </a:r>
            <a:r>
              <a:rPr lang="zh-CN" altLang="en-US" sz="3000" dirty="0"/>
              <a:t>分类器重抽样技术与组合分类器</a:t>
            </a:r>
            <a:endParaRPr lang="en-US" altLang="zh-CN" sz="3000" dirty="0"/>
          </a:p>
          <a:p>
            <a:pPr eaLnBrk="1" hangingPunct="1">
              <a:lnSpc>
                <a:spcPct val="90000"/>
              </a:lnSpc>
            </a:pPr>
            <a:r>
              <a:rPr lang="en-US" altLang="zh-CN" sz="3000" dirty="0"/>
              <a:t>14.5 </a:t>
            </a:r>
            <a:r>
              <a:rPr lang="zh-CN" altLang="en-US" sz="3000" dirty="0"/>
              <a:t>随机森林</a:t>
            </a:r>
            <a:endParaRPr lang="en-US" altLang="zh-CN" sz="3000" dirty="0"/>
          </a:p>
          <a:p>
            <a:pPr eaLnBrk="1" hangingPunct="1">
              <a:lnSpc>
                <a:spcPct val="90000"/>
              </a:lnSpc>
            </a:pPr>
            <a:r>
              <a:rPr lang="en-US" altLang="zh-CN" sz="3000" dirty="0"/>
              <a:t>14.6 AdaBoost</a:t>
            </a:r>
            <a:r>
              <a:rPr lang="zh-CN" altLang="en-US" sz="3000" dirty="0"/>
              <a:t>算法</a:t>
            </a:r>
            <a:endParaRPr lang="en-US" altLang="zh-CN" sz="3000" dirty="0"/>
          </a:p>
          <a:p>
            <a:pPr eaLnBrk="1" hangingPunct="1">
              <a:lnSpc>
                <a:spcPct val="90000"/>
              </a:lnSpc>
            </a:pPr>
            <a:r>
              <a:rPr lang="en-US" altLang="zh-CN" sz="3000" dirty="0"/>
              <a:t>14.7 </a:t>
            </a:r>
            <a:r>
              <a:rPr lang="en-US" altLang="zh-CN" sz="3000" dirty="0" err="1"/>
              <a:t>xgBoost</a:t>
            </a:r>
            <a:r>
              <a:rPr lang="zh-CN" altLang="en-US" sz="3000" dirty="0"/>
              <a:t>算法 </a:t>
            </a:r>
            <a:endParaRPr lang="en-US" altLang="zh-CN" sz="3000" dirty="0"/>
          </a:p>
          <a:p>
            <a:pPr eaLnBrk="1" hangingPunct="1">
              <a:lnSpc>
                <a:spcPct val="90000"/>
              </a:lnSpc>
            </a:pPr>
            <a:r>
              <a:rPr lang="en-US" altLang="zh-CN" sz="3000" dirty="0"/>
              <a:t>14.8 </a:t>
            </a:r>
            <a:r>
              <a:rPr lang="zh-CN" altLang="en-US" sz="3000" dirty="0"/>
              <a:t>分类模型中的若干问题</a:t>
            </a:r>
            <a:endParaRPr lang="en-US" altLang="zh-CN" sz="3000" dirty="0"/>
          </a:p>
          <a:p>
            <a:pPr eaLnBrk="1" hangingPunct="1">
              <a:lnSpc>
                <a:spcPct val="90000"/>
              </a:lnSpc>
            </a:pPr>
            <a:r>
              <a:rPr lang="zh-CN" altLang="en-US" sz="3000" dirty="0"/>
              <a:t>本章小结</a:t>
            </a:r>
            <a:endParaRPr lang="en-US" altLang="zh-CN" sz="3000" dirty="0"/>
          </a:p>
        </p:txBody>
      </p:sp>
      <p:sp>
        <p:nvSpPr>
          <p:cNvPr id="6148" name="AutoShape 5">
            <a:extLst>
              <a:ext uri="{FF2B5EF4-FFF2-40B4-BE49-F238E27FC236}">
                <a16:creationId xmlns:a16="http://schemas.microsoft.com/office/drawing/2014/main" id="{1EB5CFFD-F4D0-47C0-9DBB-2BD99C7B631B}"/>
              </a:ext>
            </a:extLst>
          </p:cNvPr>
          <p:cNvSpPr>
            <a:spLocks noChangeArrowheads="1"/>
          </p:cNvSpPr>
          <p:nvPr/>
        </p:nvSpPr>
        <p:spPr bwMode="auto">
          <a:xfrm>
            <a:off x="7353410" y="2168860"/>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
        <p:nvSpPr>
          <p:cNvPr id="5" name="文本框 4">
            <a:extLst>
              <a:ext uri="{FF2B5EF4-FFF2-40B4-BE49-F238E27FC236}">
                <a16:creationId xmlns:a16="http://schemas.microsoft.com/office/drawing/2014/main" id="{6D177DD2-9590-4F24-91B5-68B595D0791C}"/>
              </a:ext>
            </a:extLst>
          </p:cNvPr>
          <p:cNvSpPr txBox="1"/>
          <p:nvPr/>
        </p:nvSpPr>
        <p:spPr>
          <a:xfrm>
            <a:off x="1655676" y="6381891"/>
            <a:ext cx="5242756" cy="338554"/>
          </a:xfrm>
          <a:prstGeom prst="rect">
            <a:avLst/>
          </a:prstGeom>
          <a:noFill/>
        </p:spPr>
        <p:txBody>
          <a:bodyPr wrap="square" rtlCol="0">
            <a:spAutoFit/>
          </a:bodyPr>
          <a:lstStyle/>
          <a:p>
            <a:pPr algn="ctr"/>
            <a:r>
              <a:rPr lang="zh-CN" altLang="en-US" sz="1600" b="0" dirty="0">
                <a:latin typeface="Times New Roman" panose="02020603050405020304" pitchFamily="18" charset="0"/>
                <a:ea typeface="+mn-ea"/>
                <a:cs typeface="Times New Roman" panose="02020603050405020304" pitchFamily="18" charset="0"/>
              </a:rPr>
              <a:t>姜维</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数据分析与数据挖掘</a:t>
            </a:r>
            <a:r>
              <a:rPr lang="en-US" altLang="zh-CN" sz="1600" b="0" dirty="0">
                <a:latin typeface="Times New Roman" panose="02020603050405020304" pitchFamily="18" charset="0"/>
                <a:ea typeface="+mn-ea"/>
                <a:cs typeface="Times New Roman" panose="02020603050405020304" pitchFamily="18" charset="0"/>
              </a:rPr>
              <a:t>》. </a:t>
            </a:r>
            <a:r>
              <a:rPr lang="zh-CN" altLang="en-US" sz="1600" b="0" dirty="0">
                <a:latin typeface="Times New Roman" panose="02020603050405020304" pitchFamily="18" charset="0"/>
                <a:ea typeface="+mn-ea"/>
                <a:cs typeface="Times New Roman" panose="02020603050405020304" pitchFamily="18" charset="0"/>
              </a:rPr>
              <a:t>电子工业出版社</a:t>
            </a:r>
            <a:r>
              <a:rPr lang="en-US" altLang="zh-CN" sz="1600" b="0" dirty="0">
                <a:latin typeface="Times New Roman" panose="02020603050405020304" pitchFamily="18" charset="0"/>
                <a:ea typeface="+mn-ea"/>
                <a:cs typeface="Times New Roman" panose="02020603050405020304" pitchFamily="18" charset="0"/>
              </a:rPr>
              <a:t>. 2023</a:t>
            </a:r>
            <a:endParaRPr lang="zh-CN" altLang="en-US" sz="1600" b="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0604524"/>
      </p:ext>
    </p:extLst>
  </p:cSld>
  <p:clrMapOvr>
    <a:masterClrMapping/>
  </p:clrMapOvr>
</p:sld>
</file>

<file path=ppt/theme/theme1.xml><?xml version="1.0" encoding="utf-8"?>
<a:theme xmlns:a="http://schemas.openxmlformats.org/drawingml/2006/main" name="JW">
  <a:themeElements>
    <a:clrScheme name="JW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J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sq"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w="12700" cap="sq"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JW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JW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JW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JW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JW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JW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JW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JW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12322</TotalTime>
  <Words>4467</Words>
  <Application>Microsoft Office PowerPoint</Application>
  <PresentationFormat>全屏显示(4:3)</PresentationFormat>
  <Paragraphs>592</Paragraphs>
  <Slides>87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87</vt:i4>
      </vt:variant>
    </vt:vector>
  </HeadingPairs>
  <TitlesOfParts>
    <vt:vector size="94" baseType="lpstr">
      <vt:lpstr>新宋体</vt:lpstr>
      <vt:lpstr>Arial</vt:lpstr>
      <vt:lpstr>Cambria Math</vt:lpstr>
      <vt:lpstr>Tahoma</vt:lpstr>
      <vt:lpstr>Times New Roman</vt:lpstr>
      <vt:lpstr>Wingdings</vt:lpstr>
      <vt:lpstr>JW</vt:lpstr>
      <vt:lpstr>第9讲 集成学习</vt:lpstr>
      <vt:lpstr>内容索引</vt:lpstr>
      <vt:lpstr>14.1 机器学习中的若干问题</vt:lpstr>
      <vt:lpstr>14.1 机器学习中的若干问题</vt:lpstr>
      <vt:lpstr>14.1 机器学习中的若干问题</vt:lpstr>
      <vt:lpstr>PowerPoint 演示文稿</vt:lpstr>
      <vt:lpstr>14.1 机器学习中的若干问题</vt:lpstr>
      <vt:lpstr>以经验分析</vt:lpstr>
      <vt:lpstr>内容索引</vt:lpstr>
      <vt:lpstr>逻辑回归的拟合能力</vt:lpstr>
      <vt:lpstr>PowerPoint 演示文稿</vt:lpstr>
      <vt:lpstr>kNN的拟合能力</vt:lpstr>
      <vt:lpstr>PowerPoint 演示文稿</vt:lpstr>
      <vt:lpstr>PowerPoint 演示文稿</vt:lpstr>
      <vt:lpstr>PowerPoint 演示文稿</vt:lpstr>
      <vt:lpstr>C4.5的拟合能力</vt:lpstr>
      <vt:lpstr>PowerPoint 演示文稿</vt:lpstr>
      <vt:lpstr>多元正态贝叶斯的拟合能力</vt:lpstr>
      <vt:lpstr>PowerPoint 演示文稿</vt:lpstr>
      <vt:lpstr>PowerPoint 演示文稿</vt:lpstr>
      <vt:lpstr>14.1 机器学习中的若干问题</vt:lpstr>
      <vt:lpstr>14.1 机器学习中的若干问题</vt:lpstr>
      <vt:lpstr>14.1 机器学习中的若干问题</vt:lpstr>
      <vt:lpstr>PowerPoint 演示文稿</vt:lpstr>
      <vt:lpstr>PowerPoint 演示文稿</vt:lpstr>
      <vt:lpstr>内容索引</vt:lpstr>
      <vt:lpstr>14.3 统计量重抽样技术</vt:lpstr>
      <vt:lpstr>PowerPoint 演示文稿</vt:lpstr>
      <vt:lpstr>14.3 统计量重抽样技术</vt:lpstr>
      <vt:lpstr>14.3 统计量重抽样技术</vt:lpstr>
      <vt:lpstr>练习题</vt:lpstr>
      <vt:lpstr>内容索引</vt:lpstr>
      <vt:lpstr>14.4 分类器重抽样技术与组合分类器</vt:lpstr>
      <vt:lpstr>14.4 分类器重抽样技术与组合分类器</vt:lpstr>
      <vt:lpstr>14.4 分类器重抽样技术与组合分类器</vt:lpstr>
      <vt:lpstr>集成学习的两个代表</vt:lpstr>
      <vt:lpstr>14.4 分类器重抽样技术与组合分类器</vt:lpstr>
      <vt:lpstr>14.4 分类器重抽样技术与组合分类器</vt:lpstr>
      <vt:lpstr>14.4 分类器重抽样技术与组合分类器</vt:lpstr>
      <vt:lpstr>内容索引</vt:lpstr>
      <vt:lpstr>14.5 随机森林</vt:lpstr>
      <vt:lpstr>随机森林</vt:lpstr>
      <vt:lpstr>随机森林</vt:lpstr>
      <vt:lpstr>随机森林与Adaboost</vt:lpstr>
      <vt:lpstr>随机森林的实现</vt:lpstr>
      <vt:lpstr>PowerPoint 演示文稿</vt:lpstr>
      <vt:lpstr>PowerPoint 演示文稿</vt:lpstr>
      <vt:lpstr>PowerPoint 演示文稿</vt:lpstr>
      <vt:lpstr>随机森林回归</vt:lpstr>
      <vt:lpstr>PowerPoint 演示文稿</vt:lpstr>
      <vt:lpstr>PowerPoint 演示文稿</vt:lpstr>
      <vt:lpstr>PowerPoint 演示文稿</vt:lpstr>
      <vt:lpstr>比较随机森林与基于Bagging的决策树</vt:lpstr>
      <vt:lpstr>内容索引</vt:lpstr>
      <vt:lpstr>14.6 Adaboost算法</vt:lpstr>
      <vt:lpstr>PowerPoint 演示文稿</vt:lpstr>
      <vt:lpstr>随机森林与Adaboost</vt:lpstr>
      <vt:lpstr>内容索引</vt:lpstr>
      <vt:lpstr>xgBoost中的两种常用分类器</vt:lpstr>
      <vt:lpstr>可设定优化目标的提升</vt:lpstr>
      <vt:lpstr>xgBoost的实现</vt:lpstr>
      <vt:lpstr>拟合能力分析</vt:lpstr>
      <vt:lpstr>PowerPoint 演示文稿</vt:lpstr>
      <vt:lpstr>PowerPoint 演示文稿</vt:lpstr>
      <vt:lpstr>PowerPoint 演示文稿</vt:lpstr>
      <vt:lpstr>以学习率为例分析</vt:lpstr>
      <vt:lpstr>xgBoost回归</vt:lpstr>
      <vt:lpstr>C++编程实现</vt:lpstr>
      <vt:lpstr>常用的分类器</vt:lpstr>
      <vt:lpstr>PowerPoint 演示文稿</vt:lpstr>
      <vt:lpstr>内容索引</vt:lpstr>
      <vt:lpstr>14.8 分类模型中的若干问题</vt:lpstr>
      <vt:lpstr>分类模型中的若干问题</vt:lpstr>
      <vt:lpstr>分类模型中的若干问题</vt:lpstr>
      <vt:lpstr>分类模型中的若干问题</vt:lpstr>
      <vt:lpstr>分类模型中的若干问题</vt:lpstr>
      <vt:lpstr>分类模型中的若干问题</vt:lpstr>
      <vt:lpstr>分类模型中的若干问题</vt:lpstr>
      <vt:lpstr>分类模型中的若干问题</vt:lpstr>
      <vt:lpstr>分类模型中的若干问题</vt:lpstr>
      <vt:lpstr>分类模型中的若干问题</vt:lpstr>
      <vt:lpstr>思考</vt:lpstr>
      <vt:lpstr>内容索引</vt:lpstr>
      <vt:lpstr>14.6 本章小结</vt:lpstr>
      <vt:lpstr>练习与思考</vt:lpstr>
      <vt:lpstr>PowerPoint 演示文稿</vt:lpstr>
      <vt:lpstr>PowerPoint 演示文稿</vt:lpstr>
    </vt:vector>
  </TitlesOfParts>
  <Company>HIT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第9讲 集成学习</dc:title>
  <dc:subject>姜维. 《数据分析与数据挖掘》. 电子工业出版社. 2022</dc:subject>
  <dc:creator>JiangWei</dc:creator>
  <dc:description>讲课用</dc:description>
  <cp:lastModifiedBy>JiangWei</cp:lastModifiedBy>
  <cp:revision>1863</cp:revision>
  <cp:lastPrinted>2018-03-26T05:43:20Z</cp:lastPrinted>
  <dcterms:created xsi:type="dcterms:W3CDTF">2002-03-09T00:08:02Z</dcterms:created>
  <dcterms:modified xsi:type="dcterms:W3CDTF">2023-02-10T07:48:35Z</dcterms:modified>
</cp:coreProperties>
</file>