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101"/>
  </p:notesMasterIdLst>
  <p:handoutMasterIdLst>
    <p:handoutMasterId r:id="rId102"/>
  </p:handoutMasterIdLst>
  <p:sldIdLst>
    <p:sldId id="422" r:id="rId2"/>
    <p:sldId id="976" r:id="rId3"/>
    <p:sldId id="723" r:id="rId4"/>
    <p:sldId id="724" r:id="rId5"/>
    <p:sldId id="726" r:id="rId6"/>
    <p:sldId id="727" r:id="rId7"/>
    <p:sldId id="725" r:id="rId8"/>
    <p:sldId id="728" r:id="rId9"/>
    <p:sldId id="729" r:id="rId10"/>
    <p:sldId id="730" r:id="rId11"/>
    <p:sldId id="731" r:id="rId12"/>
    <p:sldId id="732" r:id="rId13"/>
    <p:sldId id="733" r:id="rId14"/>
    <p:sldId id="734" r:id="rId15"/>
    <p:sldId id="735" r:id="rId16"/>
    <p:sldId id="736" r:id="rId17"/>
    <p:sldId id="975" r:id="rId18"/>
    <p:sldId id="739" r:id="rId19"/>
    <p:sldId id="740" r:id="rId20"/>
    <p:sldId id="737" r:id="rId21"/>
    <p:sldId id="741" r:id="rId22"/>
    <p:sldId id="742" r:id="rId23"/>
    <p:sldId id="743" r:id="rId24"/>
    <p:sldId id="744" r:id="rId25"/>
    <p:sldId id="974" r:id="rId26"/>
    <p:sldId id="938" r:id="rId27"/>
    <p:sldId id="954" r:id="rId28"/>
    <p:sldId id="955" r:id="rId29"/>
    <p:sldId id="892" r:id="rId30"/>
    <p:sldId id="973" r:id="rId31"/>
    <p:sldId id="826" r:id="rId32"/>
    <p:sldId id="893" r:id="rId33"/>
    <p:sldId id="895" r:id="rId34"/>
    <p:sldId id="939" r:id="rId35"/>
    <p:sldId id="940" r:id="rId36"/>
    <p:sldId id="896" r:id="rId37"/>
    <p:sldId id="897" r:id="rId38"/>
    <p:sldId id="898" r:id="rId39"/>
    <p:sldId id="899" r:id="rId40"/>
    <p:sldId id="935" r:id="rId41"/>
    <p:sldId id="936" r:id="rId42"/>
    <p:sldId id="937" r:id="rId43"/>
    <p:sldId id="972" r:id="rId44"/>
    <p:sldId id="900" r:id="rId45"/>
    <p:sldId id="901" r:id="rId46"/>
    <p:sldId id="902" r:id="rId47"/>
    <p:sldId id="903" r:id="rId48"/>
    <p:sldId id="904" r:id="rId49"/>
    <p:sldId id="905" r:id="rId50"/>
    <p:sldId id="971" r:id="rId51"/>
    <p:sldId id="959" r:id="rId52"/>
    <p:sldId id="960" r:id="rId53"/>
    <p:sldId id="961" r:id="rId54"/>
    <p:sldId id="962" r:id="rId55"/>
    <p:sldId id="963" r:id="rId56"/>
    <p:sldId id="906" r:id="rId57"/>
    <p:sldId id="941" r:id="rId58"/>
    <p:sldId id="931" r:id="rId59"/>
    <p:sldId id="932" r:id="rId60"/>
    <p:sldId id="942" r:id="rId61"/>
    <p:sldId id="943" r:id="rId62"/>
    <p:sldId id="944" r:id="rId63"/>
    <p:sldId id="933" r:id="rId64"/>
    <p:sldId id="907" r:id="rId65"/>
    <p:sldId id="934" r:id="rId66"/>
    <p:sldId id="970" r:id="rId67"/>
    <p:sldId id="908" r:id="rId68"/>
    <p:sldId id="910" r:id="rId69"/>
    <p:sldId id="945" r:id="rId70"/>
    <p:sldId id="911" r:id="rId71"/>
    <p:sldId id="921" r:id="rId72"/>
    <p:sldId id="913" r:id="rId73"/>
    <p:sldId id="914" r:id="rId74"/>
    <p:sldId id="915" r:id="rId75"/>
    <p:sldId id="946" r:id="rId76"/>
    <p:sldId id="918" r:id="rId77"/>
    <p:sldId id="922" r:id="rId78"/>
    <p:sldId id="919" r:id="rId79"/>
    <p:sldId id="920" r:id="rId80"/>
    <p:sldId id="923" r:id="rId81"/>
    <p:sldId id="947" r:id="rId82"/>
    <p:sldId id="924" r:id="rId83"/>
    <p:sldId id="925" r:id="rId84"/>
    <p:sldId id="969" r:id="rId85"/>
    <p:sldId id="926" r:id="rId86"/>
    <p:sldId id="927" r:id="rId87"/>
    <p:sldId id="948" r:id="rId88"/>
    <p:sldId id="929" r:id="rId89"/>
    <p:sldId id="949" r:id="rId90"/>
    <p:sldId id="950" r:id="rId91"/>
    <p:sldId id="951" r:id="rId92"/>
    <p:sldId id="952" r:id="rId93"/>
    <p:sldId id="966" r:id="rId94"/>
    <p:sldId id="930" r:id="rId95"/>
    <p:sldId id="968" r:id="rId96"/>
    <p:sldId id="977" r:id="rId97"/>
    <p:sldId id="978" r:id="rId98"/>
    <p:sldId id="967" r:id="rId99"/>
    <p:sldId id="722" r:id="rId100"/>
  </p:sldIdLst>
  <p:sldSz cx="9144000" cy="6858000" type="screen4x3"/>
  <p:notesSz cx="10234613" cy="7099300"/>
  <p:defaultTextStyle>
    <a:defPPr>
      <a:defRPr lang="zh-CN"/>
    </a:defPPr>
    <a:lvl1pPr algn="l" rtl="0" eaLnBrk="0" fontAlgn="base" hangingPunct="0">
      <a:spcBef>
        <a:spcPct val="0"/>
      </a:spcBef>
      <a:spcAft>
        <a:spcPct val="0"/>
      </a:spcAft>
      <a:defRPr kumimoji="1" sz="2800" b="1"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umimoji="1" sz="2800" b="1"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umimoji="1" sz="2800" b="1"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umimoji="1" sz="2800" b="1"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umimoji="1" sz="2800" b="1"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umimoji="1" sz="2800" b="1"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umimoji="1" sz="2800" b="1"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umimoji="1" sz="2800" b="1"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umimoji="1" sz="2800" b="1" kern="1200">
        <a:solidFill>
          <a:schemeClr val="tx1"/>
        </a:solidFill>
        <a:latin typeface="Arial" panose="020B0604020202020204" pitchFamily="34" charset="0"/>
        <a:ea typeface="黑体" panose="02010609060101010101" pitchFamily="49"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FFCC"/>
    <a:srgbClr val="FFFF99"/>
    <a:srgbClr val="D60093"/>
    <a:srgbClr val="FFCCFF"/>
    <a:srgbClr val="CCFF99"/>
    <a:srgbClr val="FF99CC"/>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1854" autoAdjust="0"/>
  </p:normalViewPr>
  <p:slideViewPr>
    <p:cSldViewPr snapToObjects="1">
      <p:cViewPr varScale="1">
        <p:scale>
          <a:sx n="151" d="100"/>
          <a:sy n="151" d="100"/>
        </p:scale>
        <p:origin x="20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234"/>
    </p:cViewPr>
  </p:sorterViewPr>
  <p:notesViewPr>
    <p:cSldViewPr snapToObjects="1">
      <p:cViewPr varScale="1">
        <p:scale>
          <a:sx n="160" d="100"/>
          <a:sy n="160" d="100"/>
        </p:scale>
        <p:origin x="2480" y="88"/>
      </p:cViewPr>
      <p:guideLst>
        <p:guide orient="horz" pos="2236"/>
        <p:guide pos="322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5492F9C-9397-47CF-9840-681CE6EA0391}"/>
              </a:ext>
            </a:extLst>
          </p:cNvPr>
          <p:cNvSpPr>
            <a:spLocks noGrp="1" noChangeArrowheads="1"/>
          </p:cNvSpPr>
          <p:nvPr>
            <p:ph type="hdr" sz="quarter"/>
          </p:nvPr>
        </p:nvSpPr>
        <p:spPr bwMode="auto">
          <a:xfrm>
            <a:off x="0" y="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t" anchorCtr="0" compatLnSpc="1">
            <a:prstTxWarp prst="textNoShape">
              <a:avLst/>
            </a:prstTxWarp>
          </a:bodyPr>
          <a:lstStyle>
            <a:lvl1pPr defTabSz="990391" eaLnBrk="1" hangingPunct="1">
              <a:defRPr sz="1300" b="0">
                <a:latin typeface="Times New Roman" panose="02020603050405020304" pitchFamily="18" charset="0"/>
                <a:ea typeface="SimSun" panose="02010600030101010101" pitchFamily="2" charset="-122"/>
              </a:defRPr>
            </a:lvl1pPr>
          </a:lstStyle>
          <a:p>
            <a:pPr>
              <a:defRPr/>
            </a:pPr>
            <a:endParaRPr lang="en-US" altLang="zh-CN" dirty="0"/>
          </a:p>
        </p:txBody>
      </p:sp>
      <p:sp>
        <p:nvSpPr>
          <p:cNvPr id="3075" name="Rectangle 3">
            <a:extLst>
              <a:ext uri="{FF2B5EF4-FFF2-40B4-BE49-F238E27FC236}">
                <a16:creationId xmlns:a16="http://schemas.microsoft.com/office/drawing/2014/main" id="{E744A429-9A1E-4440-82C3-CEB8DEEC9CF7}"/>
              </a:ext>
            </a:extLst>
          </p:cNvPr>
          <p:cNvSpPr>
            <a:spLocks noGrp="1" noChangeArrowheads="1"/>
          </p:cNvSpPr>
          <p:nvPr>
            <p:ph type="dt" sz="quarter" idx="1"/>
          </p:nvPr>
        </p:nvSpPr>
        <p:spPr bwMode="auto">
          <a:xfrm>
            <a:off x="5800725" y="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t" anchorCtr="0" compatLnSpc="1">
            <a:prstTxWarp prst="textNoShape">
              <a:avLst/>
            </a:prstTxWarp>
          </a:bodyPr>
          <a:lstStyle>
            <a:lvl1pPr algn="r" defTabSz="990391" eaLnBrk="1" hangingPunct="1">
              <a:defRPr sz="1300" b="0">
                <a:latin typeface="Times New Roman" panose="02020603050405020304" pitchFamily="18" charset="0"/>
                <a:ea typeface="SimSun" panose="02010600030101010101" pitchFamily="2" charset="-122"/>
              </a:defRPr>
            </a:lvl1pPr>
          </a:lstStyle>
          <a:p>
            <a:pPr>
              <a:defRPr/>
            </a:pPr>
            <a:endParaRPr lang="en-US" altLang="zh-CN"/>
          </a:p>
        </p:txBody>
      </p:sp>
      <p:sp>
        <p:nvSpPr>
          <p:cNvPr id="3076" name="Rectangle 4">
            <a:extLst>
              <a:ext uri="{FF2B5EF4-FFF2-40B4-BE49-F238E27FC236}">
                <a16:creationId xmlns:a16="http://schemas.microsoft.com/office/drawing/2014/main" id="{95435092-D35B-4F18-AF3B-7327DF8AACD0}"/>
              </a:ext>
            </a:extLst>
          </p:cNvPr>
          <p:cNvSpPr>
            <a:spLocks noGrp="1" noChangeArrowheads="1"/>
          </p:cNvSpPr>
          <p:nvPr>
            <p:ph type="ftr" sz="quarter" idx="2"/>
          </p:nvPr>
        </p:nvSpPr>
        <p:spPr bwMode="auto">
          <a:xfrm>
            <a:off x="0" y="674370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b" anchorCtr="0" compatLnSpc="1">
            <a:prstTxWarp prst="textNoShape">
              <a:avLst/>
            </a:prstTxWarp>
          </a:bodyPr>
          <a:lstStyle>
            <a:lvl1pPr defTabSz="990391" eaLnBrk="1" hangingPunct="1">
              <a:defRPr sz="1300" b="0">
                <a:latin typeface="Times New Roman" panose="02020603050405020304" pitchFamily="18" charset="0"/>
                <a:ea typeface="SimSun" panose="02010600030101010101" pitchFamily="2" charset="-122"/>
              </a:defRPr>
            </a:lvl1pPr>
          </a:lstStyle>
          <a:p>
            <a:pPr>
              <a:defRPr/>
            </a:pPr>
            <a:endParaRPr lang="en-US" altLang="zh-CN"/>
          </a:p>
        </p:txBody>
      </p:sp>
      <p:sp>
        <p:nvSpPr>
          <p:cNvPr id="3077" name="Rectangle 5">
            <a:extLst>
              <a:ext uri="{FF2B5EF4-FFF2-40B4-BE49-F238E27FC236}">
                <a16:creationId xmlns:a16="http://schemas.microsoft.com/office/drawing/2014/main" id="{89F7D30B-8D9F-4C9E-A0D3-85E37585ED0C}"/>
              </a:ext>
            </a:extLst>
          </p:cNvPr>
          <p:cNvSpPr>
            <a:spLocks noGrp="1" noChangeArrowheads="1"/>
          </p:cNvSpPr>
          <p:nvPr>
            <p:ph type="sldNum" sz="quarter" idx="3"/>
          </p:nvPr>
        </p:nvSpPr>
        <p:spPr bwMode="auto">
          <a:xfrm>
            <a:off x="5800725" y="674370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b" anchorCtr="0" compatLnSpc="1">
            <a:prstTxWarp prst="textNoShape">
              <a:avLst/>
            </a:prstTxWarp>
          </a:bodyPr>
          <a:lstStyle>
            <a:lvl1pPr algn="r" defTabSz="989013" eaLnBrk="1" hangingPunct="1">
              <a:defRPr sz="1300" b="0">
                <a:latin typeface="Times New Roman" panose="02020603050405020304" pitchFamily="18" charset="0"/>
                <a:ea typeface="SimSun" panose="02010600030101010101" pitchFamily="2" charset="-122"/>
              </a:defRPr>
            </a:lvl1pPr>
          </a:lstStyle>
          <a:p>
            <a:fld id="{C2CD349C-D319-4E2B-B2BE-63D9DB5620A9}" type="slidenum">
              <a:rPr lang="en-US" altLang="zh-CN"/>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B58C751-97DE-44E3-8D3D-DEE2D10E1E0E}"/>
              </a:ext>
            </a:extLst>
          </p:cNvPr>
          <p:cNvSpPr>
            <a:spLocks noGrp="1" noChangeArrowheads="1"/>
          </p:cNvSpPr>
          <p:nvPr>
            <p:ph type="hdr" sz="quarter"/>
          </p:nvPr>
        </p:nvSpPr>
        <p:spPr bwMode="auto">
          <a:xfrm>
            <a:off x="0" y="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t" anchorCtr="0" compatLnSpc="1">
            <a:prstTxWarp prst="textNoShape">
              <a:avLst/>
            </a:prstTxWarp>
          </a:bodyPr>
          <a:lstStyle>
            <a:lvl1pPr defTabSz="990391" eaLnBrk="1" hangingPunct="1">
              <a:defRPr sz="1300"/>
            </a:lvl1p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44035" name="Rectangle 3">
            <a:extLst>
              <a:ext uri="{FF2B5EF4-FFF2-40B4-BE49-F238E27FC236}">
                <a16:creationId xmlns:a16="http://schemas.microsoft.com/office/drawing/2014/main" id="{65B879F3-7E88-4CBC-B998-438CBB975C6D}"/>
              </a:ext>
            </a:extLst>
          </p:cNvPr>
          <p:cNvSpPr>
            <a:spLocks noGrp="1" noChangeArrowheads="1"/>
          </p:cNvSpPr>
          <p:nvPr>
            <p:ph type="dt" idx="1"/>
          </p:nvPr>
        </p:nvSpPr>
        <p:spPr bwMode="auto">
          <a:xfrm>
            <a:off x="5800725" y="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t" anchorCtr="0" compatLnSpc="1">
            <a:prstTxWarp prst="textNoShape">
              <a:avLst/>
            </a:prstTxWarp>
          </a:bodyPr>
          <a:lstStyle>
            <a:lvl1pPr algn="r" defTabSz="990391" eaLnBrk="1" hangingPunct="1">
              <a:defRPr sz="1300"/>
            </a:lvl1pPr>
          </a:lstStyle>
          <a:p>
            <a:pPr>
              <a:defRPr/>
            </a:pPr>
            <a:endParaRPr lang="en-US" altLang="zh-CN"/>
          </a:p>
        </p:txBody>
      </p:sp>
      <p:sp>
        <p:nvSpPr>
          <p:cNvPr id="3076" name="Rectangle 4">
            <a:extLst>
              <a:ext uri="{FF2B5EF4-FFF2-40B4-BE49-F238E27FC236}">
                <a16:creationId xmlns:a16="http://schemas.microsoft.com/office/drawing/2014/main" id="{3B01C5B5-9DA3-4A24-84FF-4C57D8CD6F15}"/>
              </a:ext>
            </a:extLst>
          </p:cNvPr>
          <p:cNvSpPr>
            <a:spLocks noGrp="1" noRot="1" noChangeAspect="1" noChangeArrowheads="1" noTextEdit="1"/>
          </p:cNvSpPr>
          <p:nvPr>
            <p:ph type="sldImg" idx="2"/>
          </p:nvPr>
        </p:nvSpPr>
        <p:spPr bwMode="auto">
          <a:xfrm>
            <a:off x="3341688" y="531813"/>
            <a:ext cx="3551237" cy="26622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a:extLst>
              <a:ext uri="{FF2B5EF4-FFF2-40B4-BE49-F238E27FC236}">
                <a16:creationId xmlns:a16="http://schemas.microsoft.com/office/drawing/2014/main" id="{E377666E-E0BD-497B-B7E5-B3DD40AE2B2F}"/>
              </a:ext>
            </a:extLst>
          </p:cNvPr>
          <p:cNvSpPr>
            <a:spLocks noGrp="1" noChangeArrowheads="1"/>
          </p:cNvSpPr>
          <p:nvPr>
            <p:ph type="body" sz="quarter" idx="3"/>
          </p:nvPr>
        </p:nvSpPr>
        <p:spPr bwMode="auto">
          <a:xfrm>
            <a:off x="1365250" y="3371850"/>
            <a:ext cx="7504113"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44038" name="Rectangle 6">
            <a:extLst>
              <a:ext uri="{FF2B5EF4-FFF2-40B4-BE49-F238E27FC236}">
                <a16:creationId xmlns:a16="http://schemas.microsoft.com/office/drawing/2014/main" id="{EAA809A4-30C5-4D2C-852E-BEFF4CDBBDD9}"/>
              </a:ext>
            </a:extLst>
          </p:cNvPr>
          <p:cNvSpPr>
            <a:spLocks noGrp="1" noChangeArrowheads="1"/>
          </p:cNvSpPr>
          <p:nvPr>
            <p:ph type="ftr" sz="quarter" idx="4"/>
          </p:nvPr>
        </p:nvSpPr>
        <p:spPr bwMode="auto">
          <a:xfrm>
            <a:off x="0" y="674370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b" anchorCtr="0" compatLnSpc="1">
            <a:prstTxWarp prst="textNoShape">
              <a:avLst/>
            </a:prstTxWarp>
          </a:bodyPr>
          <a:lstStyle>
            <a:lvl1pPr defTabSz="990391" eaLnBrk="1" hangingPunct="1">
              <a:defRPr sz="1300"/>
            </a:lvl1pPr>
          </a:lstStyle>
          <a:p>
            <a:pPr>
              <a:defRPr/>
            </a:pPr>
            <a:endParaRPr lang="en-US" altLang="zh-CN"/>
          </a:p>
        </p:txBody>
      </p:sp>
      <p:sp>
        <p:nvSpPr>
          <p:cNvPr id="44039" name="Rectangle 7">
            <a:extLst>
              <a:ext uri="{FF2B5EF4-FFF2-40B4-BE49-F238E27FC236}">
                <a16:creationId xmlns:a16="http://schemas.microsoft.com/office/drawing/2014/main" id="{04338F6B-FCB7-4172-A430-E4742B4BD09C}"/>
              </a:ext>
            </a:extLst>
          </p:cNvPr>
          <p:cNvSpPr>
            <a:spLocks noGrp="1" noChangeArrowheads="1"/>
          </p:cNvSpPr>
          <p:nvPr>
            <p:ph type="sldNum" sz="quarter" idx="5"/>
          </p:nvPr>
        </p:nvSpPr>
        <p:spPr bwMode="auto">
          <a:xfrm>
            <a:off x="5800725" y="6743700"/>
            <a:ext cx="4433888"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5" tIns="49518" rIns="99035" bIns="49518" numCol="1" anchor="b" anchorCtr="0" compatLnSpc="1">
            <a:prstTxWarp prst="textNoShape">
              <a:avLst/>
            </a:prstTxWarp>
          </a:bodyPr>
          <a:lstStyle>
            <a:lvl1pPr algn="r" defTabSz="989013" eaLnBrk="1" hangingPunct="1">
              <a:defRPr sz="1300"/>
            </a:lvl1pPr>
          </a:lstStyle>
          <a:p>
            <a:fld id="{4F6BAB54-934D-4E52-BA96-DA782AD7A36A}" type="slidenum">
              <a:rPr lang="en-US" altLang="zh-CN"/>
              <a:pPr/>
              <a:t>‹#›</a:t>
            </a:fld>
            <a:endParaRPr lang="en-US" altLang="zh-CN"/>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SimSun"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SimSun"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SimSun"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SimSun"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1</a:t>
            </a:fld>
            <a:endParaRPr lang="en-US" altLang="zh-CN"/>
          </a:p>
        </p:txBody>
      </p:sp>
    </p:spTree>
    <p:extLst>
      <p:ext uri="{BB962C8B-B14F-4D97-AF65-F5344CB8AC3E}">
        <p14:creationId xmlns:p14="http://schemas.microsoft.com/office/powerpoint/2010/main" val="1747944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38</a:t>
            </a:fld>
            <a:endParaRPr lang="en-US" altLang="zh-CN"/>
          </a:p>
        </p:txBody>
      </p:sp>
    </p:spTree>
    <p:extLst>
      <p:ext uri="{BB962C8B-B14F-4D97-AF65-F5344CB8AC3E}">
        <p14:creationId xmlns:p14="http://schemas.microsoft.com/office/powerpoint/2010/main" val="683579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39</a:t>
            </a:fld>
            <a:endParaRPr lang="en-US" altLang="zh-CN"/>
          </a:p>
        </p:txBody>
      </p:sp>
    </p:spTree>
    <p:extLst>
      <p:ext uri="{BB962C8B-B14F-4D97-AF65-F5344CB8AC3E}">
        <p14:creationId xmlns:p14="http://schemas.microsoft.com/office/powerpoint/2010/main" val="2214805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40</a:t>
            </a:fld>
            <a:endParaRPr lang="en-US" altLang="zh-CN"/>
          </a:p>
        </p:txBody>
      </p:sp>
    </p:spTree>
    <p:extLst>
      <p:ext uri="{BB962C8B-B14F-4D97-AF65-F5344CB8AC3E}">
        <p14:creationId xmlns:p14="http://schemas.microsoft.com/office/powerpoint/2010/main" val="313275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41</a:t>
            </a:fld>
            <a:endParaRPr lang="en-US" altLang="zh-CN"/>
          </a:p>
        </p:txBody>
      </p:sp>
    </p:spTree>
    <p:extLst>
      <p:ext uri="{BB962C8B-B14F-4D97-AF65-F5344CB8AC3E}">
        <p14:creationId xmlns:p14="http://schemas.microsoft.com/office/powerpoint/2010/main" val="351293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42</a:t>
            </a:fld>
            <a:endParaRPr lang="en-US" altLang="zh-CN"/>
          </a:p>
        </p:txBody>
      </p:sp>
    </p:spTree>
    <p:extLst>
      <p:ext uri="{BB962C8B-B14F-4D97-AF65-F5344CB8AC3E}">
        <p14:creationId xmlns:p14="http://schemas.microsoft.com/office/powerpoint/2010/main" val="318405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43</a:t>
            </a:fld>
            <a:endParaRPr lang="en-US" altLang="zh-CN" sz="1500"/>
          </a:p>
        </p:txBody>
      </p:sp>
    </p:spTree>
    <p:extLst>
      <p:ext uri="{BB962C8B-B14F-4D97-AF65-F5344CB8AC3E}">
        <p14:creationId xmlns:p14="http://schemas.microsoft.com/office/powerpoint/2010/main" val="2971246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44</a:t>
            </a:fld>
            <a:endParaRPr lang="en-US" altLang="zh-CN"/>
          </a:p>
        </p:txBody>
      </p:sp>
    </p:spTree>
    <p:extLst>
      <p:ext uri="{BB962C8B-B14F-4D97-AF65-F5344CB8AC3E}">
        <p14:creationId xmlns:p14="http://schemas.microsoft.com/office/powerpoint/2010/main" val="319023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45</a:t>
            </a:fld>
            <a:endParaRPr lang="en-US" altLang="zh-CN"/>
          </a:p>
        </p:txBody>
      </p:sp>
    </p:spTree>
    <p:extLst>
      <p:ext uri="{BB962C8B-B14F-4D97-AF65-F5344CB8AC3E}">
        <p14:creationId xmlns:p14="http://schemas.microsoft.com/office/powerpoint/2010/main" val="3202669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46</a:t>
            </a:fld>
            <a:endParaRPr lang="en-US" altLang="zh-CN"/>
          </a:p>
        </p:txBody>
      </p:sp>
    </p:spTree>
    <p:extLst>
      <p:ext uri="{BB962C8B-B14F-4D97-AF65-F5344CB8AC3E}">
        <p14:creationId xmlns:p14="http://schemas.microsoft.com/office/powerpoint/2010/main" val="744586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47</a:t>
            </a:fld>
            <a:endParaRPr lang="en-US" altLang="zh-CN"/>
          </a:p>
        </p:txBody>
      </p:sp>
    </p:spTree>
    <p:extLst>
      <p:ext uri="{BB962C8B-B14F-4D97-AF65-F5344CB8AC3E}">
        <p14:creationId xmlns:p14="http://schemas.microsoft.com/office/powerpoint/2010/main" val="281849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2</a:t>
            </a:fld>
            <a:endParaRPr lang="en-US" altLang="zh-CN" sz="1500"/>
          </a:p>
        </p:txBody>
      </p:sp>
    </p:spTree>
    <p:extLst>
      <p:ext uri="{BB962C8B-B14F-4D97-AF65-F5344CB8AC3E}">
        <p14:creationId xmlns:p14="http://schemas.microsoft.com/office/powerpoint/2010/main" val="590833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48</a:t>
            </a:fld>
            <a:endParaRPr lang="en-US" altLang="zh-CN"/>
          </a:p>
        </p:txBody>
      </p:sp>
    </p:spTree>
    <p:extLst>
      <p:ext uri="{BB962C8B-B14F-4D97-AF65-F5344CB8AC3E}">
        <p14:creationId xmlns:p14="http://schemas.microsoft.com/office/powerpoint/2010/main" val="1636898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49</a:t>
            </a:fld>
            <a:endParaRPr lang="en-US" altLang="zh-CN"/>
          </a:p>
        </p:txBody>
      </p:sp>
    </p:spTree>
    <p:extLst>
      <p:ext uri="{BB962C8B-B14F-4D97-AF65-F5344CB8AC3E}">
        <p14:creationId xmlns:p14="http://schemas.microsoft.com/office/powerpoint/2010/main" val="3456740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50</a:t>
            </a:fld>
            <a:endParaRPr lang="en-US" altLang="zh-CN" sz="1500"/>
          </a:p>
        </p:txBody>
      </p:sp>
    </p:spTree>
    <p:extLst>
      <p:ext uri="{BB962C8B-B14F-4D97-AF65-F5344CB8AC3E}">
        <p14:creationId xmlns:p14="http://schemas.microsoft.com/office/powerpoint/2010/main" val="420444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56</a:t>
            </a:fld>
            <a:endParaRPr lang="en-US" altLang="zh-CN"/>
          </a:p>
        </p:txBody>
      </p:sp>
    </p:spTree>
    <p:extLst>
      <p:ext uri="{BB962C8B-B14F-4D97-AF65-F5344CB8AC3E}">
        <p14:creationId xmlns:p14="http://schemas.microsoft.com/office/powerpoint/2010/main" val="1231544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58</a:t>
            </a:fld>
            <a:endParaRPr lang="en-US" altLang="zh-CN"/>
          </a:p>
        </p:txBody>
      </p:sp>
    </p:spTree>
    <p:extLst>
      <p:ext uri="{BB962C8B-B14F-4D97-AF65-F5344CB8AC3E}">
        <p14:creationId xmlns:p14="http://schemas.microsoft.com/office/powerpoint/2010/main" val="3152279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59</a:t>
            </a:fld>
            <a:endParaRPr lang="en-US" altLang="zh-CN"/>
          </a:p>
        </p:txBody>
      </p:sp>
    </p:spTree>
    <p:extLst>
      <p:ext uri="{BB962C8B-B14F-4D97-AF65-F5344CB8AC3E}">
        <p14:creationId xmlns:p14="http://schemas.microsoft.com/office/powerpoint/2010/main" val="417942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63</a:t>
            </a:fld>
            <a:endParaRPr lang="en-US" altLang="zh-CN"/>
          </a:p>
        </p:txBody>
      </p:sp>
    </p:spTree>
    <p:extLst>
      <p:ext uri="{BB962C8B-B14F-4D97-AF65-F5344CB8AC3E}">
        <p14:creationId xmlns:p14="http://schemas.microsoft.com/office/powerpoint/2010/main" val="959203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64</a:t>
            </a:fld>
            <a:endParaRPr lang="en-US" altLang="zh-CN"/>
          </a:p>
        </p:txBody>
      </p:sp>
    </p:spTree>
    <p:extLst>
      <p:ext uri="{BB962C8B-B14F-4D97-AF65-F5344CB8AC3E}">
        <p14:creationId xmlns:p14="http://schemas.microsoft.com/office/powerpoint/2010/main" val="3363113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65</a:t>
            </a:fld>
            <a:endParaRPr lang="en-US" altLang="zh-CN"/>
          </a:p>
        </p:txBody>
      </p:sp>
    </p:spTree>
    <p:extLst>
      <p:ext uri="{BB962C8B-B14F-4D97-AF65-F5344CB8AC3E}">
        <p14:creationId xmlns:p14="http://schemas.microsoft.com/office/powerpoint/2010/main" val="1180468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66</a:t>
            </a:fld>
            <a:endParaRPr lang="en-US" altLang="zh-CN" sz="1500"/>
          </a:p>
        </p:txBody>
      </p:sp>
    </p:spTree>
    <p:extLst>
      <p:ext uri="{BB962C8B-B14F-4D97-AF65-F5344CB8AC3E}">
        <p14:creationId xmlns:p14="http://schemas.microsoft.com/office/powerpoint/2010/main" val="180213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17</a:t>
            </a:fld>
            <a:endParaRPr lang="en-US" altLang="zh-CN" sz="1500"/>
          </a:p>
        </p:txBody>
      </p:sp>
    </p:spTree>
    <p:extLst>
      <p:ext uri="{BB962C8B-B14F-4D97-AF65-F5344CB8AC3E}">
        <p14:creationId xmlns:p14="http://schemas.microsoft.com/office/powerpoint/2010/main" val="2675889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67</a:t>
            </a:fld>
            <a:endParaRPr lang="en-US" altLang="zh-CN"/>
          </a:p>
        </p:txBody>
      </p:sp>
    </p:spTree>
    <p:extLst>
      <p:ext uri="{BB962C8B-B14F-4D97-AF65-F5344CB8AC3E}">
        <p14:creationId xmlns:p14="http://schemas.microsoft.com/office/powerpoint/2010/main" val="358156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68</a:t>
            </a:fld>
            <a:endParaRPr lang="en-US" altLang="zh-CN"/>
          </a:p>
        </p:txBody>
      </p:sp>
    </p:spTree>
    <p:extLst>
      <p:ext uri="{BB962C8B-B14F-4D97-AF65-F5344CB8AC3E}">
        <p14:creationId xmlns:p14="http://schemas.microsoft.com/office/powerpoint/2010/main" val="188277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70</a:t>
            </a:fld>
            <a:endParaRPr lang="en-US" altLang="zh-CN"/>
          </a:p>
        </p:txBody>
      </p:sp>
    </p:spTree>
    <p:extLst>
      <p:ext uri="{BB962C8B-B14F-4D97-AF65-F5344CB8AC3E}">
        <p14:creationId xmlns:p14="http://schemas.microsoft.com/office/powerpoint/2010/main" val="388739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71</a:t>
            </a:fld>
            <a:endParaRPr lang="en-US" altLang="zh-CN"/>
          </a:p>
        </p:txBody>
      </p:sp>
    </p:spTree>
    <p:extLst>
      <p:ext uri="{BB962C8B-B14F-4D97-AF65-F5344CB8AC3E}">
        <p14:creationId xmlns:p14="http://schemas.microsoft.com/office/powerpoint/2010/main" val="3983242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72</a:t>
            </a:fld>
            <a:endParaRPr lang="en-US" altLang="zh-CN"/>
          </a:p>
        </p:txBody>
      </p:sp>
    </p:spTree>
    <p:extLst>
      <p:ext uri="{BB962C8B-B14F-4D97-AF65-F5344CB8AC3E}">
        <p14:creationId xmlns:p14="http://schemas.microsoft.com/office/powerpoint/2010/main" val="3375718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73</a:t>
            </a:fld>
            <a:endParaRPr lang="en-US" altLang="zh-CN"/>
          </a:p>
        </p:txBody>
      </p:sp>
    </p:spTree>
    <p:extLst>
      <p:ext uri="{BB962C8B-B14F-4D97-AF65-F5344CB8AC3E}">
        <p14:creationId xmlns:p14="http://schemas.microsoft.com/office/powerpoint/2010/main" val="2035977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74</a:t>
            </a:fld>
            <a:endParaRPr lang="en-US" altLang="zh-CN"/>
          </a:p>
        </p:txBody>
      </p:sp>
    </p:spTree>
    <p:extLst>
      <p:ext uri="{BB962C8B-B14F-4D97-AF65-F5344CB8AC3E}">
        <p14:creationId xmlns:p14="http://schemas.microsoft.com/office/powerpoint/2010/main" val="1367654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76</a:t>
            </a:fld>
            <a:endParaRPr lang="en-US" altLang="zh-CN"/>
          </a:p>
        </p:txBody>
      </p:sp>
    </p:spTree>
    <p:extLst>
      <p:ext uri="{BB962C8B-B14F-4D97-AF65-F5344CB8AC3E}">
        <p14:creationId xmlns:p14="http://schemas.microsoft.com/office/powerpoint/2010/main" val="2092359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77</a:t>
            </a:fld>
            <a:endParaRPr lang="en-US" altLang="zh-CN"/>
          </a:p>
        </p:txBody>
      </p:sp>
    </p:spTree>
    <p:extLst>
      <p:ext uri="{BB962C8B-B14F-4D97-AF65-F5344CB8AC3E}">
        <p14:creationId xmlns:p14="http://schemas.microsoft.com/office/powerpoint/2010/main" val="829719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78</a:t>
            </a:fld>
            <a:endParaRPr lang="en-US" altLang="zh-CN"/>
          </a:p>
        </p:txBody>
      </p:sp>
    </p:spTree>
    <p:extLst>
      <p:ext uri="{BB962C8B-B14F-4D97-AF65-F5344CB8AC3E}">
        <p14:creationId xmlns:p14="http://schemas.microsoft.com/office/powerpoint/2010/main" val="71111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25</a:t>
            </a:fld>
            <a:endParaRPr lang="en-US" altLang="zh-CN" sz="1500"/>
          </a:p>
        </p:txBody>
      </p:sp>
    </p:spTree>
    <p:extLst>
      <p:ext uri="{BB962C8B-B14F-4D97-AF65-F5344CB8AC3E}">
        <p14:creationId xmlns:p14="http://schemas.microsoft.com/office/powerpoint/2010/main" val="1108484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79</a:t>
            </a:fld>
            <a:endParaRPr lang="en-US" altLang="zh-CN"/>
          </a:p>
        </p:txBody>
      </p:sp>
    </p:spTree>
    <p:extLst>
      <p:ext uri="{BB962C8B-B14F-4D97-AF65-F5344CB8AC3E}">
        <p14:creationId xmlns:p14="http://schemas.microsoft.com/office/powerpoint/2010/main" val="2944207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80</a:t>
            </a:fld>
            <a:endParaRPr lang="en-US" altLang="zh-CN"/>
          </a:p>
        </p:txBody>
      </p:sp>
    </p:spTree>
    <p:extLst>
      <p:ext uri="{BB962C8B-B14F-4D97-AF65-F5344CB8AC3E}">
        <p14:creationId xmlns:p14="http://schemas.microsoft.com/office/powerpoint/2010/main" val="1146713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82</a:t>
            </a:fld>
            <a:endParaRPr lang="en-US" altLang="zh-CN"/>
          </a:p>
        </p:txBody>
      </p:sp>
    </p:spTree>
    <p:extLst>
      <p:ext uri="{BB962C8B-B14F-4D97-AF65-F5344CB8AC3E}">
        <p14:creationId xmlns:p14="http://schemas.microsoft.com/office/powerpoint/2010/main" val="215162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83</a:t>
            </a:fld>
            <a:endParaRPr lang="en-US" altLang="zh-CN"/>
          </a:p>
        </p:txBody>
      </p:sp>
    </p:spTree>
    <p:extLst>
      <p:ext uri="{BB962C8B-B14F-4D97-AF65-F5344CB8AC3E}">
        <p14:creationId xmlns:p14="http://schemas.microsoft.com/office/powerpoint/2010/main" val="2995795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84</a:t>
            </a:fld>
            <a:endParaRPr lang="en-US" altLang="zh-CN" sz="1500"/>
          </a:p>
        </p:txBody>
      </p:sp>
    </p:spTree>
    <p:extLst>
      <p:ext uri="{BB962C8B-B14F-4D97-AF65-F5344CB8AC3E}">
        <p14:creationId xmlns:p14="http://schemas.microsoft.com/office/powerpoint/2010/main" val="1009216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85</a:t>
            </a:fld>
            <a:endParaRPr lang="en-US" altLang="zh-CN"/>
          </a:p>
        </p:txBody>
      </p:sp>
    </p:spTree>
    <p:extLst>
      <p:ext uri="{BB962C8B-B14F-4D97-AF65-F5344CB8AC3E}">
        <p14:creationId xmlns:p14="http://schemas.microsoft.com/office/powerpoint/2010/main" val="2464526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86</a:t>
            </a:fld>
            <a:endParaRPr lang="en-US" altLang="zh-CN"/>
          </a:p>
        </p:txBody>
      </p:sp>
    </p:spTree>
    <p:extLst>
      <p:ext uri="{BB962C8B-B14F-4D97-AF65-F5344CB8AC3E}">
        <p14:creationId xmlns:p14="http://schemas.microsoft.com/office/powerpoint/2010/main" val="2724156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88</a:t>
            </a:fld>
            <a:endParaRPr lang="en-US" altLang="zh-CN"/>
          </a:p>
        </p:txBody>
      </p:sp>
    </p:spTree>
    <p:extLst>
      <p:ext uri="{BB962C8B-B14F-4D97-AF65-F5344CB8AC3E}">
        <p14:creationId xmlns:p14="http://schemas.microsoft.com/office/powerpoint/2010/main" val="3390186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93</a:t>
            </a:fld>
            <a:endParaRPr lang="en-US" altLang="zh-CN" sz="1500"/>
          </a:p>
        </p:txBody>
      </p:sp>
    </p:spTree>
    <p:extLst>
      <p:ext uri="{BB962C8B-B14F-4D97-AF65-F5344CB8AC3E}">
        <p14:creationId xmlns:p14="http://schemas.microsoft.com/office/powerpoint/2010/main" val="1377015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94</a:t>
            </a:fld>
            <a:endParaRPr lang="en-US" altLang="zh-CN"/>
          </a:p>
        </p:txBody>
      </p:sp>
    </p:spTree>
    <p:extLst>
      <p:ext uri="{BB962C8B-B14F-4D97-AF65-F5344CB8AC3E}">
        <p14:creationId xmlns:p14="http://schemas.microsoft.com/office/powerpoint/2010/main" val="2826891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C3BA129-DA70-4C7F-9725-33EF961E0FC3}"/>
              </a:ext>
            </a:extLst>
          </p:cNvPr>
          <p:cNvSpPr>
            <a:spLocks noGrp="1" noRot="1" noChangeAspect="1" noChangeArrowheads="1" noTextEdit="1"/>
          </p:cNvSpPr>
          <p:nvPr>
            <p:ph type="sldImg"/>
          </p:nvPr>
        </p:nvSpPr>
        <p:spPr>
          <a:ln/>
        </p:spPr>
      </p:sp>
      <p:sp>
        <p:nvSpPr>
          <p:cNvPr id="23555" name="备注占位符 2">
            <a:extLst>
              <a:ext uri="{FF2B5EF4-FFF2-40B4-BE49-F238E27FC236}">
                <a16:creationId xmlns:a16="http://schemas.microsoft.com/office/drawing/2014/main" id="{DAE7F7AA-3F6C-4176-8E55-549843F2FB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3556" name="页眉占位符 3">
            <a:extLst>
              <a:ext uri="{FF2B5EF4-FFF2-40B4-BE49-F238E27FC236}">
                <a16:creationId xmlns:a16="http://schemas.microsoft.com/office/drawing/2014/main" id="{A9885F3A-8885-47B0-A258-343341AA92AF}"/>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lang="en-US" altLang="zh-CN" sz="1500"/>
              <a:t>计算机网络讲义</a:t>
            </a:r>
          </a:p>
        </p:txBody>
      </p:sp>
      <p:sp>
        <p:nvSpPr>
          <p:cNvPr id="23557" name="灯片编号占位符 4">
            <a:extLst>
              <a:ext uri="{FF2B5EF4-FFF2-40B4-BE49-F238E27FC236}">
                <a16:creationId xmlns:a16="http://schemas.microsoft.com/office/drawing/2014/main" id="{ED8BC666-3885-492A-94E8-100FEC13AB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66813">
              <a:defRPr kumimoji="1" sz="2800" b="1">
                <a:solidFill>
                  <a:schemeClr val="tx1"/>
                </a:solidFill>
                <a:latin typeface="Arial" panose="020B0604020202020204" pitchFamily="34" charset="0"/>
                <a:ea typeface="黑体" panose="02010609060101010101" pitchFamily="49" charset="-122"/>
              </a:defRPr>
            </a:lvl1pPr>
            <a:lvl2pPr marL="742950" indent="-285750" defTabSz="1166813">
              <a:defRPr kumimoji="1" sz="2800" b="1">
                <a:solidFill>
                  <a:schemeClr val="tx1"/>
                </a:solidFill>
                <a:latin typeface="Arial" panose="020B0604020202020204" pitchFamily="34" charset="0"/>
                <a:ea typeface="黑体" panose="02010609060101010101" pitchFamily="49" charset="-122"/>
              </a:defRPr>
            </a:lvl2pPr>
            <a:lvl3pPr marL="1143000" indent="-228600" defTabSz="1166813">
              <a:defRPr kumimoji="1" sz="2800" b="1">
                <a:solidFill>
                  <a:schemeClr val="tx1"/>
                </a:solidFill>
                <a:latin typeface="Arial" panose="020B0604020202020204" pitchFamily="34" charset="0"/>
                <a:ea typeface="黑体" panose="02010609060101010101" pitchFamily="49" charset="-122"/>
              </a:defRPr>
            </a:lvl3pPr>
            <a:lvl4pPr marL="1600200" indent="-228600" defTabSz="1166813">
              <a:defRPr kumimoji="1" sz="2800" b="1">
                <a:solidFill>
                  <a:schemeClr val="tx1"/>
                </a:solidFill>
                <a:latin typeface="Arial" panose="020B0604020202020204" pitchFamily="34" charset="0"/>
                <a:ea typeface="黑体" panose="02010609060101010101" pitchFamily="49" charset="-122"/>
              </a:defRPr>
            </a:lvl4pPr>
            <a:lvl5pPr marL="2057400" indent="-228600" defTabSz="1166813">
              <a:defRPr kumimoji="1" sz="2800" b="1">
                <a:solidFill>
                  <a:schemeClr val="tx1"/>
                </a:solidFill>
                <a:latin typeface="Arial" panose="020B0604020202020204" pitchFamily="34" charset="0"/>
                <a:ea typeface="黑体" panose="02010609060101010101" pitchFamily="49" charset="-122"/>
              </a:defRPr>
            </a:lvl5pPr>
            <a:lvl6pPr marL="25146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defTabSz="1166813"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fld id="{6A84B218-7E77-4FCA-B074-5B6281310D4E}" type="slidenum">
              <a:rPr lang="en-US" altLang="zh-CN" sz="1500" smtClean="0"/>
              <a:pPr/>
              <a:t>30</a:t>
            </a:fld>
            <a:endParaRPr lang="en-US" altLang="zh-CN" sz="1500"/>
          </a:p>
        </p:txBody>
      </p:sp>
    </p:spTree>
    <p:extLst>
      <p:ext uri="{BB962C8B-B14F-4D97-AF65-F5344CB8AC3E}">
        <p14:creationId xmlns:p14="http://schemas.microsoft.com/office/powerpoint/2010/main" val="1207187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32</a:t>
            </a:fld>
            <a:endParaRPr lang="en-US" altLang="zh-CN"/>
          </a:p>
        </p:txBody>
      </p:sp>
    </p:spTree>
    <p:extLst>
      <p:ext uri="{BB962C8B-B14F-4D97-AF65-F5344CB8AC3E}">
        <p14:creationId xmlns:p14="http://schemas.microsoft.com/office/powerpoint/2010/main" val="1935392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33</a:t>
            </a:fld>
            <a:endParaRPr lang="en-US" altLang="zh-CN"/>
          </a:p>
        </p:txBody>
      </p:sp>
    </p:spTree>
    <p:extLst>
      <p:ext uri="{BB962C8B-B14F-4D97-AF65-F5344CB8AC3E}">
        <p14:creationId xmlns:p14="http://schemas.microsoft.com/office/powerpoint/2010/main" val="54789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36</a:t>
            </a:fld>
            <a:endParaRPr lang="en-US" altLang="zh-CN"/>
          </a:p>
        </p:txBody>
      </p:sp>
    </p:spTree>
    <p:extLst>
      <p:ext uri="{BB962C8B-B14F-4D97-AF65-F5344CB8AC3E}">
        <p14:creationId xmlns:p14="http://schemas.microsoft.com/office/powerpoint/2010/main" val="303801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p:nvPr>
        </p:nvSpPr>
        <p:spPr/>
        <p:txBody>
          <a:bodyPr/>
          <a:lstStyle/>
          <a:p>
            <a:pPr>
              <a:defRPr/>
            </a:pPr>
            <a:r>
              <a:rPr lang="zh-CN" altLang="en-US"/>
              <a:t>姜维</a:t>
            </a:r>
            <a:r>
              <a:rPr lang="en-US" altLang="zh-CN"/>
              <a:t>. 《</a:t>
            </a:r>
            <a:r>
              <a:rPr lang="zh-CN" altLang="en-US"/>
              <a:t>文本分析与文本挖掘</a:t>
            </a:r>
            <a:r>
              <a:rPr lang="en-US" altLang="zh-CN"/>
              <a:t>》. </a:t>
            </a:r>
            <a:r>
              <a:rPr lang="zh-CN" altLang="en-US"/>
              <a:t>科学出版社</a:t>
            </a:r>
            <a:r>
              <a:rPr lang="en-US" altLang="zh-CN"/>
              <a:t>. 2018</a:t>
            </a:r>
          </a:p>
        </p:txBody>
      </p:sp>
      <p:sp>
        <p:nvSpPr>
          <p:cNvPr id="5" name="灯片编号占位符 4"/>
          <p:cNvSpPr>
            <a:spLocks noGrp="1"/>
          </p:cNvSpPr>
          <p:nvPr>
            <p:ph type="sldNum" sz="quarter" idx="5"/>
          </p:nvPr>
        </p:nvSpPr>
        <p:spPr/>
        <p:txBody>
          <a:bodyPr/>
          <a:lstStyle/>
          <a:p>
            <a:fld id="{4F6BAB54-934D-4E52-BA96-DA782AD7A36A}" type="slidenum">
              <a:rPr lang="en-US" altLang="zh-CN" smtClean="0"/>
              <a:pPr/>
              <a:t>37</a:t>
            </a:fld>
            <a:endParaRPr lang="en-US" altLang="zh-CN"/>
          </a:p>
        </p:txBody>
      </p:sp>
    </p:spTree>
    <p:extLst>
      <p:ext uri="{BB962C8B-B14F-4D97-AF65-F5344CB8AC3E}">
        <p14:creationId xmlns:p14="http://schemas.microsoft.com/office/powerpoint/2010/main" val="3376836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37697EA-4CF5-41F6-AAD4-AB63C43C5BF2}"/>
              </a:ext>
            </a:extLst>
          </p:cNvPr>
          <p:cNvSpPr>
            <a:spLocks noChangeArrowheads="1"/>
          </p:cNvSpPr>
          <p:nvPr/>
        </p:nvSpPr>
        <p:spPr bwMode="hidden">
          <a:xfrm>
            <a:off x="0" y="1676400"/>
            <a:ext cx="4724400" cy="1143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algn="ctr" eaLnBrk="1" hangingPunct="1">
              <a:defRPr/>
            </a:pPr>
            <a:endParaRPr kumimoji="0" lang="zh-CN" altLang="zh-CN" sz="2400" b="0">
              <a:latin typeface="Times New Roman" panose="02020603050405020304" pitchFamily="18" charset="0"/>
              <a:ea typeface="SimSun" panose="02010600030101010101" pitchFamily="2" charset="-122"/>
            </a:endParaRPr>
          </a:p>
        </p:txBody>
      </p:sp>
      <p:sp>
        <p:nvSpPr>
          <p:cNvPr id="5" name="Rectangle 7">
            <a:extLst>
              <a:ext uri="{FF2B5EF4-FFF2-40B4-BE49-F238E27FC236}">
                <a16:creationId xmlns:a16="http://schemas.microsoft.com/office/drawing/2014/main" id="{CB8DD8FB-7E89-4DE6-ACD7-8FD5702AD949}"/>
              </a:ext>
            </a:extLst>
          </p:cNvPr>
          <p:cNvSpPr>
            <a:spLocks noChangeArrowheads="1"/>
          </p:cNvSpPr>
          <p:nvPr/>
        </p:nvSpPr>
        <p:spPr bwMode="hidden">
          <a:xfrm>
            <a:off x="3962400" y="1676400"/>
            <a:ext cx="4724400" cy="114300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algn="ctr" eaLnBrk="1" hangingPunct="1">
              <a:defRPr/>
            </a:pPr>
            <a:endParaRPr kumimoji="0" lang="zh-CN" altLang="zh-CN" sz="2400" b="0">
              <a:latin typeface="Times New Roman" panose="02020603050405020304" pitchFamily="18" charset="0"/>
              <a:ea typeface="SimSun" panose="02010600030101010101" pitchFamily="2" charset="-122"/>
            </a:endParaRPr>
          </a:p>
        </p:txBody>
      </p:sp>
      <p:grpSp>
        <p:nvGrpSpPr>
          <p:cNvPr id="6" name="Group 8">
            <a:extLst>
              <a:ext uri="{FF2B5EF4-FFF2-40B4-BE49-F238E27FC236}">
                <a16:creationId xmlns:a16="http://schemas.microsoft.com/office/drawing/2014/main" id="{160695F4-AE2E-4126-BCCF-85BCF2328F8D}"/>
              </a:ext>
            </a:extLst>
          </p:cNvPr>
          <p:cNvGrpSpPr>
            <a:grpSpLocks/>
          </p:cNvGrpSpPr>
          <p:nvPr/>
        </p:nvGrpSpPr>
        <p:grpSpPr bwMode="auto">
          <a:xfrm>
            <a:off x="228600" y="914400"/>
            <a:ext cx="7918450" cy="2514600"/>
            <a:chOff x="144" y="576"/>
            <a:chExt cx="4988" cy="1584"/>
          </a:xfrm>
        </p:grpSpPr>
        <p:sp>
          <p:nvSpPr>
            <p:cNvPr id="7" name="Oval 9">
              <a:extLst>
                <a:ext uri="{FF2B5EF4-FFF2-40B4-BE49-F238E27FC236}">
                  <a16:creationId xmlns:a16="http://schemas.microsoft.com/office/drawing/2014/main" id="{E9376280-9893-4996-80A7-C0DF5F203AD4}"/>
                </a:ext>
              </a:extLst>
            </p:cNvPr>
            <p:cNvSpPr>
              <a:spLocks noChangeArrowheads="1"/>
            </p:cNvSpPr>
            <p:nvPr/>
          </p:nvSpPr>
          <p:spPr bwMode="auto">
            <a:xfrm>
              <a:off x="144" y="576"/>
              <a:ext cx="1584" cy="158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algn="ctr" eaLnBrk="1" hangingPunct="1">
                <a:defRPr/>
              </a:pPr>
              <a:endParaRPr kumimoji="0" lang="zh-CN" altLang="zh-CN" sz="1800" b="0">
                <a:ea typeface="SimSun" panose="02010600030101010101" pitchFamily="2" charset="-122"/>
              </a:endParaRPr>
            </a:p>
          </p:txBody>
        </p:sp>
        <p:sp>
          <p:nvSpPr>
            <p:cNvPr id="8" name="Freeform 10">
              <a:extLst>
                <a:ext uri="{FF2B5EF4-FFF2-40B4-BE49-F238E27FC236}">
                  <a16:creationId xmlns:a16="http://schemas.microsoft.com/office/drawing/2014/main" id="{0B9851DD-2E42-497B-8022-2C251CA66663}"/>
                </a:ext>
              </a:extLst>
            </p:cNvPr>
            <p:cNvSpPr>
              <a:spLocks noChangeArrowheads="1"/>
            </p:cNvSpPr>
            <p:nvPr/>
          </p:nvSpPr>
          <p:spPr bwMode="auto">
            <a:xfrm>
              <a:off x="384" y="960"/>
              <a:ext cx="144" cy="913"/>
            </a:xfrm>
            <a:custGeom>
              <a:avLst/>
              <a:gdLst>
                <a:gd name="T0" fmla="*/ 0 w 1000"/>
                <a:gd name="T1" fmla="*/ 38 h 1000"/>
                <a:gd name="T2" fmla="*/ 0 w 1000"/>
                <a:gd name="T3" fmla="*/ 38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 name="Freeform 11">
              <a:extLst>
                <a:ext uri="{FF2B5EF4-FFF2-40B4-BE49-F238E27FC236}">
                  <a16:creationId xmlns:a16="http://schemas.microsoft.com/office/drawing/2014/main" id="{84FD8D9A-8499-4450-B55B-0AA05A8C9297}"/>
                </a:ext>
              </a:extLst>
            </p:cNvPr>
            <p:cNvSpPr>
              <a:spLocks noChangeArrowheads="1"/>
            </p:cNvSpPr>
            <p:nvPr/>
          </p:nvSpPr>
          <p:spPr bwMode="auto">
            <a:xfrm>
              <a:off x="4967" y="1024"/>
              <a:ext cx="165" cy="864"/>
            </a:xfrm>
            <a:custGeom>
              <a:avLst/>
              <a:gdLst>
                <a:gd name="T0" fmla="*/ 0 w 1000"/>
                <a:gd name="T1" fmla="*/ 0 h 1000"/>
                <a:gd name="T2" fmla="*/ 0 w 1000"/>
                <a:gd name="T3" fmla="*/ 0 h 1000"/>
                <a:gd name="T4" fmla="*/ 0 w 1000"/>
                <a:gd name="T5" fmla="*/ 5 h 1000"/>
                <a:gd name="T6" fmla="*/ 0 w 1000"/>
                <a:gd name="T7" fmla="*/ 5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544770" name="Rectangle 2"/>
          <p:cNvSpPr>
            <a:spLocks noGrp="1" noChangeArrowheads="1"/>
          </p:cNvSpPr>
          <p:nvPr>
            <p:ph type="subTitle" idx="1"/>
          </p:nvPr>
        </p:nvSpPr>
        <p:spPr>
          <a:xfrm>
            <a:off x="2286000" y="3581400"/>
            <a:ext cx="5638800" cy="1905000"/>
          </a:xfrm>
        </p:spPr>
        <p:txBody>
          <a:bodyPr/>
          <a:lstStyle>
            <a:lvl1pPr marL="0" indent="0">
              <a:buFont typeface="Wingdings" panose="05000000000000000000" pitchFamily="2" charset="2"/>
              <a:buNone/>
              <a:defRPr/>
            </a:lvl1pPr>
          </a:lstStyle>
          <a:p>
            <a:pPr lvl="0"/>
            <a:r>
              <a:rPr lang="zh-CN" altLang="en-US" noProof="0"/>
              <a:t>单击此处编辑母版副标题样式</a:t>
            </a:r>
          </a:p>
        </p:txBody>
      </p:sp>
      <p:sp>
        <p:nvSpPr>
          <p:cNvPr id="544780" name="Rectangle 12"/>
          <p:cNvSpPr>
            <a:spLocks noGrp="1" noChangeArrowheads="1"/>
          </p:cNvSpPr>
          <p:nvPr>
            <p:ph type="ctrTitle"/>
          </p:nvPr>
        </p:nvSpPr>
        <p:spPr>
          <a:xfrm>
            <a:off x="838200" y="1443038"/>
            <a:ext cx="7086600" cy="1600200"/>
          </a:xfrm>
        </p:spPr>
        <p:txBody>
          <a:bodyPr anchor="ctr"/>
          <a:lstStyle>
            <a:lvl1pPr>
              <a:defRPr/>
            </a:lvl1pPr>
          </a:lstStyle>
          <a:p>
            <a:pPr lvl="0"/>
            <a:r>
              <a:rPr lang="zh-CN" altLang="en-US" noProof="0"/>
              <a:t>单击此处编辑母版标题样式</a:t>
            </a:r>
          </a:p>
        </p:txBody>
      </p:sp>
      <p:sp>
        <p:nvSpPr>
          <p:cNvPr id="10" name="Rectangle 3">
            <a:extLst>
              <a:ext uri="{FF2B5EF4-FFF2-40B4-BE49-F238E27FC236}">
                <a16:creationId xmlns:a16="http://schemas.microsoft.com/office/drawing/2014/main" id="{A0122071-5753-48FD-A98B-2220186A2D47}"/>
              </a:ext>
            </a:extLst>
          </p:cNvPr>
          <p:cNvSpPr>
            <a:spLocks noGrp="1" noChangeArrowheads="1"/>
          </p:cNvSpPr>
          <p:nvPr>
            <p:ph type="dt" sz="half" idx="10"/>
          </p:nvPr>
        </p:nvSpPr>
        <p:spPr>
          <a:xfrm>
            <a:off x="685800" y="6248400"/>
            <a:ext cx="1905000" cy="457200"/>
          </a:xfrm>
        </p:spPr>
        <p:txBody>
          <a:bodyPr/>
          <a:lstStyle>
            <a:lvl1pPr>
              <a:defRPr/>
            </a:lvl1pPr>
          </a:lstStyle>
          <a:p>
            <a:pPr>
              <a:defRPr/>
            </a:pPr>
            <a:fld id="{3DA54B5C-E3D5-4154-9017-94598F9DAB33}" type="datetime1">
              <a:rPr lang="zh-CN" altLang="en-US" smtClean="0"/>
              <a:t>2023/2/10</a:t>
            </a:fld>
            <a:endParaRPr lang="en-US" altLang="zh-CN"/>
          </a:p>
        </p:txBody>
      </p:sp>
      <p:sp>
        <p:nvSpPr>
          <p:cNvPr id="11" name="Rectangle 4">
            <a:extLst>
              <a:ext uri="{FF2B5EF4-FFF2-40B4-BE49-F238E27FC236}">
                <a16:creationId xmlns:a16="http://schemas.microsoft.com/office/drawing/2014/main" id="{945AF91B-FEE3-4F1E-8B94-EA60AE136C09}"/>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12" name="Rectangle 5">
            <a:extLst>
              <a:ext uri="{FF2B5EF4-FFF2-40B4-BE49-F238E27FC236}">
                <a16:creationId xmlns:a16="http://schemas.microsoft.com/office/drawing/2014/main" id="{B2D812D9-AB75-42C2-B1EB-4A0A2930EB8F}"/>
              </a:ext>
            </a:extLst>
          </p:cNvPr>
          <p:cNvSpPr>
            <a:spLocks noGrp="1" noChangeArrowheads="1"/>
          </p:cNvSpPr>
          <p:nvPr>
            <p:ph type="sldNum" sz="quarter" idx="12"/>
          </p:nvPr>
        </p:nvSpPr>
        <p:spPr>
          <a:xfrm>
            <a:off x="6553200" y="6248400"/>
            <a:ext cx="1905000" cy="457200"/>
          </a:xfrm>
        </p:spPr>
        <p:txBody>
          <a:bodyPr/>
          <a:lstStyle>
            <a:lvl1pPr>
              <a:defRPr smtClean="0"/>
            </a:lvl1pPr>
          </a:lstStyle>
          <a:p>
            <a:fld id="{5E8FCC50-D285-4CE5-BD4C-AFFF04BC5AC4}" type="slidenum">
              <a:rPr lang="en-US" altLang="zh-CN"/>
              <a:pPr/>
              <a:t>‹#›</a:t>
            </a:fld>
            <a:endParaRPr lang="en-US" altLang="zh-CN"/>
          </a:p>
        </p:txBody>
      </p:sp>
    </p:spTree>
    <p:extLst>
      <p:ext uri="{BB962C8B-B14F-4D97-AF65-F5344CB8AC3E}">
        <p14:creationId xmlns:p14="http://schemas.microsoft.com/office/powerpoint/2010/main" val="50798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a:extLst>
              <a:ext uri="{FF2B5EF4-FFF2-40B4-BE49-F238E27FC236}">
                <a16:creationId xmlns:a16="http://schemas.microsoft.com/office/drawing/2014/main" id="{AE72C7EB-8BAD-43D2-B6AD-8B3157ACC206}"/>
              </a:ext>
            </a:extLst>
          </p:cNvPr>
          <p:cNvSpPr>
            <a:spLocks noGrp="1" noChangeArrowheads="1"/>
          </p:cNvSpPr>
          <p:nvPr>
            <p:ph type="dt" sz="half" idx="10"/>
          </p:nvPr>
        </p:nvSpPr>
        <p:spPr>
          <a:ln/>
        </p:spPr>
        <p:txBody>
          <a:bodyPr/>
          <a:lstStyle>
            <a:lvl1pPr>
              <a:defRPr/>
            </a:lvl1pPr>
          </a:lstStyle>
          <a:p>
            <a:pPr>
              <a:defRPr/>
            </a:pPr>
            <a:fld id="{731BE40F-6AAB-4DF8-ADA4-657E70FDF5B4}" type="datetime1">
              <a:rPr lang="zh-CN" altLang="en-US" smtClean="0"/>
              <a:t>2023/2/10</a:t>
            </a:fld>
            <a:endParaRPr lang="en-US" altLang="zh-CN"/>
          </a:p>
        </p:txBody>
      </p:sp>
      <p:sp>
        <p:nvSpPr>
          <p:cNvPr id="5" name="Rectangle 7">
            <a:extLst>
              <a:ext uri="{FF2B5EF4-FFF2-40B4-BE49-F238E27FC236}">
                <a16:creationId xmlns:a16="http://schemas.microsoft.com/office/drawing/2014/main" id="{1C669D39-BDD1-4AC6-95D3-9D6878B59C4E}"/>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6" name="Rectangle 8">
            <a:extLst>
              <a:ext uri="{FF2B5EF4-FFF2-40B4-BE49-F238E27FC236}">
                <a16:creationId xmlns:a16="http://schemas.microsoft.com/office/drawing/2014/main" id="{BEF74167-2D14-4035-9259-8244A6272065}"/>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15002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334963"/>
            <a:ext cx="2025650" cy="591343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11188" y="334963"/>
            <a:ext cx="5926137" cy="59134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a:extLst>
              <a:ext uri="{FF2B5EF4-FFF2-40B4-BE49-F238E27FC236}">
                <a16:creationId xmlns:a16="http://schemas.microsoft.com/office/drawing/2014/main" id="{4C8C76C0-A755-48A8-96A8-274B76131973}"/>
              </a:ext>
            </a:extLst>
          </p:cNvPr>
          <p:cNvSpPr>
            <a:spLocks noGrp="1" noChangeArrowheads="1"/>
          </p:cNvSpPr>
          <p:nvPr>
            <p:ph type="dt" sz="half" idx="10"/>
          </p:nvPr>
        </p:nvSpPr>
        <p:spPr>
          <a:ln/>
        </p:spPr>
        <p:txBody>
          <a:bodyPr/>
          <a:lstStyle>
            <a:lvl1pPr>
              <a:defRPr/>
            </a:lvl1pPr>
          </a:lstStyle>
          <a:p>
            <a:pPr>
              <a:defRPr/>
            </a:pPr>
            <a:fld id="{1AFEBAB5-0D8C-489D-9259-EA6DC14C376E}" type="datetime1">
              <a:rPr lang="zh-CN" altLang="en-US" smtClean="0"/>
              <a:t>2023/2/10</a:t>
            </a:fld>
            <a:endParaRPr lang="en-US" altLang="zh-CN"/>
          </a:p>
        </p:txBody>
      </p:sp>
      <p:sp>
        <p:nvSpPr>
          <p:cNvPr id="5" name="Rectangle 7">
            <a:extLst>
              <a:ext uri="{FF2B5EF4-FFF2-40B4-BE49-F238E27FC236}">
                <a16:creationId xmlns:a16="http://schemas.microsoft.com/office/drawing/2014/main" id="{1C148AF3-8EBF-4C0F-B90F-9AFE7CF41B72}"/>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6" name="Rectangle 8">
            <a:extLst>
              <a:ext uri="{FF2B5EF4-FFF2-40B4-BE49-F238E27FC236}">
                <a16:creationId xmlns:a16="http://schemas.microsoft.com/office/drawing/2014/main" id="{1CBB7A65-EB3A-4F50-9B5E-2C1DC3470DA8}"/>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65464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a:extLst>
              <a:ext uri="{FF2B5EF4-FFF2-40B4-BE49-F238E27FC236}">
                <a16:creationId xmlns:a16="http://schemas.microsoft.com/office/drawing/2014/main" id="{C2EF207D-1704-4941-95A6-F37AD69376CD}"/>
              </a:ext>
            </a:extLst>
          </p:cNvPr>
          <p:cNvSpPr>
            <a:spLocks noGrp="1" noChangeArrowheads="1"/>
          </p:cNvSpPr>
          <p:nvPr>
            <p:ph type="dt" sz="half" idx="10"/>
          </p:nvPr>
        </p:nvSpPr>
        <p:spPr>
          <a:ln/>
        </p:spPr>
        <p:txBody>
          <a:bodyPr/>
          <a:lstStyle>
            <a:lvl1pPr>
              <a:defRPr/>
            </a:lvl1pPr>
          </a:lstStyle>
          <a:p>
            <a:pPr>
              <a:defRPr/>
            </a:pPr>
            <a:fld id="{99693FE6-CC19-4D85-8F6E-6A6C8436A5E6}" type="datetime1">
              <a:rPr lang="zh-CN" altLang="en-US" smtClean="0"/>
              <a:t>2023/2/10</a:t>
            </a:fld>
            <a:endParaRPr lang="en-US" altLang="zh-CN"/>
          </a:p>
        </p:txBody>
      </p:sp>
      <p:sp>
        <p:nvSpPr>
          <p:cNvPr id="5" name="Rectangle 7">
            <a:extLst>
              <a:ext uri="{FF2B5EF4-FFF2-40B4-BE49-F238E27FC236}">
                <a16:creationId xmlns:a16="http://schemas.microsoft.com/office/drawing/2014/main" id="{15317AF8-EB0F-41A3-8998-AE24B0303777}"/>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6" name="Rectangle 8">
            <a:extLst>
              <a:ext uri="{FF2B5EF4-FFF2-40B4-BE49-F238E27FC236}">
                <a16:creationId xmlns:a16="http://schemas.microsoft.com/office/drawing/2014/main" id="{0CD71DB0-522F-47ED-A109-068120AEA006}"/>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82283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A37BD54B-B16F-447E-ABAE-9DC5F6F89DE4}"/>
              </a:ext>
            </a:extLst>
          </p:cNvPr>
          <p:cNvSpPr>
            <a:spLocks noGrp="1" noChangeArrowheads="1"/>
          </p:cNvSpPr>
          <p:nvPr>
            <p:ph type="dt" sz="half" idx="10"/>
          </p:nvPr>
        </p:nvSpPr>
        <p:spPr>
          <a:ln/>
        </p:spPr>
        <p:txBody>
          <a:bodyPr/>
          <a:lstStyle>
            <a:lvl1pPr>
              <a:defRPr/>
            </a:lvl1pPr>
          </a:lstStyle>
          <a:p>
            <a:pPr>
              <a:defRPr/>
            </a:pPr>
            <a:fld id="{09C8721F-F68E-4637-AE6B-847EE5DC49E8}" type="datetime1">
              <a:rPr lang="zh-CN" altLang="en-US" smtClean="0"/>
              <a:t>2023/2/10</a:t>
            </a:fld>
            <a:endParaRPr lang="en-US" altLang="zh-CN"/>
          </a:p>
        </p:txBody>
      </p:sp>
      <p:sp>
        <p:nvSpPr>
          <p:cNvPr id="5" name="Rectangle 7">
            <a:extLst>
              <a:ext uri="{FF2B5EF4-FFF2-40B4-BE49-F238E27FC236}">
                <a16:creationId xmlns:a16="http://schemas.microsoft.com/office/drawing/2014/main" id="{C61954C5-D92A-46F5-A4A9-366ED8AA0FDD}"/>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6" name="Rectangle 8">
            <a:extLst>
              <a:ext uri="{FF2B5EF4-FFF2-40B4-BE49-F238E27FC236}">
                <a16:creationId xmlns:a16="http://schemas.microsoft.com/office/drawing/2014/main" id="{668E74AB-CF38-4D66-970B-1579B4E0D460}"/>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733468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11188" y="1592263"/>
            <a:ext cx="3975100" cy="46561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738688" y="1592263"/>
            <a:ext cx="3976687" cy="46561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a:extLst>
              <a:ext uri="{FF2B5EF4-FFF2-40B4-BE49-F238E27FC236}">
                <a16:creationId xmlns:a16="http://schemas.microsoft.com/office/drawing/2014/main" id="{2E3D3131-319E-44B3-B4FF-9E995DC0857F}"/>
              </a:ext>
            </a:extLst>
          </p:cNvPr>
          <p:cNvSpPr>
            <a:spLocks noGrp="1" noChangeArrowheads="1"/>
          </p:cNvSpPr>
          <p:nvPr>
            <p:ph type="dt" sz="half" idx="10"/>
          </p:nvPr>
        </p:nvSpPr>
        <p:spPr>
          <a:ln/>
        </p:spPr>
        <p:txBody>
          <a:bodyPr/>
          <a:lstStyle>
            <a:lvl1pPr>
              <a:defRPr/>
            </a:lvl1pPr>
          </a:lstStyle>
          <a:p>
            <a:pPr>
              <a:defRPr/>
            </a:pPr>
            <a:fld id="{963F1558-1375-4AB1-9988-38EB470EBCE0}" type="datetime1">
              <a:rPr lang="zh-CN" altLang="en-US" smtClean="0"/>
              <a:t>2023/2/10</a:t>
            </a:fld>
            <a:endParaRPr lang="en-US" altLang="zh-CN"/>
          </a:p>
        </p:txBody>
      </p:sp>
      <p:sp>
        <p:nvSpPr>
          <p:cNvPr id="6" name="Rectangle 7">
            <a:extLst>
              <a:ext uri="{FF2B5EF4-FFF2-40B4-BE49-F238E27FC236}">
                <a16:creationId xmlns:a16="http://schemas.microsoft.com/office/drawing/2014/main" id="{8F70EC0B-23B1-4DBF-AD61-71B25CC7A9F4}"/>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7" name="Rectangle 8">
            <a:extLst>
              <a:ext uri="{FF2B5EF4-FFF2-40B4-BE49-F238E27FC236}">
                <a16:creationId xmlns:a16="http://schemas.microsoft.com/office/drawing/2014/main" id="{FAC730C4-EAEC-4456-A6A1-FBC0C30DB8AB}"/>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708292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a:extLst>
              <a:ext uri="{FF2B5EF4-FFF2-40B4-BE49-F238E27FC236}">
                <a16:creationId xmlns:a16="http://schemas.microsoft.com/office/drawing/2014/main" id="{15FC05F2-B329-44CE-806A-68DAF5FED06E}"/>
              </a:ext>
            </a:extLst>
          </p:cNvPr>
          <p:cNvSpPr>
            <a:spLocks noGrp="1" noChangeArrowheads="1"/>
          </p:cNvSpPr>
          <p:nvPr>
            <p:ph type="dt" sz="half" idx="10"/>
          </p:nvPr>
        </p:nvSpPr>
        <p:spPr>
          <a:ln/>
        </p:spPr>
        <p:txBody>
          <a:bodyPr/>
          <a:lstStyle>
            <a:lvl1pPr>
              <a:defRPr/>
            </a:lvl1pPr>
          </a:lstStyle>
          <a:p>
            <a:pPr>
              <a:defRPr/>
            </a:pPr>
            <a:fld id="{BCFA8779-F182-43C7-821D-0318D61B97D6}" type="datetime1">
              <a:rPr lang="zh-CN" altLang="en-US" smtClean="0"/>
              <a:t>2023/2/10</a:t>
            </a:fld>
            <a:endParaRPr lang="en-US" altLang="zh-CN"/>
          </a:p>
        </p:txBody>
      </p:sp>
      <p:sp>
        <p:nvSpPr>
          <p:cNvPr id="8" name="Rectangle 7">
            <a:extLst>
              <a:ext uri="{FF2B5EF4-FFF2-40B4-BE49-F238E27FC236}">
                <a16:creationId xmlns:a16="http://schemas.microsoft.com/office/drawing/2014/main" id="{660D7481-7D4C-4CB4-B7F8-53A2EA4CF075}"/>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9" name="Rectangle 8">
            <a:extLst>
              <a:ext uri="{FF2B5EF4-FFF2-40B4-BE49-F238E27FC236}">
                <a16:creationId xmlns:a16="http://schemas.microsoft.com/office/drawing/2014/main" id="{F7DEF8BE-4206-453E-A35E-935624F3D933}"/>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89734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a:extLst>
              <a:ext uri="{FF2B5EF4-FFF2-40B4-BE49-F238E27FC236}">
                <a16:creationId xmlns:a16="http://schemas.microsoft.com/office/drawing/2014/main" id="{B382743F-D11A-43C6-B5DA-091663CBC073}"/>
              </a:ext>
            </a:extLst>
          </p:cNvPr>
          <p:cNvSpPr>
            <a:spLocks noGrp="1" noChangeArrowheads="1"/>
          </p:cNvSpPr>
          <p:nvPr>
            <p:ph type="dt" sz="half" idx="10"/>
          </p:nvPr>
        </p:nvSpPr>
        <p:spPr>
          <a:ln/>
        </p:spPr>
        <p:txBody>
          <a:bodyPr/>
          <a:lstStyle>
            <a:lvl1pPr>
              <a:defRPr/>
            </a:lvl1pPr>
          </a:lstStyle>
          <a:p>
            <a:pPr>
              <a:defRPr/>
            </a:pPr>
            <a:fld id="{9688FD9D-74B6-4CED-B8FE-E4CF0A3E0FE2}" type="datetime1">
              <a:rPr lang="zh-CN" altLang="en-US" smtClean="0"/>
              <a:t>2023/2/10</a:t>
            </a:fld>
            <a:endParaRPr lang="en-US" altLang="zh-CN"/>
          </a:p>
        </p:txBody>
      </p:sp>
      <p:sp>
        <p:nvSpPr>
          <p:cNvPr id="4" name="Rectangle 7">
            <a:extLst>
              <a:ext uri="{FF2B5EF4-FFF2-40B4-BE49-F238E27FC236}">
                <a16:creationId xmlns:a16="http://schemas.microsoft.com/office/drawing/2014/main" id="{8E76F17E-DB91-41EA-8D8D-2C27178508D9}"/>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5" name="Rectangle 8">
            <a:extLst>
              <a:ext uri="{FF2B5EF4-FFF2-40B4-BE49-F238E27FC236}">
                <a16:creationId xmlns:a16="http://schemas.microsoft.com/office/drawing/2014/main" id="{BD54B70C-89B8-4F92-B306-D1AE7EED17D8}"/>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26895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8F1895D-E94F-4B7E-B69B-00D8875AAE1C}"/>
              </a:ext>
            </a:extLst>
          </p:cNvPr>
          <p:cNvSpPr>
            <a:spLocks noGrp="1" noChangeArrowheads="1"/>
          </p:cNvSpPr>
          <p:nvPr>
            <p:ph type="dt" sz="half" idx="10"/>
          </p:nvPr>
        </p:nvSpPr>
        <p:spPr>
          <a:ln/>
        </p:spPr>
        <p:txBody>
          <a:bodyPr/>
          <a:lstStyle>
            <a:lvl1pPr>
              <a:defRPr/>
            </a:lvl1pPr>
          </a:lstStyle>
          <a:p>
            <a:pPr>
              <a:defRPr/>
            </a:pPr>
            <a:fld id="{07BF0F96-FC0E-42A7-B869-D681FA719300}" type="datetime1">
              <a:rPr lang="zh-CN" altLang="en-US" smtClean="0"/>
              <a:t>2023/2/10</a:t>
            </a:fld>
            <a:endParaRPr lang="en-US" altLang="zh-CN"/>
          </a:p>
        </p:txBody>
      </p:sp>
      <p:sp>
        <p:nvSpPr>
          <p:cNvPr id="3" name="Rectangle 7">
            <a:extLst>
              <a:ext uri="{FF2B5EF4-FFF2-40B4-BE49-F238E27FC236}">
                <a16:creationId xmlns:a16="http://schemas.microsoft.com/office/drawing/2014/main" id="{2D30EEAC-7241-43A6-87D0-1FF2A761F5DB}"/>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4" name="Rectangle 8">
            <a:extLst>
              <a:ext uri="{FF2B5EF4-FFF2-40B4-BE49-F238E27FC236}">
                <a16:creationId xmlns:a16="http://schemas.microsoft.com/office/drawing/2014/main" id="{DC6B21FF-F8BC-441A-940C-1717050E7E31}"/>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795540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736C96D0-C50B-4F32-A9E8-F78038A03BD5}"/>
              </a:ext>
            </a:extLst>
          </p:cNvPr>
          <p:cNvSpPr>
            <a:spLocks noGrp="1" noChangeArrowheads="1"/>
          </p:cNvSpPr>
          <p:nvPr>
            <p:ph type="dt" sz="half" idx="10"/>
          </p:nvPr>
        </p:nvSpPr>
        <p:spPr>
          <a:ln/>
        </p:spPr>
        <p:txBody>
          <a:bodyPr/>
          <a:lstStyle>
            <a:lvl1pPr>
              <a:defRPr/>
            </a:lvl1pPr>
          </a:lstStyle>
          <a:p>
            <a:pPr>
              <a:defRPr/>
            </a:pPr>
            <a:fld id="{A4B22369-008E-41F7-8DBB-FDDBDB2994B8}" type="datetime1">
              <a:rPr lang="zh-CN" altLang="en-US" smtClean="0"/>
              <a:t>2023/2/10</a:t>
            </a:fld>
            <a:endParaRPr lang="en-US" altLang="zh-CN"/>
          </a:p>
        </p:txBody>
      </p:sp>
      <p:sp>
        <p:nvSpPr>
          <p:cNvPr id="6" name="Rectangle 7">
            <a:extLst>
              <a:ext uri="{FF2B5EF4-FFF2-40B4-BE49-F238E27FC236}">
                <a16:creationId xmlns:a16="http://schemas.microsoft.com/office/drawing/2014/main" id="{B53B0556-FED5-4F41-9BAB-B5640DE7DB39}"/>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7" name="Rectangle 8">
            <a:extLst>
              <a:ext uri="{FF2B5EF4-FFF2-40B4-BE49-F238E27FC236}">
                <a16:creationId xmlns:a16="http://schemas.microsoft.com/office/drawing/2014/main" id="{B47D9F32-147B-4A29-933C-EBE7F6E50DAE}"/>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656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4AC091C9-AA6A-461A-9008-3C89768D18EC}"/>
              </a:ext>
            </a:extLst>
          </p:cNvPr>
          <p:cNvSpPr>
            <a:spLocks noGrp="1" noChangeArrowheads="1"/>
          </p:cNvSpPr>
          <p:nvPr>
            <p:ph type="dt" sz="half" idx="10"/>
          </p:nvPr>
        </p:nvSpPr>
        <p:spPr>
          <a:ln/>
        </p:spPr>
        <p:txBody>
          <a:bodyPr/>
          <a:lstStyle>
            <a:lvl1pPr>
              <a:defRPr/>
            </a:lvl1pPr>
          </a:lstStyle>
          <a:p>
            <a:pPr>
              <a:defRPr/>
            </a:pPr>
            <a:fld id="{DC89066B-0B42-4A73-AA8F-B8676CE1B164}" type="datetime1">
              <a:rPr lang="zh-CN" altLang="en-US" smtClean="0"/>
              <a:t>2023/2/10</a:t>
            </a:fld>
            <a:endParaRPr lang="en-US" altLang="zh-CN"/>
          </a:p>
        </p:txBody>
      </p:sp>
      <p:sp>
        <p:nvSpPr>
          <p:cNvPr id="6" name="Rectangle 7">
            <a:extLst>
              <a:ext uri="{FF2B5EF4-FFF2-40B4-BE49-F238E27FC236}">
                <a16:creationId xmlns:a16="http://schemas.microsoft.com/office/drawing/2014/main" id="{347067C1-BDE1-4743-BC2C-937232D685EF}"/>
              </a:ext>
            </a:extLst>
          </p:cNvPr>
          <p:cNvSpPr>
            <a:spLocks noGrp="1" noChangeArrowheads="1"/>
          </p:cNvSpPr>
          <p:nvPr>
            <p:ph type="ftr" sz="quarter" idx="11"/>
          </p:nvPr>
        </p:nvSpPr>
        <p:spPr>
          <a:ln/>
        </p:spPr>
        <p:txBody>
          <a:bodyPr/>
          <a:lstStyle>
            <a:lvl1pPr>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7" name="Rectangle 8">
            <a:extLst>
              <a:ext uri="{FF2B5EF4-FFF2-40B4-BE49-F238E27FC236}">
                <a16:creationId xmlns:a16="http://schemas.microsoft.com/office/drawing/2014/main" id="{C71A8CDC-D443-4C90-B09A-36AB3EF826A3}"/>
              </a:ext>
            </a:extLst>
          </p:cNvPr>
          <p:cNvSpPr>
            <a:spLocks noGrp="1" noChangeArrowheads="1"/>
          </p:cNvSpPr>
          <p:nvPr>
            <p:ph type="sldNum" sz="quarter" idx="12"/>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325937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FFE87A0-C906-4DC8-A7E6-E466C13056E5}"/>
              </a:ext>
            </a:extLst>
          </p:cNvPr>
          <p:cNvSpPr>
            <a:spLocks noChangeArrowheads="1"/>
          </p:cNvSpPr>
          <p:nvPr/>
        </p:nvSpPr>
        <p:spPr bwMode="auto">
          <a:xfrm>
            <a:off x="-6350" y="1347788"/>
            <a:ext cx="2133600" cy="101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algn="ctr" eaLnBrk="1" hangingPunct="1">
              <a:defRPr/>
            </a:pPr>
            <a:endParaRPr kumimoji="0" lang="zh-CN" altLang="zh-CN" sz="2400" b="0">
              <a:latin typeface="Times New Roman" panose="02020603050405020304" pitchFamily="18" charset="0"/>
              <a:ea typeface="SimSun" panose="02010600030101010101" pitchFamily="2" charset="-122"/>
            </a:endParaRPr>
          </a:p>
        </p:txBody>
      </p:sp>
      <p:sp>
        <p:nvSpPr>
          <p:cNvPr id="1027" name="Rectangle 3">
            <a:extLst>
              <a:ext uri="{FF2B5EF4-FFF2-40B4-BE49-F238E27FC236}">
                <a16:creationId xmlns:a16="http://schemas.microsoft.com/office/drawing/2014/main" id="{E47BA552-646E-40BB-B5DC-C5276DB96287}"/>
              </a:ext>
            </a:extLst>
          </p:cNvPr>
          <p:cNvSpPr>
            <a:spLocks noChangeArrowheads="1"/>
          </p:cNvSpPr>
          <p:nvPr/>
        </p:nvSpPr>
        <p:spPr bwMode="auto">
          <a:xfrm>
            <a:off x="1470025" y="1347788"/>
            <a:ext cx="7239000" cy="10160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algn="ctr" eaLnBrk="1" hangingPunct="1">
              <a:defRPr/>
            </a:pPr>
            <a:endParaRPr kumimoji="0" lang="zh-CN" altLang="zh-CN" sz="2400" b="0">
              <a:latin typeface="Times New Roman" panose="02020603050405020304" pitchFamily="18" charset="0"/>
              <a:ea typeface="SimSun" panose="02010600030101010101" pitchFamily="2" charset="-122"/>
            </a:endParaRPr>
          </a:p>
        </p:txBody>
      </p:sp>
      <p:sp>
        <p:nvSpPr>
          <p:cNvPr id="1028" name="Rectangle 4">
            <a:extLst>
              <a:ext uri="{FF2B5EF4-FFF2-40B4-BE49-F238E27FC236}">
                <a16:creationId xmlns:a16="http://schemas.microsoft.com/office/drawing/2014/main" id="{2196326F-C74D-465E-8014-AE7AD4190B00}"/>
              </a:ext>
            </a:extLst>
          </p:cNvPr>
          <p:cNvSpPr>
            <a:spLocks noGrp="1" noChangeArrowheads="1"/>
          </p:cNvSpPr>
          <p:nvPr>
            <p:ph type="title"/>
          </p:nvPr>
        </p:nvSpPr>
        <p:spPr bwMode="auto">
          <a:xfrm>
            <a:off x="611188" y="334963"/>
            <a:ext cx="7158037"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29" name="Rectangle 5">
            <a:extLst>
              <a:ext uri="{FF2B5EF4-FFF2-40B4-BE49-F238E27FC236}">
                <a16:creationId xmlns:a16="http://schemas.microsoft.com/office/drawing/2014/main" id="{B5583660-1EF7-4E1F-AD4A-32D7B6136087}"/>
              </a:ext>
            </a:extLst>
          </p:cNvPr>
          <p:cNvSpPr>
            <a:spLocks noGrp="1" noChangeArrowheads="1"/>
          </p:cNvSpPr>
          <p:nvPr>
            <p:ph type="body" idx="1"/>
          </p:nvPr>
        </p:nvSpPr>
        <p:spPr bwMode="auto">
          <a:xfrm>
            <a:off x="611188" y="1592263"/>
            <a:ext cx="8104187" cy="465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43750" name="Rectangle 6">
            <a:extLst>
              <a:ext uri="{FF2B5EF4-FFF2-40B4-BE49-F238E27FC236}">
                <a16:creationId xmlns:a16="http://schemas.microsoft.com/office/drawing/2014/main" id="{F0C19D27-2CB0-469F-A1A7-47F7EE85E741}"/>
              </a:ext>
            </a:extLst>
          </p:cNvPr>
          <p:cNvSpPr>
            <a:spLocks noGrp="1" noChangeArrowheads="1"/>
          </p:cNvSpPr>
          <p:nvPr>
            <p:ph type="dt" sz="half" idx="2"/>
          </p:nvPr>
        </p:nvSpPr>
        <p:spPr bwMode="auto">
          <a:xfrm>
            <a:off x="94615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00" b="0">
                <a:ea typeface="SimSun" panose="02010600030101010101" pitchFamily="2" charset="-122"/>
              </a:defRPr>
            </a:lvl1pPr>
          </a:lstStyle>
          <a:p>
            <a:pPr>
              <a:defRPr/>
            </a:pPr>
            <a:fld id="{313A0CBC-C4F8-45D3-82C4-A5D2FC604F6E}" type="datetime1">
              <a:rPr lang="zh-CN" altLang="en-US" smtClean="0"/>
              <a:t>2023/2/10</a:t>
            </a:fld>
            <a:endParaRPr lang="en-US" altLang="zh-CN"/>
          </a:p>
        </p:txBody>
      </p:sp>
      <p:sp>
        <p:nvSpPr>
          <p:cNvPr id="543751" name="Rectangle 7">
            <a:extLst>
              <a:ext uri="{FF2B5EF4-FFF2-40B4-BE49-F238E27FC236}">
                <a16:creationId xmlns:a16="http://schemas.microsoft.com/office/drawing/2014/main" id="{55F3104F-26DF-4B36-8480-02E61FB5E5F4}"/>
              </a:ext>
            </a:extLst>
          </p:cNvPr>
          <p:cNvSpPr>
            <a:spLocks noGrp="1" noChangeArrowheads="1"/>
          </p:cNvSpPr>
          <p:nvPr>
            <p:ph type="ftr" sz="quarter" idx="3"/>
          </p:nvPr>
        </p:nvSpPr>
        <p:spPr bwMode="auto">
          <a:xfrm>
            <a:off x="33528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b="0">
                <a:ea typeface="SimSun" panose="02010600030101010101" pitchFamily="2" charset="-122"/>
              </a:defRPr>
            </a:lvl1p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
        <p:nvSpPr>
          <p:cNvPr id="543752" name="Rectangle 8">
            <a:extLst>
              <a:ext uri="{FF2B5EF4-FFF2-40B4-BE49-F238E27FC236}">
                <a16:creationId xmlns:a16="http://schemas.microsoft.com/office/drawing/2014/main" id="{91D6419B-0F5B-41A8-A23F-35FDE9BC72A7}"/>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000" b="0">
                <a:ea typeface="SimSun" panose="02010600030101010101" pitchFamily="2" charset="-122"/>
              </a:defRPr>
            </a:lvl1pPr>
          </a:lstStyle>
          <a:p>
            <a:pPr>
              <a:defRPr/>
            </a:pPr>
            <a:endParaRPr lang="zh-CN" altLang="zh-CN"/>
          </a:p>
        </p:txBody>
      </p:sp>
      <p:sp>
        <p:nvSpPr>
          <p:cNvPr id="1033" name="Rectangle 9">
            <a:extLst>
              <a:ext uri="{FF2B5EF4-FFF2-40B4-BE49-F238E27FC236}">
                <a16:creationId xmlns:a16="http://schemas.microsoft.com/office/drawing/2014/main" id="{ED13EC70-A638-43B6-8C95-6A1CCDCD9594}"/>
              </a:ext>
            </a:extLst>
          </p:cNvPr>
          <p:cNvSpPr>
            <a:spLocks noChangeArrowheads="1"/>
          </p:cNvSpPr>
          <p:nvPr/>
        </p:nvSpPr>
        <p:spPr bwMode="auto">
          <a:xfrm>
            <a:off x="7993063" y="260350"/>
            <a:ext cx="900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algn="ctr" eaLnBrk="1" hangingPunct="1"/>
            <a:fld id="{F46F6135-1C43-4C00-9A30-CA1BE1106416}" type="slidenum">
              <a:rPr kumimoji="0" lang="en-US" altLang="zh-CN" sz="2000" b="0">
                <a:ea typeface="SimSun" panose="02010600030101010101" pitchFamily="2" charset="-122"/>
              </a:rPr>
              <a:pPr algn="ctr" eaLnBrk="1" hangingPunct="1"/>
              <a:t>‹#›</a:t>
            </a:fld>
            <a:endParaRPr kumimoji="0" lang="en-US" altLang="zh-CN" sz="2000" b="0">
              <a:ea typeface="SimSun"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4157"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hf sldNum="0" hdr="0" dt="0"/>
  <p:txStyles>
    <p:titleStyle>
      <a:lvl1pPr algn="l" rtl="0" eaLnBrk="0" fontAlgn="base" hangingPunct="0">
        <a:spcBef>
          <a:spcPct val="0"/>
        </a:spcBef>
        <a:spcAft>
          <a:spcPct val="0"/>
        </a:spcAft>
        <a:defRPr sz="4000" kern="1200">
          <a:solidFill>
            <a:schemeClr val="tx2"/>
          </a:solidFill>
          <a:latin typeface="+mj-lt"/>
          <a:ea typeface="SimSun" panose="02010600030101010101" pitchFamily="2" charset="-122"/>
          <a:cs typeface="+mj-cs"/>
        </a:defRPr>
      </a:lvl1pPr>
      <a:lvl2pPr algn="l" rtl="0" eaLnBrk="0" fontAlgn="base" hangingPunct="0">
        <a:spcBef>
          <a:spcPct val="0"/>
        </a:spcBef>
        <a:spcAft>
          <a:spcPct val="0"/>
        </a:spcAft>
        <a:defRPr sz="4000">
          <a:solidFill>
            <a:schemeClr val="tx2"/>
          </a:solidFill>
          <a:latin typeface="Arial" panose="020B0604020202020204" pitchFamily="34" charset="0"/>
          <a:ea typeface="SimSun" panose="02010600030101010101" pitchFamily="2" charset="-122"/>
        </a:defRPr>
      </a:lvl2pPr>
      <a:lvl3pPr algn="l" rtl="0" eaLnBrk="0" fontAlgn="base" hangingPunct="0">
        <a:spcBef>
          <a:spcPct val="0"/>
        </a:spcBef>
        <a:spcAft>
          <a:spcPct val="0"/>
        </a:spcAft>
        <a:defRPr sz="4000">
          <a:solidFill>
            <a:schemeClr val="tx2"/>
          </a:solidFill>
          <a:latin typeface="Arial" panose="020B0604020202020204" pitchFamily="34" charset="0"/>
          <a:ea typeface="SimSun" panose="02010600030101010101" pitchFamily="2" charset="-122"/>
        </a:defRPr>
      </a:lvl3pPr>
      <a:lvl4pPr algn="l" rtl="0" eaLnBrk="0" fontAlgn="base" hangingPunct="0">
        <a:spcBef>
          <a:spcPct val="0"/>
        </a:spcBef>
        <a:spcAft>
          <a:spcPct val="0"/>
        </a:spcAft>
        <a:defRPr sz="4000">
          <a:solidFill>
            <a:schemeClr val="tx2"/>
          </a:solidFill>
          <a:latin typeface="Arial" panose="020B0604020202020204" pitchFamily="34" charset="0"/>
          <a:ea typeface="SimSun" panose="02010600030101010101" pitchFamily="2" charset="-122"/>
        </a:defRPr>
      </a:lvl4pPr>
      <a:lvl5pPr algn="l" rtl="0" eaLnBrk="0" fontAlgn="base" hangingPunct="0">
        <a:spcBef>
          <a:spcPct val="0"/>
        </a:spcBef>
        <a:spcAft>
          <a:spcPct val="0"/>
        </a:spcAft>
        <a:defRPr sz="4000">
          <a:solidFill>
            <a:schemeClr val="tx2"/>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4000">
          <a:solidFill>
            <a:schemeClr val="tx2"/>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4000">
          <a:solidFill>
            <a:schemeClr val="tx2"/>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4000">
          <a:solidFill>
            <a:schemeClr val="tx2"/>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4000">
          <a:solidFill>
            <a:schemeClr val="tx2"/>
          </a:solidFill>
          <a:latin typeface="Arial" panose="020B0604020202020204" pitchFamily="34" charset="0"/>
          <a:ea typeface="宋体" panose="02010600030101010101" pitchFamily="2" charset="-122"/>
        </a:defRPr>
      </a:lvl9pPr>
    </p:titleStyle>
    <p:bodyStyle>
      <a:lvl1pPr marL="447675" indent="-447675" algn="l" rtl="0" eaLnBrk="0" fontAlgn="base" hangingPunct="0">
        <a:spcBef>
          <a:spcPct val="20000"/>
        </a:spcBef>
        <a:spcAft>
          <a:spcPct val="0"/>
        </a:spcAft>
        <a:buClr>
          <a:schemeClr val="accent1"/>
        </a:buClr>
        <a:buSzPct val="70000"/>
        <a:buFont typeface="Wingdings" panose="05000000000000000000" pitchFamily="2" charset="2"/>
        <a:buChar char="n"/>
        <a:defRPr sz="3200" kern="1200">
          <a:solidFill>
            <a:schemeClr val="tx1"/>
          </a:solidFill>
          <a:latin typeface="+mn-lt"/>
          <a:ea typeface="SimSun" panose="02010600030101010101" pitchFamily="2" charset="-122"/>
          <a:cs typeface="+mn-cs"/>
        </a:defRPr>
      </a:lvl1pPr>
      <a:lvl2pPr marL="889000" indent="-439738" algn="l" rtl="0" eaLnBrk="0" fontAlgn="base" hangingPunct="0">
        <a:spcBef>
          <a:spcPct val="20000"/>
        </a:spcBef>
        <a:spcAft>
          <a:spcPct val="0"/>
        </a:spcAft>
        <a:buClr>
          <a:schemeClr val="hlink"/>
        </a:buClr>
        <a:buSzPct val="65000"/>
        <a:buFont typeface="Wingdings" panose="05000000000000000000" pitchFamily="2" charset="2"/>
        <a:buChar char="¡"/>
        <a:defRPr sz="2800" kern="1200">
          <a:solidFill>
            <a:schemeClr val="tx1"/>
          </a:solidFill>
          <a:latin typeface="+mn-lt"/>
          <a:ea typeface="SimSun" panose="02010600030101010101" pitchFamily="2" charset="-122"/>
          <a:cs typeface="+mn-cs"/>
        </a:defRPr>
      </a:lvl2pPr>
      <a:lvl3pPr marL="1293813" indent="-403225" algn="l" rtl="0" eaLnBrk="0" fontAlgn="base" hangingPunct="0">
        <a:spcBef>
          <a:spcPct val="20000"/>
        </a:spcBef>
        <a:spcAft>
          <a:spcPct val="0"/>
        </a:spcAft>
        <a:buClr>
          <a:schemeClr val="accent1"/>
        </a:buClr>
        <a:buSzPct val="70000"/>
        <a:buFont typeface="Wingdings" panose="05000000000000000000" pitchFamily="2" charset="2"/>
        <a:buChar char="ü"/>
        <a:defRPr sz="2400" kern="1200">
          <a:solidFill>
            <a:schemeClr val="tx1"/>
          </a:solidFill>
          <a:latin typeface="+mn-lt"/>
          <a:ea typeface="SimSun" panose="02010600030101010101" pitchFamily="2" charset="-122"/>
          <a:cs typeface="+mn-cs"/>
        </a:defRPr>
      </a:lvl3pPr>
      <a:lvl4pPr marL="1681163" indent="-385763" algn="l" rtl="0" eaLnBrk="0" fontAlgn="base" hangingPunct="0">
        <a:spcBef>
          <a:spcPct val="20000"/>
        </a:spcBef>
        <a:spcAft>
          <a:spcPct val="0"/>
        </a:spcAft>
        <a:buClr>
          <a:schemeClr val="hlink"/>
        </a:buClr>
        <a:buSzPct val="75000"/>
        <a:buFont typeface="Wingdings" panose="05000000000000000000" pitchFamily="2" charset="2"/>
        <a:buChar char="¡"/>
        <a:defRPr sz="2000" kern="1200">
          <a:solidFill>
            <a:schemeClr val="tx1"/>
          </a:solidFill>
          <a:latin typeface="+mn-lt"/>
          <a:ea typeface="SimSun" panose="02010600030101010101" pitchFamily="2" charset="-122"/>
          <a:cs typeface="+mn-cs"/>
        </a:defRPr>
      </a:lvl4pPr>
      <a:lvl5pPr marL="2070100" indent="-387350" algn="l" rtl="0" eaLnBrk="0" fontAlgn="base" hangingPunct="0">
        <a:spcBef>
          <a:spcPct val="20000"/>
        </a:spcBef>
        <a:spcAft>
          <a:spcPct val="0"/>
        </a:spcAft>
        <a:buClr>
          <a:schemeClr val="accent1"/>
        </a:buClr>
        <a:buSzPct val="70000"/>
        <a:buFont typeface="Wingdings" panose="05000000000000000000" pitchFamily="2" charset="2"/>
        <a:buChar char="n"/>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448C192-2E0B-4737-92AD-4CA54AA85918}"/>
              </a:ext>
            </a:extLst>
          </p:cNvPr>
          <p:cNvSpPr>
            <a:spLocks noGrp="1" noChangeArrowheads="1"/>
          </p:cNvSpPr>
          <p:nvPr>
            <p:ph type="ctrTitle"/>
          </p:nvPr>
        </p:nvSpPr>
        <p:spPr>
          <a:xfrm>
            <a:off x="838200" y="1443038"/>
            <a:ext cx="7297738" cy="1600200"/>
          </a:xfrm>
        </p:spPr>
        <p:txBody>
          <a:bodyPr/>
          <a:lstStyle/>
          <a:p>
            <a:pPr eaLnBrk="1" hangingPunct="1"/>
            <a:r>
              <a:rPr lang="zh-CN" altLang="en-US" dirty="0"/>
              <a:t>第</a:t>
            </a:r>
            <a:r>
              <a:rPr lang="en-US" altLang="zh-CN" dirty="0"/>
              <a:t>13</a:t>
            </a:r>
            <a:r>
              <a:rPr lang="zh-CN" altLang="en-US"/>
              <a:t>章 </a:t>
            </a:r>
            <a:r>
              <a:rPr lang="zh-CN" altLang="en-US" dirty="0"/>
              <a:t>人工神经网络</a:t>
            </a:r>
          </a:p>
        </p:txBody>
      </p:sp>
      <p:sp>
        <p:nvSpPr>
          <p:cNvPr id="5123" name="Rectangle 3">
            <a:extLst>
              <a:ext uri="{FF2B5EF4-FFF2-40B4-BE49-F238E27FC236}">
                <a16:creationId xmlns:a16="http://schemas.microsoft.com/office/drawing/2014/main" id="{5D202D3A-38A1-44F2-B273-CA2B6162ABF5}"/>
              </a:ext>
            </a:extLst>
          </p:cNvPr>
          <p:cNvSpPr>
            <a:spLocks noGrp="1" noChangeArrowheads="1"/>
          </p:cNvSpPr>
          <p:nvPr>
            <p:ph type="subTitle" idx="1"/>
          </p:nvPr>
        </p:nvSpPr>
        <p:spPr/>
        <p:txBody>
          <a:bodyPr/>
          <a:lstStyle/>
          <a:p>
            <a:pPr algn="ctr" eaLnBrk="1" hangingPunct="1"/>
            <a:r>
              <a:rPr lang="zh-CN" altLang="en-US" sz="2800" dirty="0"/>
              <a:t>姜维</a:t>
            </a:r>
            <a:endParaRPr lang="en-US" altLang="zh-CN" sz="2800" dirty="0"/>
          </a:p>
          <a:p>
            <a:pPr algn="ctr" eaLnBrk="1" hangingPunct="1"/>
            <a:r>
              <a:rPr lang="zh-CN" altLang="en-US" sz="2800" dirty="0"/>
              <a:t>哈尔滨工业大学</a:t>
            </a:r>
          </a:p>
        </p:txBody>
      </p:sp>
      <p:sp>
        <p:nvSpPr>
          <p:cNvPr id="5124" name="页脚占位符 1">
            <a:extLst>
              <a:ext uri="{FF2B5EF4-FFF2-40B4-BE49-F238E27FC236}">
                <a16:creationId xmlns:a16="http://schemas.microsoft.com/office/drawing/2014/main" id="{5E231F93-DFA2-4049-A11D-566466025940}"/>
              </a:ext>
            </a:extLst>
          </p:cNvPr>
          <p:cNvSpPr>
            <a:spLocks noGrp="1"/>
          </p:cNvSpPr>
          <p:nvPr>
            <p:ph type="ftr" sz="quarter" idx="11"/>
          </p:nvPr>
        </p:nvSpPr>
        <p:spPr>
          <a:xfrm>
            <a:off x="2807804" y="6248400"/>
            <a:ext cx="3211996" cy="457200"/>
          </a:xfrm>
          <a:noFill/>
        </p:spPr>
        <p:txBody>
          <a:bodyP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kumimoji="0" lang="zh-CN" altLang="en-US" sz="1000" b="0" dirty="0">
                <a:ea typeface="SimSun" panose="02010600030101010101" pitchFamily="2" charset="-122"/>
              </a:rPr>
              <a:t>姜维</a:t>
            </a:r>
            <a:r>
              <a:rPr kumimoji="0" lang="en-US" altLang="zh-CN" sz="1000" b="0" dirty="0">
                <a:ea typeface="SimSun" panose="02010600030101010101" pitchFamily="2" charset="-122"/>
              </a:rPr>
              <a:t>.《</a:t>
            </a:r>
            <a:r>
              <a:rPr kumimoji="0" lang="zh-CN" altLang="en-US" sz="1000" b="0" dirty="0">
                <a:ea typeface="SimSun" panose="02010600030101010101" pitchFamily="2" charset="-122"/>
              </a:rPr>
              <a:t>数据分析与数据挖掘</a:t>
            </a:r>
            <a:r>
              <a:rPr kumimoji="0" lang="en-US" altLang="zh-CN" sz="1000" b="0" dirty="0">
                <a:ea typeface="SimSun" panose="02010600030101010101" pitchFamily="2" charset="-122"/>
              </a:rPr>
              <a:t>》.</a:t>
            </a:r>
            <a:r>
              <a:rPr kumimoji="0" lang="zh-CN" altLang="en-US" sz="1000" b="0" dirty="0">
                <a:ea typeface="SimSun" panose="02010600030101010101" pitchFamily="2" charset="-122"/>
              </a:rPr>
              <a:t>电子工业出版社</a:t>
            </a:r>
            <a:r>
              <a:rPr kumimoji="0" lang="en-US" altLang="zh-CN" sz="1000" b="0" dirty="0">
                <a:ea typeface="SimSun" panose="02010600030101010101" pitchFamily="2" charset="-122"/>
              </a:rPr>
              <a:t>.2023</a:t>
            </a:r>
          </a:p>
        </p:txBody>
      </p:sp>
      <p:pic>
        <p:nvPicPr>
          <p:cNvPr id="6" name="图片 5">
            <a:extLst>
              <a:ext uri="{FF2B5EF4-FFF2-40B4-BE49-F238E27FC236}">
                <a16:creationId xmlns:a16="http://schemas.microsoft.com/office/drawing/2014/main" id="{A0ADEDD2-B004-4786-A711-7D2972587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236" y="4005064"/>
            <a:ext cx="1680498" cy="213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a:extLst>
              <a:ext uri="{FF2B5EF4-FFF2-40B4-BE49-F238E27FC236}">
                <a16:creationId xmlns:a16="http://schemas.microsoft.com/office/drawing/2014/main" id="{E0A05125-3915-4B1B-9654-678D9766E753}"/>
              </a:ext>
            </a:extLst>
          </p:cNvPr>
          <p:cNvSpPr>
            <a:spLocks noGrp="1" noChangeArrowheads="1"/>
          </p:cNvSpPr>
          <p:nvPr>
            <p:ph type="title"/>
          </p:nvPr>
        </p:nvSpPr>
        <p:spPr/>
        <p:txBody>
          <a:bodyPr/>
          <a:lstStyle/>
          <a:p>
            <a:r>
              <a:rPr lang="zh-CN" altLang="en-US"/>
              <a:t>有利于模型分析</a:t>
            </a:r>
          </a:p>
        </p:txBody>
      </p:sp>
      <p:sp>
        <p:nvSpPr>
          <p:cNvPr id="15363" name="内容占位符 2">
            <a:extLst>
              <a:ext uri="{FF2B5EF4-FFF2-40B4-BE49-F238E27FC236}">
                <a16:creationId xmlns:a16="http://schemas.microsoft.com/office/drawing/2014/main" id="{1719AD32-9E2C-448C-A5D7-AA843B249F06}"/>
              </a:ext>
            </a:extLst>
          </p:cNvPr>
          <p:cNvSpPr>
            <a:spLocks noGrp="1" noChangeArrowheads="1"/>
          </p:cNvSpPr>
          <p:nvPr>
            <p:ph idx="1"/>
          </p:nvPr>
        </p:nvSpPr>
        <p:spPr/>
        <p:txBody>
          <a:bodyPr/>
          <a:lstStyle/>
          <a:p>
            <a:endParaRPr lang="zh-CN" altLang="en-US"/>
          </a:p>
        </p:txBody>
      </p:sp>
      <p:pic>
        <p:nvPicPr>
          <p:cNvPr id="15364" name="图片 4">
            <a:extLst>
              <a:ext uri="{FF2B5EF4-FFF2-40B4-BE49-F238E27FC236}">
                <a16:creationId xmlns:a16="http://schemas.microsoft.com/office/drawing/2014/main" id="{759D0B9A-804D-463B-B01B-371721A61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1665288"/>
            <a:ext cx="6300787"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图片 6">
            <a:extLst>
              <a:ext uri="{FF2B5EF4-FFF2-40B4-BE49-F238E27FC236}">
                <a16:creationId xmlns:a16="http://schemas.microsoft.com/office/drawing/2014/main" id="{26F0A851-EEC9-4705-866F-3C3BEEB68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4106863"/>
            <a:ext cx="5268913"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a:extLst>
              <a:ext uri="{FF2B5EF4-FFF2-40B4-BE49-F238E27FC236}">
                <a16:creationId xmlns:a16="http://schemas.microsoft.com/office/drawing/2014/main" id="{FA90E041-3219-44E7-9D0C-CE004D02BAEE}"/>
              </a:ext>
            </a:extLst>
          </p:cNvPr>
          <p:cNvSpPr>
            <a:spLocks noGrp="1" noChangeArrowheads="1"/>
          </p:cNvSpPr>
          <p:nvPr>
            <p:ph type="title"/>
          </p:nvPr>
        </p:nvSpPr>
        <p:spPr/>
        <p:txBody>
          <a:bodyPr/>
          <a:lstStyle/>
          <a:p>
            <a:r>
              <a:rPr lang="zh-CN" altLang="en-US"/>
              <a:t>尽可能低维空间</a:t>
            </a:r>
          </a:p>
        </p:txBody>
      </p:sp>
      <p:sp>
        <p:nvSpPr>
          <p:cNvPr id="16387" name="内容占位符 2">
            <a:extLst>
              <a:ext uri="{FF2B5EF4-FFF2-40B4-BE49-F238E27FC236}">
                <a16:creationId xmlns:a16="http://schemas.microsoft.com/office/drawing/2014/main" id="{A3E6CEF5-7EA2-4576-91B7-270E45FD5AA8}"/>
              </a:ext>
            </a:extLst>
          </p:cNvPr>
          <p:cNvSpPr>
            <a:spLocks noGrp="1" noChangeArrowheads="1"/>
          </p:cNvSpPr>
          <p:nvPr>
            <p:ph idx="1"/>
          </p:nvPr>
        </p:nvSpPr>
        <p:spPr/>
        <p:txBody>
          <a:bodyPr/>
          <a:lstStyle/>
          <a:p>
            <a:r>
              <a:rPr lang="zh-CN" altLang="en-US"/>
              <a:t>许多模型希望在低维空间进行</a:t>
            </a:r>
            <a:endParaRPr lang="en-US" altLang="zh-CN"/>
          </a:p>
          <a:p>
            <a:endParaRPr lang="en-US" altLang="zh-CN"/>
          </a:p>
          <a:p>
            <a:r>
              <a:rPr lang="zh-CN" altLang="en-US"/>
              <a:t>降低过拟合</a:t>
            </a:r>
            <a:endParaRPr lang="en-US" altLang="zh-CN"/>
          </a:p>
          <a:p>
            <a:endParaRPr lang="en-US" altLang="zh-CN"/>
          </a:p>
          <a:p>
            <a:r>
              <a:rPr lang="zh-CN" altLang="en-US"/>
              <a:t>参数空间小</a:t>
            </a:r>
            <a:endParaRPr lang="en-US" altLang="zh-CN"/>
          </a:p>
          <a:p>
            <a:endParaRPr lang="en-US" altLang="zh-CN"/>
          </a:p>
          <a:p>
            <a:r>
              <a:rPr lang="zh-CN" altLang="en-US"/>
              <a:t>数据稀疏问题小</a:t>
            </a:r>
            <a:endParaRPr lang="en-US" altLang="zh-CN"/>
          </a:p>
          <a:p>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a:extLst>
              <a:ext uri="{FF2B5EF4-FFF2-40B4-BE49-F238E27FC236}">
                <a16:creationId xmlns:a16="http://schemas.microsoft.com/office/drawing/2014/main" id="{DA5AEB06-20A5-478A-BAE2-9D3FC56352D5}"/>
              </a:ext>
            </a:extLst>
          </p:cNvPr>
          <p:cNvSpPr>
            <a:spLocks noGrp="1" noChangeArrowheads="1"/>
          </p:cNvSpPr>
          <p:nvPr>
            <p:ph type="title"/>
          </p:nvPr>
        </p:nvSpPr>
        <p:spPr/>
        <p:txBody>
          <a:bodyPr/>
          <a:lstStyle/>
          <a:p>
            <a:r>
              <a:rPr lang="zh-CN" altLang="en-US"/>
              <a:t>正交化</a:t>
            </a:r>
          </a:p>
        </p:txBody>
      </p:sp>
      <p:sp>
        <p:nvSpPr>
          <p:cNvPr id="17411" name="内容占位符 2">
            <a:extLst>
              <a:ext uri="{FF2B5EF4-FFF2-40B4-BE49-F238E27FC236}">
                <a16:creationId xmlns:a16="http://schemas.microsoft.com/office/drawing/2014/main" id="{85A4F5EF-9449-4CB9-8BFB-A901675E0D7F}"/>
              </a:ext>
            </a:extLst>
          </p:cNvPr>
          <p:cNvSpPr>
            <a:spLocks noGrp="1" noChangeArrowheads="1"/>
          </p:cNvSpPr>
          <p:nvPr>
            <p:ph idx="1"/>
          </p:nvPr>
        </p:nvSpPr>
        <p:spPr/>
        <p:txBody>
          <a:bodyPr/>
          <a:lstStyle/>
          <a:p>
            <a:r>
              <a:rPr lang="zh-CN" altLang="en-US"/>
              <a:t>有些模型希望各属性之间相关性小</a:t>
            </a:r>
            <a:endParaRPr lang="en-US" altLang="zh-CN"/>
          </a:p>
          <a:p>
            <a:endParaRPr lang="en-US" altLang="zh-CN"/>
          </a:p>
          <a:p>
            <a:r>
              <a:rPr lang="zh-CN" altLang="en-US"/>
              <a:t>例如，朴素贝叶斯模型</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a:extLst>
              <a:ext uri="{FF2B5EF4-FFF2-40B4-BE49-F238E27FC236}">
                <a16:creationId xmlns:a16="http://schemas.microsoft.com/office/drawing/2014/main" id="{5891AC70-5967-4ED4-8EF6-2A03BDDF6F1A}"/>
              </a:ext>
            </a:extLst>
          </p:cNvPr>
          <p:cNvSpPr>
            <a:spLocks noGrp="1" noChangeArrowheads="1"/>
          </p:cNvSpPr>
          <p:nvPr>
            <p:ph type="title"/>
          </p:nvPr>
        </p:nvSpPr>
        <p:spPr/>
        <p:txBody>
          <a:bodyPr/>
          <a:lstStyle/>
          <a:p>
            <a:r>
              <a:rPr lang="zh-CN" altLang="en-US"/>
              <a:t>似近非远</a:t>
            </a:r>
          </a:p>
        </p:txBody>
      </p:sp>
      <p:sp>
        <p:nvSpPr>
          <p:cNvPr id="18435" name="内容占位符 2">
            <a:extLst>
              <a:ext uri="{FF2B5EF4-FFF2-40B4-BE49-F238E27FC236}">
                <a16:creationId xmlns:a16="http://schemas.microsoft.com/office/drawing/2014/main" id="{CC796738-DE42-4FB8-9068-16E8942F8963}"/>
              </a:ext>
            </a:extLst>
          </p:cNvPr>
          <p:cNvSpPr>
            <a:spLocks noGrp="1" noChangeArrowheads="1"/>
          </p:cNvSpPr>
          <p:nvPr>
            <p:ph idx="1"/>
          </p:nvPr>
        </p:nvSpPr>
        <p:spPr/>
        <p:txBody>
          <a:bodyPr/>
          <a:lstStyle/>
          <a:p>
            <a:r>
              <a:rPr lang="zh-CN" altLang="en-US"/>
              <a:t>有助于降低分类过程中的风险</a:t>
            </a:r>
            <a:endParaRPr lang="en-US" altLang="zh-CN"/>
          </a:p>
          <a:p>
            <a:endParaRPr lang="en-US" altLang="zh-CN"/>
          </a:p>
          <a:p>
            <a:r>
              <a:rPr lang="zh-CN" altLang="en-US"/>
              <a:t>有助于聚类</a:t>
            </a:r>
            <a:endParaRPr lang="en-US" altLang="zh-CN"/>
          </a:p>
          <a:p>
            <a:endParaRPr lang="en-US" altLang="zh-CN"/>
          </a:p>
          <a:p>
            <a:r>
              <a:rPr lang="zh-CN" altLang="en-US"/>
              <a:t>有助于异常值检测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a:extLst>
              <a:ext uri="{FF2B5EF4-FFF2-40B4-BE49-F238E27FC236}">
                <a16:creationId xmlns:a16="http://schemas.microsoft.com/office/drawing/2014/main" id="{897D8EC7-FCC4-437C-86F8-76A00B8EA5A2}"/>
              </a:ext>
            </a:extLst>
          </p:cNvPr>
          <p:cNvSpPr>
            <a:spLocks noGrp="1" noChangeArrowheads="1"/>
          </p:cNvSpPr>
          <p:nvPr>
            <p:ph type="title"/>
          </p:nvPr>
        </p:nvSpPr>
        <p:spPr/>
        <p:txBody>
          <a:bodyPr/>
          <a:lstStyle/>
          <a:p>
            <a:r>
              <a:rPr lang="zh-CN" altLang="en-US"/>
              <a:t>特征空间变换</a:t>
            </a:r>
          </a:p>
        </p:txBody>
      </p:sp>
      <p:sp>
        <p:nvSpPr>
          <p:cNvPr id="19459" name="内容占位符 2">
            <a:extLst>
              <a:ext uri="{FF2B5EF4-FFF2-40B4-BE49-F238E27FC236}">
                <a16:creationId xmlns:a16="http://schemas.microsoft.com/office/drawing/2014/main" id="{022B1794-F1A8-4A88-9D02-C3A313C51202}"/>
              </a:ext>
            </a:extLst>
          </p:cNvPr>
          <p:cNvSpPr>
            <a:spLocks noGrp="1" noChangeArrowheads="1"/>
          </p:cNvSpPr>
          <p:nvPr>
            <p:ph idx="1"/>
          </p:nvPr>
        </p:nvSpPr>
        <p:spPr/>
        <p:txBody>
          <a:bodyPr/>
          <a:lstStyle/>
          <a:p>
            <a:r>
              <a:rPr lang="zh-CN" altLang="en-US"/>
              <a:t>应用一种变换算法，将一个特征空间及其对象，映射到另一个空间中。</a:t>
            </a:r>
            <a:endParaRPr lang="en-US" altLang="zh-CN"/>
          </a:p>
          <a:p>
            <a:endParaRPr lang="en-US" altLang="zh-CN"/>
          </a:p>
          <a:p>
            <a:r>
              <a:rPr lang="zh-CN" altLang="en-US"/>
              <a:t>一般性目的：（</a:t>
            </a:r>
            <a:r>
              <a:rPr lang="en-US" altLang="zh-CN"/>
              <a:t>1</a:t>
            </a:r>
            <a:r>
              <a:rPr lang="zh-CN" altLang="en-US"/>
              <a:t>）更有助于特征描述和模型分析；（</a:t>
            </a:r>
            <a:r>
              <a:rPr lang="en-US" altLang="zh-CN"/>
              <a:t>2</a:t>
            </a:r>
            <a:r>
              <a:rPr lang="zh-CN" altLang="en-US"/>
              <a:t>）实现数据约简（</a:t>
            </a:r>
            <a:r>
              <a:rPr lang="en-US" altLang="zh-CN"/>
              <a:t>Data Reduce</a:t>
            </a:r>
            <a:r>
              <a:rPr lang="zh-CN" altLang="en-US"/>
              <a:t>）；（</a:t>
            </a:r>
            <a:r>
              <a:rPr lang="en-US" altLang="zh-CN"/>
              <a:t>3</a:t>
            </a:r>
            <a:r>
              <a:rPr lang="zh-CN" altLang="en-US"/>
              <a:t>）映射到正交特征空间；（</a:t>
            </a:r>
            <a:r>
              <a:rPr lang="en-US" altLang="zh-CN"/>
              <a:t>4</a:t>
            </a:r>
            <a:r>
              <a:rPr lang="zh-CN" altLang="en-US"/>
              <a:t>）克服多重共线性问题。</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a:extLst>
              <a:ext uri="{FF2B5EF4-FFF2-40B4-BE49-F238E27FC236}">
                <a16:creationId xmlns:a16="http://schemas.microsoft.com/office/drawing/2014/main" id="{0117187F-0178-490E-8372-88DD3A96629B}"/>
              </a:ext>
            </a:extLst>
          </p:cNvPr>
          <p:cNvSpPr>
            <a:spLocks noGrp="1" noChangeArrowheads="1"/>
          </p:cNvSpPr>
          <p:nvPr>
            <p:ph type="title"/>
          </p:nvPr>
        </p:nvSpPr>
        <p:spPr/>
        <p:txBody>
          <a:bodyPr/>
          <a:lstStyle/>
          <a:p>
            <a:r>
              <a:rPr lang="zh-CN" altLang="en-US"/>
              <a:t>常用特征空间变换方式</a:t>
            </a:r>
          </a:p>
        </p:txBody>
      </p:sp>
      <p:sp>
        <p:nvSpPr>
          <p:cNvPr id="20483" name="内容占位符 2">
            <a:extLst>
              <a:ext uri="{FF2B5EF4-FFF2-40B4-BE49-F238E27FC236}">
                <a16:creationId xmlns:a16="http://schemas.microsoft.com/office/drawing/2014/main" id="{7690152A-EE56-4B89-B0EE-B306368C41BE}"/>
              </a:ext>
            </a:extLst>
          </p:cNvPr>
          <p:cNvSpPr>
            <a:spLocks noGrp="1" noChangeArrowheads="1"/>
          </p:cNvSpPr>
          <p:nvPr>
            <p:ph idx="1"/>
          </p:nvPr>
        </p:nvSpPr>
        <p:spPr/>
        <p:txBody>
          <a:bodyPr/>
          <a:lstStyle/>
          <a:p>
            <a:r>
              <a:rPr lang="zh-CN" altLang="en-US"/>
              <a:t>（</a:t>
            </a:r>
            <a:r>
              <a:rPr lang="en-US" altLang="zh-CN"/>
              <a:t>1</a:t>
            </a:r>
            <a:r>
              <a:rPr lang="zh-CN" altLang="en-US"/>
              <a:t>）特征选择</a:t>
            </a:r>
            <a:endParaRPr lang="en-US" altLang="zh-CN"/>
          </a:p>
          <a:p>
            <a:r>
              <a:rPr lang="zh-CN" altLang="en-US"/>
              <a:t>（</a:t>
            </a:r>
            <a:r>
              <a:rPr lang="en-US" altLang="zh-CN"/>
              <a:t>2</a:t>
            </a:r>
            <a:r>
              <a:rPr lang="zh-CN" altLang="en-US"/>
              <a:t>）降维方法</a:t>
            </a:r>
            <a:endParaRPr lang="en-US" altLang="zh-CN"/>
          </a:p>
          <a:p>
            <a:r>
              <a:rPr lang="zh-CN" altLang="en-US"/>
              <a:t>（</a:t>
            </a:r>
            <a:r>
              <a:rPr lang="en-US" altLang="zh-CN"/>
              <a:t>3</a:t>
            </a:r>
            <a:r>
              <a:rPr lang="zh-CN" altLang="en-US"/>
              <a:t>）升维方法</a:t>
            </a:r>
            <a:endParaRPr lang="en-US" altLang="zh-CN"/>
          </a:p>
          <a:p>
            <a:r>
              <a:rPr lang="zh-CN" altLang="en-US"/>
              <a:t>（</a:t>
            </a:r>
            <a:r>
              <a:rPr lang="en-US" altLang="zh-CN"/>
              <a:t>4</a:t>
            </a:r>
            <a:r>
              <a:rPr lang="zh-CN" altLang="en-US"/>
              <a:t>）正交化方法</a:t>
            </a:r>
            <a:endParaRPr lang="en-US" altLang="zh-CN"/>
          </a:p>
          <a:p>
            <a:r>
              <a:rPr lang="zh-CN" altLang="en-US"/>
              <a:t>（</a:t>
            </a:r>
            <a:r>
              <a:rPr lang="en-US" altLang="zh-CN"/>
              <a:t>5</a:t>
            </a:r>
            <a:r>
              <a:rPr lang="zh-CN" altLang="en-US"/>
              <a:t>）按类别进行对象分离</a:t>
            </a:r>
            <a:endParaRPr lang="en-US" altLang="zh-CN"/>
          </a:p>
          <a:p>
            <a:r>
              <a:rPr lang="zh-CN" altLang="en-US"/>
              <a:t>（</a:t>
            </a:r>
            <a:r>
              <a:rPr lang="en-US" altLang="zh-CN"/>
              <a:t>6</a:t>
            </a:r>
            <a:r>
              <a:rPr lang="zh-CN" altLang="en-US"/>
              <a:t>）一般性特征转换</a:t>
            </a:r>
            <a:endParaRPr lang="en-US" altLang="zh-CN"/>
          </a:p>
          <a:p>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A72C1338-B048-4577-A640-2B7895E0CF69}"/>
              </a:ext>
            </a:extLst>
          </p:cNvPr>
          <p:cNvSpPr>
            <a:spLocks noGrp="1" noChangeArrowheads="1"/>
          </p:cNvSpPr>
          <p:nvPr>
            <p:ph type="title"/>
          </p:nvPr>
        </p:nvSpPr>
        <p:spPr/>
        <p:txBody>
          <a:bodyPr/>
          <a:lstStyle/>
          <a:p>
            <a:r>
              <a:rPr lang="zh-CN" altLang="en-US"/>
              <a:t>证据空间</a:t>
            </a:r>
          </a:p>
        </p:txBody>
      </p:sp>
      <p:sp>
        <p:nvSpPr>
          <p:cNvPr id="21507" name="内容占位符 2">
            <a:extLst>
              <a:ext uri="{FF2B5EF4-FFF2-40B4-BE49-F238E27FC236}">
                <a16:creationId xmlns:a16="http://schemas.microsoft.com/office/drawing/2014/main" id="{956404E7-495C-42D0-8734-6BED733690EC}"/>
              </a:ext>
            </a:extLst>
          </p:cNvPr>
          <p:cNvSpPr>
            <a:spLocks noGrp="1" noChangeArrowheads="1"/>
          </p:cNvSpPr>
          <p:nvPr>
            <p:ph idx="1"/>
          </p:nvPr>
        </p:nvSpPr>
        <p:spPr/>
        <p:txBody>
          <a:bodyPr/>
          <a:lstStyle/>
          <a:p>
            <a:r>
              <a:rPr lang="zh-CN" altLang="en-US"/>
              <a:t>证据空间（</a:t>
            </a:r>
            <a:r>
              <a:rPr lang="en-US" altLang="zh-CN"/>
              <a:t>Evidence Space</a:t>
            </a:r>
            <a:r>
              <a:rPr lang="zh-CN" altLang="en-US"/>
              <a:t>）是也是一种常用的数据挖掘对象表示形式。</a:t>
            </a:r>
            <a:endParaRPr lang="en-US" altLang="zh-CN"/>
          </a:p>
          <a:p>
            <a:r>
              <a:rPr lang="zh-CN" altLang="en-US"/>
              <a:t>将对象的特征值视作观察值，表示识别对象时所看到的值。观察值可能是证据（真实值），也可能只是表明证据（真实值）的可能性（或然性）。</a:t>
            </a:r>
            <a:endParaRPr lang="en-US" altLang="zh-CN"/>
          </a:p>
          <a:p>
            <a:r>
              <a:rPr lang="zh-CN" altLang="en-US"/>
              <a:t>证据空间是描述了各个对象的观察值，用对象的观察值表示对象。</a:t>
            </a:r>
            <a:endParaRPr lang="en-US" altLang="zh-CN"/>
          </a:p>
          <a:p>
            <a:r>
              <a:rPr lang="zh-CN" altLang="en-US"/>
              <a:t>证据空间用作推理使用。</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389812" y="2132856"/>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278015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a:extLst>
              <a:ext uri="{FF2B5EF4-FFF2-40B4-BE49-F238E27FC236}">
                <a16:creationId xmlns:a16="http://schemas.microsoft.com/office/drawing/2014/main" id="{FAB62142-2169-49FB-9BBB-3EA5A6BD2C19}"/>
              </a:ext>
            </a:extLst>
          </p:cNvPr>
          <p:cNvSpPr>
            <a:spLocks noGrp="1" noChangeArrowheads="1"/>
          </p:cNvSpPr>
          <p:nvPr>
            <p:ph type="title"/>
          </p:nvPr>
        </p:nvSpPr>
        <p:spPr/>
        <p:txBody>
          <a:bodyPr/>
          <a:lstStyle/>
          <a:p>
            <a:r>
              <a:rPr lang="zh-CN" altLang="en-US"/>
              <a:t>特征提取</a:t>
            </a:r>
          </a:p>
        </p:txBody>
      </p:sp>
      <p:sp>
        <p:nvSpPr>
          <p:cNvPr id="24579" name="内容占位符 2">
            <a:extLst>
              <a:ext uri="{FF2B5EF4-FFF2-40B4-BE49-F238E27FC236}">
                <a16:creationId xmlns:a16="http://schemas.microsoft.com/office/drawing/2014/main" id="{B8E02BDE-3017-4A45-B2BA-83124CF6C6F2}"/>
              </a:ext>
            </a:extLst>
          </p:cNvPr>
          <p:cNvSpPr>
            <a:spLocks noGrp="1" noChangeArrowheads="1"/>
          </p:cNvSpPr>
          <p:nvPr>
            <p:ph idx="1"/>
          </p:nvPr>
        </p:nvSpPr>
        <p:spPr/>
        <p:txBody>
          <a:bodyPr/>
          <a:lstStyle/>
          <a:p>
            <a:r>
              <a:rPr lang="zh-CN" altLang="zh-CN"/>
              <a:t>特征提取泛指各种从原始数据抽取指定特征的特征值的方法。</a:t>
            </a:r>
            <a:endParaRPr lang="en-US" altLang="zh-CN"/>
          </a:p>
          <a:p>
            <a:endParaRPr lang="en-US" altLang="zh-CN"/>
          </a:p>
          <a:p>
            <a:r>
              <a:rPr lang="zh-CN" altLang="en-US"/>
              <a:t>特征提取常指降维方法，主要包括主成分分析（</a:t>
            </a:r>
            <a:r>
              <a:rPr lang="en-US" altLang="zh-CN"/>
              <a:t>PCA</a:t>
            </a:r>
            <a:r>
              <a:rPr lang="zh-CN" altLang="en-US"/>
              <a:t>）、因子分析、</a:t>
            </a:r>
            <a:r>
              <a:rPr lang="en-US" altLang="zh-CN"/>
              <a:t>SVD</a:t>
            </a:r>
            <a:r>
              <a:rPr lang="zh-CN" altLang="en-US"/>
              <a:t>奇异值分解、</a:t>
            </a:r>
            <a:r>
              <a:rPr lang="en-US" altLang="zh-CN"/>
              <a:t>Fisher</a:t>
            </a:r>
            <a:r>
              <a:rPr lang="zh-CN" altLang="en-US"/>
              <a:t>判别投影。</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a:extLst>
              <a:ext uri="{FF2B5EF4-FFF2-40B4-BE49-F238E27FC236}">
                <a16:creationId xmlns:a16="http://schemas.microsoft.com/office/drawing/2014/main" id="{BC2C2DC1-B77A-4BB3-A7F2-6281AF660E6E}"/>
              </a:ext>
            </a:extLst>
          </p:cNvPr>
          <p:cNvSpPr>
            <a:spLocks noGrp="1" noChangeArrowheads="1"/>
          </p:cNvSpPr>
          <p:nvPr>
            <p:ph type="title"/>
          </p:nvPr>
        </p:nvSpPr>
        <p:spPr/>
        <p:txBody>
          <a:bodyPr/>
          <a:lstStyle/>
          <a:p>
            <a:r>
              <a:rPr lang="zh-CN" altLang="en-US"/>
              <a:t>特征选择</a:t>
            </a:r>
          </a:p>
        </p:txBody>
      </p:sp>
      <p:sp>
        <p:nvSpPr>
          <p:cNvPr id="25603" name="内容占位符 2">
            <a:extLst>
              <a:ext uri="{FF2B5EF4-FFF2-40B4-BE49-F238E27FC236}">
                <a16:creationId xmlns:a16="http://schemas.microsoft.com/office/drawing/2014/main" id="{2CDCC42E-D20F-4471-B9C3-3D61ADA55939}"/>
              </a:ext>
            </a:extLst>
          </p:cNvPr>
          <p:cNvSpPr>
            <a:spLocks noGrp="1" noChangeArrowheads="1"/>
          </p:cNvSpPr>
          <p:nvPr>
            <p:ph idx="1"/>
          </p:nvPr>
        </p:nvSpPr>
        <p:spPr/>
        <p:txBody>
          <a:bodyPr/>
          <a:lstStyle/>
          <a:p>
            <a:r>
              <a:rPr lang="zh-CN" altLang="en-US"/>
              <a:t>特征选择（</a:t>
            </a:r>
            <a:r>
              <a:rPr lang="en-US" altLang="zh-CN"/>
              <a:t>Feature Selection</a:t>
            </a:r>
            <a:r>
              <a:rPr lang="zh-CN" altLang="en-US"/>
              <a:t>）是指对给定描述对象的一组特征集中，选择一个最佳特征子集。</a:t>
            </a:r>
            <a:endParaRPr lang="en-US" altLang="zh-CN"/>
          </a:p>
          <a:p>
            <a:endParaRPr lang="en-US" alt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389812" y="1608576"/>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2975793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a:extLst>
              <a:ext uri="{FF2B5EF4-FFF2-40B4-BE49-F238E27FC236}">
                <a16:creationId xmlns:a16="http://schemas.microsoft.com/office/drawing/2014/main" id="{7880666F-ECDF-44CF-8EEB-7B0425C5E061}"/>
              </a:ext>
            </a:extLst>
          </p:cNvPr>
          <p:cNvSpPr>
            <a:spLocks noGrp="1" noChangeArrowheads="1"/>
          </p:cNvSpPr>
          <p:nvPr>
            <p:ph type="title"/>
          </p:nvPr>
        </p:nvSpPr>
        <p:spPr/>
        <p:txBody>
          <a:bodyPr/>
          <a:lstStyle/>
          <a:p>
            <a:endParaRPr lang="zh-CN" altLang="en-US"/>
          </a:p>
        </p:txBody>
      </p:sp>
      <p:sp>
        <p:nvSpPr>
          <p:cNvPr id="26627" name="内容占位符 2">
            <a:extLst>
              <a:ext uri="{FF2B5EF4-FFF2-40B4-BE49-F238E27FC236}">
                <a16:creationId xmlns:a16="http://schemas.microsoft.com/office/drawing/2014/main" id="{89C2998E-F3F9-47D8-9887-5C7DE5751773}"/>
              </a:ext>
            </a:extLst>
          </p:cNvPr>
          <p:cNvSpPr>
            <a:spLocks noGrp="1" noChangeArrowheads="1"/>
          </p:cNvSpPr>
          <p:nvPr>
            <p:ph idx="1"/>
          </p:nvPr>
        </p:nvSpPr>
        <p:spPr/>
        <p:txBody>
          <a:bodyPr/>
          <a:lstStyle/>
          <a:p>
            <a:r>
              <a:rPr lang="zh-CN" altLang="en-US"/>
              <a:t>特征选择能起到数据降维的作用：</a:t>
            </a:r>
            <a:endParaRPr lang="en-US" altLang="zh-CN"/>
          </a:p>
          <a:p>
            <a:r>
              <a:rPr lang="zh-CN" altLang="en-US"/>
              <a:t>（</a:t>
            </a:r>
            <a:r>
              <a:rPr lang="en-US" altLang="zh-CN"/>
              <a:t>1</a:t>
            </a:r>
            <a:r>
              <a:rPr lang="zh-CN" altLang="en-US"/>
              <a:t>）通过降维减少参数估计空间，降低模型过拟合的风险，提高模型泛化能力；</a:t>
            </a:r>
            <a:endParaRPr lang="en-US" altLang="zh-CN"/>
          </a:p>
          <a:p>
            <a:r>
              <a:rPr lang="zh-CN" altLang="en-US"/>
              <a:t>（</a:t>
            </a:r>
            <a:r>
              <a:rPr lang="en-US" altLang="zh-CN"/>
              <a:t>2</a:t>
            </a:r>
            <a:r>
              <a:rPr lang="zh-CN" altLang="en-US"/>
              <a:t>）选择主要特征去掉作用不大甚至起到噪声作用的特征，从而提高分类的准确性；</a:t>
            </a:r>
            <a:endParaRPr lang="en-US" altLang="zh-CN"/>
          </a:p>
          <a:p>
            <a:r>
              <a:rPr lang="zh-CN" altLang="en-US"/>
              <a:t>（</a:t>
            </a:r>
            <a:r>
              <a:rPr lang="en-US" altLang="zh-CN"/>
              <a:t>3</a:t>
            </a:r>
            <a:r>
              <a:rPr lang="zh-CN" altLang="en-US"/>
              <a:t>）降低描述对象的数据量，降低计算工作量和存储量。</a:t>
            </a:r>
          </a:p>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a:extLst>
              <a:ext uri="{FF2B5EF4-FFF2-40B4-BE49-F238E27FC236}">
                <a16:creationId xmlns:a16="http://schemas.microsoft.com/office/drawing/2014/main" id="{7EB766E5-F2FB-4B02-8C55-99BD66242190}"/>
              </a:ext>
            </a:extLst>
          </p:cNvPr>
          <p:cNvSpPr>
            <a:spLocks noGrp="1" noChangeArrowheads="1"/>
          </p:cNvSpPr>
          <p:nvPr>
            <p:ph type="title"/>
          </p:nvPr>
        </p:nvSpPr>
        <p:spPr/>
        <p:txBody>
          <a:bodyPr/>
          <a:lstStyle/>
          <a:p>
            <a:endParaRPr lang="zh-CN" altLang="en-US"/>
          </a:p>
        </p:txBody>
      </p:sp>
      <p:sp>
        <p:nvSpPr>
          <p:cNvPr id="27651" name="内容占位符 2">
            <a:extLst>
              <a:ext uri="{FF2B5EF4-FFF2-40B4-BE49-F238E27FC236}">
                <a16:creationId xmlns:a16="http://schemas.microsoft.com/office/drawing/2014/main" id="{DCD22D81-DF0F-448F-BA9B-BC2F257CC1BD}"/>
              </a:ext>
            </a:extLst>
          </p:cNvPr>
          <p:cNvSpPr>
            <a:spLocks noGrp="1" noChangeArrowheads="1"/>
          </p:cNvSpPr>
          <p:nvPr>
            <p:ph idx="1"/>
          </p:nvPr>
        </p:nvSpPr>
        <p:spPr/>
        <p:txBody>
          <a:bodyPr/>
          <a:lstStyle/>
          <a:p>
            <a:r>
              <a:rPr lang="zh-CN" altLang="en-US"/>
              <a:t>特征选择常见三种方式：</a:t>
            </a:r>
            <a:endParaRPr lang="en-US" altLang="zh-CN"/>
          </a:p>
          <a:p>
            <a:r>
              <a:rPr lang="zh-CN" altLang="en-US"/>
              <a:t>过滤式（</a:t>
            </a:r>
            <a:r>
              <a:rPr lang="en-US" altLang="zh-CN"/>
              <a:t>Filter</a:t>
            </a:r>
            <a:r>
              <a:rPr lang="zh-CN" altLang="en-US"/>
              <a:t>）</a:t>
            </a:r>
            <a:endParaRPr lang="en-US" altLang="zh-CN"/>
          </a:p>
          <a:p>
            <a:r>
              <a:rPr lang="zh-CN" altLang="en-US"/>
              <a:t>封装式</a:t>
            </a:r>
            <a:r>
              <a:rPr lang="en-US" altLang="zh-CN"/>
              <a:t>(Wrapper)</a:t>
            </a:r>
          </a:p>
          <a:p>
            <a:r>
              <a:rPr lang="zh-CN" altLang="en-US"/>
              <a:t>嵌入式</a:t>
            </a:r>
            <a:r>
              <a:rPr lang="en-US" altLang="zh-CN"/>
              <a:t>(Embedded)</a:t>
            </a:r>
            <a:r>
              <a:rPr lang="zh-CN" altLang="en-US"/>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a:extLst>
              <a:ext uri="{FF2B5EF4-FFF2-40B4-BE49-F238E27FC236}">
                <a16:creationId xmlns:a16="http://schemas.microsoft.com/office/drawing/2014/main" id="{82698A00-7DB2-4979-BE83-6BD158718E35}"/>
              </a:ext>
            </a:extLst>
          </p:cNvPr>
          <p:cNvSpPr>
            <a:spLocks noGrp="1" noChangeArrowheads="1"/>
          </p:cNvSpPr>
          <p:nvPr>
            <p:ph type="title"/>
          </p:nvPr>
        </p:nvSpPr>
        <p:spPr/>
        <p:txBody>
          <a:bodyPr/>
          <a:lstStyle/>
          <a:p>
            <a:r>
              <a:rPr lang="zh-CN" altLang="en-US"/>
              <a:t>过滤式</a:t>
            </a:r>
          </a:p>
        </p:txBody>
      </p:sp>
      <p:sp>
        <p:nvSpPr>
          <p:cNvPr id="28675" name="内容占位符 2">
            <a:extLst>
              <a:ext uri="{FF2B5EF4-FFF2-40B4-BE49-F238E27FC236}">
                <a16:creationId xmlns:a16="http://schemas.microsoft.com/office/drawing/2014/main" id="{601C2853-07FB-4B6C-A972-092D19A07275}"/>
              </a:ext>
            </a:extLst>
          </p:cNvPr>
          <p:cNvSpPr>
            <a:spLocks noGrp="1" noChangeArrowheads="1"/>
          </p:cNvSpPr>
          <p:nvPr>
            <p:ph idx="1"/>
          </p:nvPr>
        </p:nvSpPr>
        <p:spPr/>
        <p:txBody>
          <a:bodyPr/>
          <a:lstStyle/>
          <a:p>
            <a:r>
              <a:rPr lang="zh-CN" altLang="en-US"/>
              <a:t>过滤式又包括方差法、单特征选择法、相关系数、卡方检验、</a:t>
            </a:r>
            <a:r>
              <a:rPr lang="en-US" altLang="zh-CN"/>
              <a:t>jiang</a:t>
            </a:r>
            <a:r>
              <a:rPr lang="zh-CN" altLang="en-US"/>
              <a:t>系数法等。</a:t>
            </a:r>
            <a:endParaRPr lang="en-US" altLang="zh-CN"/>
          </a:p>
          <a:p>
            <a:endParaRPr lang="en-US" altLang="zh-CN"/>
          </a:p>
          <a:p>
            <a:r>
              <a:rPr lang="zh-CN" altLang="en-US"/>
              <a:t>此外，还有互信息、交叉熵等。</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a:extLst>
              <a:ext uri="{FF2B5EF4-FFF2-40B4-BE49-F238E27FC236}">
                <a16:creationId xmlns:a16="http://schemas.microsoft.com/office/drawing/2014/main" id="{3A5AD2C2-C0A9-4D5A-989F-75B4FDFF029C}"/>
              </a:ext>
            </a:extLst>
          </p:cNvPr>
          <p:cNvSpPr>
            <a:spLocks noGrp="1" noChangeArrowheads="1"/>
          </p:cNvSpPr>
          <p:nvPr>
            <p:ph type="title"/>
          </p:nvPr>
        </p:nvSpPr>
        <p:spPr/>
        <p:txBody>
          <a:bodyPr/>
          <a:lstStyle/>
          <a:p>
            <a:r>
              <a:rPr lang="zh-CN" altLang="en-US"/>
              <a:t>封装式</a:t>
            </a:r>
          </a:p>
        </p:txBody>
      </p:sp>
      <p:sp>
        <p:nvSpPr>
          <p:cNvPr id="29699" name="内容占位符 2">
            <a:extLst>
              <a:ext uri="{FF2B5EF4-FFF2-40B4-BE49-F238E27FC236}">
                <a16:creationId xmlns:a16="http://schemas.microsoft.com/office/drawing/2014/main" id="{9D8D673B-C8F0-463E-8C80-1B8DFE2A5769}"/>
              </a:ext>
            </a:extLst>
          </p:cNvPr>
          <p:cNvSpPr>
            <a:spLocks noGrp="1" noChangeArrowheads="1"/>
          </p:cNvSpPr>
          <p:nvPr>
            <p:ph idx="1"/>
          </p:nvPr>
        </p:nvSpPr>
        <p:spPr/>
        <p:txBody>
          <a:bodyPr/>
          <a:lstStyle/>
          <a:p>
            <a:r>
              <a:rPr lang="zh-CN" altLang="en-US"/>
              <a:t>封装式的主要工作原理是，将特征子集的选择看作是一个优化过程，利用优化算法寻优找到最佳特征子集。</a:t>
            </a:r>
            <a:endParaRPr lang="en-US" altLang="zh-CN"/>
          </a:p>
          <a:p>
            <a:endParaRPr lang="en-US" altLang="zh-CN"/>
          </a:p>
          <a:p>
            <a:r>
              <a:rPr lang="zh-CN" altLang="en-US"/>
              <a:t>优化方法大致分为</a:t>
            </a:r>
            <a:r>
              <a:rPr lang="en-US" altLang="zh-CN"/>
              <a:t>3</a:t>
            </a:r>
            <a:r>
              <a:rPr lang="zh-CN" altLang="en-US"/>
              <a:t>大类：枚举法（穷举法）、随机优化法、启发式优化。</a:t>
            </a:r>
            <a:endParaRPr lang="en-US" altLang="zh-CN"/>
          </a:p>
          <a:p>
            <a:endParaRPr lang="en-US" altLang="zh-CN"/>
          </a:p>
          <a:p>
            <a:r>
              <a:rPr lang="zh-CN" altLang="en-US"/>
              <a:t>例如，随机森林（</a:t>
            </a:r>
            <a:r>
              <a:rPr lang="en-US" altLang="zh-CN"/>
              <a:t>Random Forest</a:t>
            </a:r>
            <a:r>
              <a:rPr lang="zh-CN" altLang="en-US"/>
              <a:t>）和</a:t>
            </a:r>
            <a:r>
              <a:rPr lang="en-US" altLang="zh-CN"/>
              <a:t>XGBoost</a:t>
            </a:r>
            <a:r>
              <a:rPr lang="zh-CN" altLang="en-US"/>
              <a:t>算法选择特征，</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a:extLst>
              <a:ext uri="{FF2B5EF4-FFF2-40B4-BE49-F238E27FC236}">
                <a16:creationId xmlns:a16="http://schemas.microsoft.com/office/drawing/2014/main" id="{0AA5BC48-CA59-4459-9EA9-DA0CB7D8A621}"/>
              </a:ext>
            </a:extLst>
          </p:cNvPr>
          <p:cNvSpPr>
            <a:spLocks noGrp="1" noChangeArrowheads="1"/>
          </p:cNvSpPr>
          <p:nvPr>
            <p:ph type="title"/>
          </p:nvPr>
        </p:nvSpPr>
        <p:spPr/>
        <p:txBody>
          <a:bodyPr/>
          <a:lstStyle/>
          <a:p>
            <a:r>
              <a:rPr lang="zh-CN" altLang="en-US"/>
              <a:t>嵌入式</a:t>
            </a:r>
          </a:p>
        </p:txBody>
      </p:sp>
      <p:sp>
        <p:nvSpPr>
          <p:cNvPr id="30723" name="内容占位符 2">
            <a:extLst>
              <a:ext uri="{FF2B5EF4-FFF2-40B4-BE49-F238E27FC236}">
                <a16:creationId xmlns:a16="http://schemas.microsoft.com/office/drawing/2014/main" id="{383F8B46-A53E-4112-A84D-E12594E735D1}"/>
              </a:ext>
            </a:extLst>
          </p:cNvPr>
          <p:cNvSpPr>
            <a:spLocks noGrp="1" noChangeArrowheads="1"/>
          </p:cNvSpPr>
          <p:nvPr>
            <p:ph idx="1"/>
          </p:nvPr>
        </p:nvSpPr>
        <p:spPr/>
        <p:txBody>
          <a:bodyPr/>
          <a:lstStyle/>
          <a:p>
            <a:r>
              <a:rPr lang="zh-CN" altLang="en-US"/>
              <a:t>嵌入式特征选择是指特征选择过程是嵌入在模型内部，模型训练时特征集选择与模型参数共同优化。</a:t>
            </a:r>
            <a:endParaRPr lang="en-US" altLang="zh-CN"/>
          </a:p>
          <a:p>
            <a:endParaRPr lang="en-US" altLang="zh-CN"/>
          </a:p>
          <a:p>
            <a:r>
              <a:rPr lang="zh-CN" altLang="en-US"/>
              <a:t>嵌入式是让模型自己决定使用哪些特征，有些模型的软件实现上支持嵌入式特征选择。</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389812" y="2636912"/>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317716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06431B-DDAA-4F6C-989A-487F373D7A9A}"/>
              </a:ext>
            </a:extLst>
          </p:cNvPr>
          <p:cNvSpPr>
            <a:spLocks noGrp="1"/>
          </p:cNvSpPr>
          <p:nvPr>
            <p:ph type="title"/>
          </p:nvPr>
        </p:nvSpPr>
        <p:spPr/>
        <p:txBody>
          <a:bodyPr/>
          <a:lstStyle/>
          <a:p>
            <a:r>
              <a:rPr lang="zh-CN" altLang="en-US" dirty="0"/>
              <a:t>人工神经元与感知机</a:t>
            </a:r>
          </a:p>
        </p:txBody>
      </p:sp>
      <p:sp>
        <p:nvSpPr>
          <p:cNvPr id="3" name="内容占位符 2">
            <a:extLst>
              <a:ext uri="{FF2B5EF4-FFF2-40B4-BE49-F238E27FC236}">
                <a16:creationId xmlns:a16="http://schemas.microsoft.com/office/drawing/2014/main" id="{7BF19FB4-EDA2-46EC-9E49-B335CC7F5E78}"/>
              </a:ext>
            </a:extLst>
          </p:cNvPr>
          <p:cNvSpPr>
            <a:spLocks noGrp="1"/>
          </p:cNvSpPr>
          <p:nvPr>
            <p:ph idx="1"/>
          </p:nvPr>
        </p:nvSpPr>
        <p:spPr/>
        <p:txBody>
          <a:bodyPr/>
          <a:lstStyle/>
          <a:p>
            <a:r>
              <a:rPr lang="zh-CN" altLang="en-US" sz="2400" dirty="0"/>
              <a:t>如图</a:t>
            </a:r>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endParaRPr lang="en-US" altLang="zh-CN" sz="2400" dirty="0"/>
          </a:p>
          <a:p>
            <a:r>
              <a:rPr lang="zh-CN" altLang="en-US" sz="2200" dirty="0"/>
              <a:t>有两个子动作：加权、映射转换</a:t>
            </a:r>
            <a:endParaRPr lang="en-US" altLang="zh-CN" sz="2200" dirty="0"/>
          </a:p>
          <a:p>
            <a:pPr lvl="1"/>
            <a:r>
              <a:rPr lang="zh-CN" altLang="en-US" sz="1600" dirty="0"/>
              <a:t>映射转换：指将神经元净输入值进行线性或非线性映射，转换为神经元输出值，这是一个一元函数映射过程，一般使用函数形式表示</a:t>
            </a:r>
            <a:endParaRPr lang="en-US" altLang="zh-CN" sz="1600" dirty="0">
              <a:latin typeface="Times New Roman" panose="02020603050405020304" pitchFamily="18" charset="0"/>
              <a:cs typeface="Times New Roman" panose="02020603050405020304" pitchFamily="18" charset="0"/>
            </a:endParaRPr>
          </a:p>
          <a:p>
            <a:endParaRPr lang="zh-CN" altLang="en-US" dirty="0"/>
          </a:p>
        </p:txBody>
      </p:sp>
      <p:pic>
        <p:nvPicPr>
          <p:cNvPr id="5" name="图片 4">
            <a:extLst>
              <a:ext uri="{FF2B5EF4-FFF2-40B4-BE49-F238E27FC236}">
                <a16:creationId xmlns:a16="http://schemas.microsoft.com/office/drawing/2014/main" id="{269AE940-0640-4D62-99BF-E794AC0F4C1C}"/>
              </a:ext>
            </a:extLst>
          </p:cNvPr>
          <p:cNvPicPr>
            <a:picLocks noChangeAspect="1"/>
          </p:cNvPicPr>
          <p:nvPr/>
        </p:nvPicPr>
        <p:blipFill>
          <a:blip r:embed="rId2"/>
          <a:stretch>
            <a:fillRect/>
          </a:stretch>
        </p:blipFill>
        <p:spPr>
          <a:xfrm>
            <a:off x="3344391" y="1690677"/>
            <a:ext cx="4323953" cy="2799107"/>
          </a:xfrm>
          <a:prstGeom prst="rect">
            <a:avLst/>
          </a:prstGeom>
        </p:spPr>
      </p:pic>
    </p:spTree>
    <p:extLst>
      <p:ext uri="{BB962C8B-B14F-4D97-AF65-F5344CB8AC3E}">
        <p14:creationId xmlns:p14="http://schemas.microsoft.com/office/powerpoint/2010/main" val="778721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59397-936C-4F1A-B94A-3A939056F77C}"/>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CBBCE9EF-1D75-4E67-811E-545BEBABB6DE}"/>
              </a:ext>
            </a:extLst>
          </p:cNvPr>
          <p:cNvSpPr>
            <a:spLocks noGrp="1"/>
          </p:cNvSpPr>
          <p:nvPr>
            <p:ph idx="1"/>
          </p:nvPr>
        </p:nvSpPr>
        <p:spPr/>
        <p:txBody>
          <a:bodyPr/>
          <a:lstStyle/>
          <a:p>
            <a:r>
              <a:rPr lang="zh-CN" altLang="en-US" dirty="0"/>
              <a:t>激活函数有多种。</a:t>
            </a:r>
            <a:endParaRPr lang="en-US" altLang="zh-CN" dirty="0"/>
          </a:p>
          <a:p>
            <a:r>
              <a:rPr lang="zh-CN" altLang="en-US" dirty="0"/>
              <a:t>非线性映射</a:t>
            </a:r>
          </a:p>
        </p:txBody>
      </p:sp>
      <p:sp>
        <p:nvSpPr>
          <p:cNvPr id="4" name="页脚占位符 3">
            <a:extLst>
              <a:ext uri="{FF2B5EF4-FFF2-40B4-BE49-F238E27FC236}">
                <a16:creationId xmlns:a16="http://schemas.microsoft.com/office/drawing/2014/main" id="{BAE93167-B06A-4179-93BE-B8D9B52F0F79}"/>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5" name="图片 4">
            <a:extLst>
              <a:ext uri="{FF2B5EF4-FFF2-40B4-BE49-F238E27FC236}">
                <a16:creationId xmlns:a16="http://schemas.microsoft.com/office/drawing/2014/main" id="{39077FCC-7203-4DEE-82F0-AEF9376AE36D}"/>
              </a:ext>
            </a:extLst>
          </p:cNvPr>
          <p:cNvPicPr>
            <a:picLocks noChangeAspect="1"/>
          </p:cNvPicPr>
          <p:nvPr/>
        </p:nvPicPr>
        <p:blipFill>
          <a:blip r:embed="rId2"/>
          <a:stretch>
            <a:fillRect/>
          </a:stretch>
        </p:blipFill>
        <p:spPr>
          <a:xfrm>
            <a:off x="5306623" y="3429000"/>
            <a:ext cx="3496962" cy="2731272"/>
          </a:xfrm>
          <a:prstGeom prst="rect">
            <a:avLst/>
          </a:prstGeom>
        </p:spPr>
      </p:pic>
      <p:pic>
        <p:nvPicPr>
          <p:cNvPr id="7" name="图片 6">
            <a:extLst>
              <a:ext uri="{FF2B5EF4-FFF2-40B4-BE49-F238E27FC236}">
                <a16:creationId xmlns:a16="http://schemas.microsoft.com/office/drawing/2014/main" id="{4824BF0B-D2A1-4907-9C2C-075AA88A6D33}"/>
              </a:ext>
            </a:extLst>
          </p:cNvPr>
          <p:cNvPicPr>
            <a:picLocks noChangeAspect="1"/>
          </p:cNvPicPr>
          <p:nvPr/>
        </p:nvPicPr>
        <p:blipFill>
          <a:blip r:embed="rId3"/>
          <a:stretch>
            <a:fillRect/>
          </a:stretch>
        </p:blipFill>
        <p:spPr>
          <a:xfrm>
            <a:off x="251520" y="3429000"/>
            <a:ext cx="5190830" cy="2664296"/>
          </a:xfrm>
          <a:prstGeom prst="rect">
            <a:avLst/>
          </a:prstGeom>
        </p:spPr>
      </p:pic>
    </p:spTree>
    <p:extLst>
      <p:ext uri="{BB962C8B-B14F-4D97-AF65-F5344CB8AC3E}">
        <p14:creationId xmlns:p14="http://schemas.microsoft.com/office/powerpoint/2010/main" val="3796245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D94C6-34E4-441C-98CF-94C282FCAD62}"/>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97C18729-041F-4ECB-968B-BBCAEEC51BC0}"/>
              </a:ext>
            </a:extLst>
          </p:cNvPr>
          <p:cNvSpPr>
            <a:spLocks noGrp="1"/>
          </p:cNvSpPr>
          <p:nvPr>
            <p:ph idx="1"/>
          </p:nvPr>
        </p:nvSpPr>
        <p:spPr/>
        <p:txBody>
          <a:bodyPr/>
          <a:lstStyle/>
          <a:p>
            <a:r>
              <a:rPr lang="zh-CN" altLang="en-US" dirty="0"/>
              <a:t>可以构成网络。例如，前馈网络。</a:t>
            </a:r>
            <a:endParaRPr lang="en-US" altLang="zh-CN" dirty="0"/>
          </a:p>
          <a:p>
            <a:r>
              <a:rPr lang="en-US" altLang="zh-CN" dirty="0"/>
              <a:t>2</a:t>
            </a:r>
            <a:r>
              <a:rPr lang="zh-CN" altLang="en-US" dirty="0"/>
              <a:t>层感知机。</a:t>
            </a:r>
          </a:p>
        </p:txBody>
      </p:sp>
      <p:sp>
        <p:nvSpPr>
          <p:cNvPr id="4" name="页脚占位符 3">
            <a:extLst>
              <a:ext uri="{FF2B5EF4-FFF2-40B4-BE49-F238E27FC236}">
                <a16:creationId xmlns:a16="http://schemas.microsoft.com/office/drawing/2014/main" id="{3AD1BC4A-7A5A-4B4C-858A-91E3416EA548}"/>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51B0F22D-6FCA-4B78-A00A-31B2EF383E06}"/>
              </a:ext>
            </a:extLst>
          </p:cNvPr>
          <p:cNvPicPr>
            <a:picLocks noChangeAspect="1"/>
          </p:cNvPicPr>
          <p:nvPr/>
        </p:nvPicPr>
        <p:blipFill>
          <a:blip r:embed="rId2"/>
          <a:stretch>
            <a:fillRect/>
          </a:stretch>
        </p:blipFill>
        <p:spPr>
          <a:xfrm>
            <a:off x="3239852" y="2924944"/>
            <a:ext cx="4887429" cy="3228557"/>
          </a:xfrm>
          <a:prstGeom prst="rect">
            <a:avLst/>
          </a:prstGeom>
        </p:spPr>
      </p:pic>
    </p:spTree>
    <p:extLst>
      <p:ext uri="{BB962C8B-B14F-4D97-AF65-F5344CB8AC3E}">
        <p14:creationId xmlns:p14="http://schemas.microsoft.com/office/powerpoint/2010/main" val="204517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a:xfrm>
            <a:off x="611188" y="334963"/>
            <a:ext cx="7158037" cy="955675"/>
          </a:xfrm>
        </p:spPr>
        <p:txBody>
          <a:bodyPr/>
          <a:lstStyle/>
          <a:p>
            <a:r>
              <a:rPr lang="zh-CN" altLang="en-US" dirty="0"/>
              <a:t>人工神经网络</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4656137"/>
          </a:xfrm>
        </p:spPr>
        <p:txBody>
          <a:bodyPr>
            <a:normAutofit fontScale="92500" lnSpcReduction="10000"/>
          </a:bodyPr>
          <a:lstStyle/>
          <a:p>
            <a:r>
              <a:rPr lang="zh-CN" altLang="en-US" dirty="0"/>
              <a:t>人工神经网络（</a:t>
            </a:r>
            <a:r>
              <a:rPr lang="en-US" altLang="zh-CN" dirty="0"/>
              <a:t>Artificial Neural Network</a:t>
            </a:r>
            <a:r>
              <a:rPr lang="zh-CN" altLang="en-US" dirty="0"/>
              <a:t>）：指由许多神经元节点构成的网络，通过神经元的相互作用，整个网络完成某种函数或算法的拟合。</a:t>
            </a:r>
            <a:endParaRPr lang="en-US" altLang="zh-CN" dirty="0"/>
          </a:p>
          <a:p>
            <a:r>
              <a:rPr lang="zh-CN" altLang="en-US" dirty="0"/>
              <a:t>常用的神经网络有多种形式：</a:t>
            </a:r>
            <a:endParaRPr lang="en-US" altLang="zh-CN" dirty="0"/>
          </a:p>
          <a:p>
            <a:pPr lvl="1"/>
            <a:r>
              <a:rPr lang="zh-CN" altLang="en-US" dirty="0"/>
              <a:t>多层感知机</a:t>
            </a:r>
            <a:endParaRPr lang="en-US" altLang="zh-CN" dirty="0"/>
          </a:p>
          <a:p>
            <a:pPr lvl="1"/>
            <a:r>
              <a:rPr lang="zh-CN" altLang="en-US" dirty="0"/>
              <a:t>径向基网络</a:t>
            </a:r>
            <a:endParaRPr lang="en-US" altLang="zh-CN" dirty="0"/>
          </a:p>
          <a:p>
            <a:pPr lvl="1"/>
            <a:r>
              <a:rPr lang="en-US" altLang="zh-CN" dirty="0"/>
              <a:t>Hopfield</a:t>
            </a:r>
            <a:r>
              <a:rPr lang="zh-CN" altLang="en-US" dirty="0"/>
              <a:t>网络</a:t>
            </a:r>
            <a:endParaRPr lang="en-US" altLang="zh-CN" dirty="0"/>
          </a:p>
          <a:p>
            <a:pPr lvl="1"/>
            <a:r>
              <a:rPr lang="zh-CN" altLang="en-US" dirty="0"/>
              <a:t>卷积网络</a:t>
            </a:r>
            <a:endParaRPr lang="en-US" altLang="zh-CN" dirty="0"/>
          </a:p>
          <a:p>
            <a:pPr lvl="1"/>
            <a:r>
              <a:rPr lang="zh-CN" altLang="en-US" dirty="0"/>
              <a:t>循环神经网络</a:t>
            </a:r>
            <a:endParaRPr lang="en-US" altLang="zh-CN" dirty="0"/>
          </a:p>
          <a:p>
            <a:endParaRPr lang="en-US" altLang="zh-CN" dirty="0"/>
          </a:p>
        </p:txBody>
      </p:sp>
    </p:spTree>
    <p:extLst>
      <p:ext uri="{BB962C8B-B14F-4D97-AF65-F5344CB8AC3E}">
        <p14:creationId xmlns:p14="http://schemas.microsoft.com/office/powerpoint/2010/main" val="1043601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a:extLst>
              <a:ext uri="{FF2B5EF4-FFF2-40B4-BE49-F238E27FC236}">
                <a16:creationId xmlns:a16="http://schemas.microsoft.com/office/drawing/2014/main" id="{109B2F8C-AA71-4785-A4E0-16A839A07BEC}"/>
              </a:ext>
            </a:extLst>
          </p:cNvPr>
          <p:cNvSpPr>
            <a:spLocks noGrp="1" noChangeArrowheads="1"/>
          </p:cNvSpPr>
          <p:nvPr>
            <p:ph type="title"/>
          </p:nvPr>
        </p:nvSpPr>
        <p:spPr/>
        <p:txBody>
          <a:bodyPr/>
          <a:lstStyle/>
          <a:p>
            <a:r>
              <a:rPr lang="zh-CN" altLang="en-US"/>
              <a:t>特征空间</a:t>
            </a:r>
          </a:p>
        </p:txBody>
      </p:sp>
      <p:sp>
        <p:nvSpPr>
          <p:cNvPr id="8195" name="内容占位符 2">
            <a:extLst>
              <a:ext uri="{FF2B5EF4-FFF2-40B4-BE49-F238E27FC236}">
                <a16:creationId xmlns:a16="http://schemas.microsoft.com/office/drawing/2014/main" id="{287471E5-864E-468F-A52E-931E6E61A05E}"/>
              </a:ext>
            </a:extLst>
          </p:cNvPr>
          <p:cNvSpPr>
            <a:spLocks noGrp="1" noChangeArrowheads="1"/>
          </p:cNvSpPr>
          <p:nvPr>
            <p:ph idx="1"/>
          </p:nvPr>
        </p:nvSpPr>
        <p:spPr/>
        <p:txBody>
          <a:bodyPr/>
          <a:lstStyle/>
          <a:p>
            <a:r>
              <a:rPr lang="zh-CN" altLang="zh-CN"/>
              <a:t>特征空间是由特征轴和对象构成，用于描述和区分各个对象</a:t>
            </a:r>
            <a:r>
              <a:rPr lang="zh-CN" altLang="en-US"/>
              <a:t>。</a:t>
            </a:r>
            <a:endParaRPr lang="en-US" altLang="zh-CN"/>
          </a:p>
          <a:p>
            <a:endParaRPr lang="en-US" altLang="zh-CN"/>
          </a:p>
          <a:p>
            <a:r>
              <a:rPr lang="zh-CN" altLang="en-US"/>
              <a:t>特征空间的维度轴又称特征轴。</a:t>
            </a:r>
            <a:endParaRPr lang="en-US" altLang="zh-CN"/>
          </a:p>
          <a:p>
            <a:endParaRPr lang="en-US" altLang="zh-CN"/>
          </a:p>
          <a:p>
            <a:r>
              <a:rPr lang="zh-CN" altLang="en-US"/>
              <a:t>维度轴的度量，分为连续属性和离散属性的度量类型。</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452320" y="3124200"/>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713478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13.1 </a:t>
            </a:r>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317296" cy="4656137"/>
          </a:xfrm>
        </p:spPr>
        <p:txBody>
          <a:bodyPr/>
          <a:lstStyle/>
          <a:p>
            <a:pPr marL="0" indent="0">
              <a:buNone/>
            </a:pPr>
            <a:r>
              <a:rPr lang="en-US" altLang="zh-CN" dirty="0"/>
              <a:t>13.1.1 </a:t>
            </a:r>
            <a:r>
              <a:rPr lang="zh-CN" altLang="en-US" dirty="0"/>
              <a:t>常见激活函数</a:t>
            </a:r>
            <a:endParaRPr lang="en-US" altLang="zh-CN" dirty="0"/>
          </a:p>
          <a:p>
            <a:r>
              <a:rPr lang="zh-CN" altLang="en-US" sz="2200" dirty="0"/>
              <a:t>人工神经元：完成输入特征的加权映射，通常包括线性加权与非线性映射两个步骤；</a:t>
            </a:r>
            <a:endParaRPr lang="en-US" altLang="zh-CN" sz="2200" dirty="0"/>
          </a:p>
          <a:p>
            <a:r>
              <a:rPr lang="zh-CN" altLang="en-US" sz="2200" dirty="0"/>
              <a:t>例如感知机中神经元如式</a:t>
            </a:r>
            <a:r>
              <a:rPr lang="en-US" altLang="zh-CN" sz="2200" dirty="0"/>
              <a:t>13.1</a:t>
            </a:r>
            <a:r>
              <a:rPr lang="zh-CN" altLang="en-US" sz="2200" dirty="0"/>
              <a:t>，</a:t>
            </a:r>
            <a:endParaRPr lang="en-US" altLang="zh-CN" sz="2400" dirty="0"/>
          </a:p>
          <a:p>
            <a:endParaRPr lang="en-US" altLang="zh-CN" sz="2400" dirty="0"/>
          </a:p>
          <a:p>
            <a:endParaRPr lang="en-US" altLang="zh-CN" sz="2200" dirty="0"/>
          </a:p>
        </p:txBody>
      </p:sp>
      <p:pic>
        <p:nvPicPr>
          <p:cNvPr id="3" name="图片 2">
            <a:extLst>
              <a:ext uri="{FF2B5EF4-FFF2-40B4-BE49-F238E27FC236}">
                <a16:creationId xmlns:a16="http://schemas.microsoft.com/office/drawing/2014/main" id="{CE124157-8817-496C-B138-0EC44FD60EE8}"/>
              </a:ext>
            </a:extLst>
          </p:cNvPr>
          <p:cNvPicPr>
            <a:picLocks noChangeAspect="1"/>
          </p:cNvPicPr>
          <p:nvPr/>
        </p:nvPicPr>
        <p:blipFill>
          <a:blip r:embed="rId2"/>
          <a:stretch>
            <a:fillRect/>
          </a:stretch>
        </p:blipFill>
        <p:spPr>
          <a:xfrm>
            <a:off x="1583668" y="3838111"/>
            <a:ext cx="6804248" cy="59127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13.1 </a:t>
            </a:r>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13.1.1 </a:t>
            </a:r>
            <a:r>
              <a:rPr lang="zh-CN" altLang="en-US" dirty="0"/>
              <a:t>常见激活函数</a:t>
            </a:r>
            <a:endParaRPr lang="en-US" altLang="zh-CN" sz="2400" dirty="0"/>
          </a:p>
          <a:p>
            <a:r>
              <a:rPr lang="zh-CN" altLang="en-US" sz="2200" dirty="0"/>
              <a:t>激活函数：又称传递函数、转换函数，计为 </a:t>
            </a:r>
            <a:r>
              <a:rPr lang="en-US" altLang="zh-CN" sz="2200" i="1" dirty="0">
                <a:latin typeface="Times New Roman" panose="02020603050405020304" pitchFamily="18" charset="0"/>
                <a:cs typeface="Times New Roman" panose="02020603050405020304" pitchFamily="18" charset="0"/>
              </a:rPr>
              <a:t>f (net)</a:t>
            </a:r>
            <a:r>
              <a:rPr lang="zh-CN" altLang="en-US" sz="2200" dirty="0">
                <a:latin typeface="Times New Roman" panose="02020603050405020304" pitchFamily="18" charset="0"/>
                <a:cs typeface="Times New Roman" panose="02020603050405020304" pitchFamily="18" charset="0"/>
              </a:rPr>
              <a:t>，它是一元函数，用于神经元的映射转换，将神经元的净输入</a:t>
            </a:r>
            <a:r>
              <a:rPr lang="en-US" altLang="zh-CN" sz="2200" i="1" dirty="0">
                <a:latin typeface="Times New Roman" panose="02020603050405020304" pitchFamily="18" charset="0"/>
                <a:cs typeface="Times New Roman" panose="02020603050405020304" pitchFamily="18" charset="0"/>
              </a:rPr>
              <a:t>net</a:t>
            </a:r>
            <a:r>
              <a:rPr lang="zh-CN" altLang="en-US" sz="2200" dirty="0">
                <a:latin typeface="Times New Roman" panose="02020603050405020304" pitchFamily="18" charset="0"/>
                <a:cs typeface="Times New Roman" panose="02020603050405020304" pitchFamily="18" charset="0"/>
              </a:rPr>
              <a:t>值映射到神经元输出</a:t>
            </a:r>
            <a:r>
              <a:rPr lang="en-US" altLang="zh-CN" sz="2200" i="1" dirty="0">
                <a:latin typeface="Times New Roman" panose="02020603050405020304" pitchFamily="18" charset="0"/>
                <a:cs typeface="Times New Roman" panose="02020603050405020304" pitchFamily="18" charset="0"/>
              </a:rPr>
              <a:t>y</a:t>
            </a:r>
            <a:r>
              <a:rPr lang="zh-CN" altLang="en-US" sz="2200" dirty="0">
                <a:latin typeface="Times New Roman" panose="02020603050405020304" pitchFamily="18" charset="0"/>
                <a:cs typeface="Times New Roman" panose="02020603050405020304" pitchFamily="18" charset="0"/>
              </a:rPr>
              <a:t>。</a:t>
            </a:r>
            <a:endParaRPr lang="en-US" altLang="zh-CN" sz="2200" dirty="0">
              <a:latin typeface="Times New Roman" panose="02020603050405020304" pitchFamily="18" charset="0"/>
              <a:cs typeface="Times New Roman" panose="02020603050405020304" pitchFamily="18" charset="0"/>
            </a:endParaRPr>
          </a:p>
          <a:p>
            <a:r>
              <a:rPr lang="zh-CN" altLang="en-US" sz="2200" dirty="0">
                <a:latin typeface="Times New Roman" panose="02020603050405020304" pitchFamily="18" charset="0"/>
                <a:cs typeface="Times New Roman" panose="02020603050405020304" pitchFamily="18" charset="0"/>
              </a:rPr>
              <a:t>常见激活函数：</a:t>
            </a:r>
            <a:endParaRPr lang="en-US" altLang="zh-CN" sz="2200" dirty="0">
              <a:latin typeface="Times New Roman" panose="02020603050405020304" pitchFamily="18" charset="0"/>
              <a:cs typeface="Times New Roman" panose="02020603050405020304" pitchFamily="18" charset="0"/>
            </a:endParaRPr>
          </a:p>
          <a:p>
            <a:pPr lvl="1"/>
            <a:r>
              <a:rPr lang="zh-CN" altLang="en-US" sz="1600" dirty="0">
                <a:latin typeface="Times New Roman" panose="02020603050405020304" pitchFamily="18" charset="0"/>
                <a:cs typeface="Times New Roman" panose="02020603050405020304" pitchFamily="18" charset="0"/>
              </a:rPr>
              <a:t>简单线性函数</a:t>
            </a:r>
            <a:endParaRPr lang="en-US" altLang="zh-CN" sz="1600" dirty="0">
              <a:latin typeface="Times New Roman" panose="02020603050405020304" pitchFamily="18" charset="0"/>
              <a:cs typeface="Times New Roman" panose="02020603050405020304" pitchFamily="18" charset="0"/>
            </a:endParaRPr>
          </a:p>
          <a:p>
            <a:pPr lvl="1"/>
            <a:r>
              <a:rPr lang="zh-CN" altLang="en-US" sz="1600" dirty="0">
                <a:latin typeface="Times New Roman" panose="02020603050405020304" pitchFamily="18" charset="0"/>
                <a:cs typeface="Times New Roman" panose="02020603050405020304" pitchFamily="18" charset="0"/>
              </a:rPr>
              <a:t>单位阶跃函数</a:t>
            </a:r>
            <a:endParaRPr lang="en-US" altLang="zh-CN" sz="1600" dirty="0">
              <a:latin typeface="Times New Roman" panose="02020603050405020304" pitchFamily="18" charset="0"/>
              <a:cs typeface="Times New Roman" panose="02020603050405020304" pitchFamily="18" charset="0"/>
            </a:endParaRPr>
          </a:p>
          <a:p>
            <a:pPr lvl="1"/>
            <a:r>
              <a:rPr lang="zh-CN" altLang="en-US" sz="1600" dirty="0">
                <a:latin typeface="Times New Roman" panose="02020603050405020304" pitchFamily="18" charset="0"/>
                <a:cs typeface="Times New Roman" panose="02020603050405020304" pitchFamily="18" charset="0"/>
              </a:rPr>
              <a:t>符号函数</a:t>
            </a:r>
            <a:endParaRPr lang="en-US" altLang="zh-CN" sz="1600" dirty="0">
              <a:latin typeface="Times New Roman" panose="02020603050405020304" pitchFamily="18" charset="0"/>
              <a:cs typeface="Times New Roman" panose="02020603050405020304" pitchFamily="18" charset="0"/>
            </a:endParaRPr>
          </a:p>
          <a:p>
            <a:pPr lvl="1"/>
            <a:r>
              <a:rPr lang="zh-CN" altLang="en-US" sz="1600" dirty="0">
                <a:latin typeface="Times New Roman" panose="02020603050405020304" pitchFamily="18" charset="0"/>
                <a:cs typeface="Times New Roman" panose="02020603050405020304" pitchFamily="18" charset="0"/>
              </a:rPr>
              <a:t>分段线性函数</a:t>
            </a:r>
            <a:endParaRPr lang="en-US" altLang="zh-CN" sz="1600" dirty="0">
              <a:latin typeface="Times New Roman" panose="02020603050405020304" pitchFamily="18" charset="0"/>
              <a:cs typeface="Times New Roman" panose="02020603050405020304" pitchFamily="18" charset="0"/>
            </a:endParaRPr>
          </a:p>
          <a:p>
            <a:pPr lvl="1"/>
            <a:r>
              <a:rPr lang="zh-CN" altLang="en-US" sz="1600" dirty="0">
                <a:latin typeface="Times New Roman" panose="02020603050405020304" pitchFamily="18" charset="0"/>
                <a:cs typeface="Times New Roman" panose="02020603050405020304" pitchFamily="18" charset="0"/>
              </a:rPr>
              <a:t>整流线型函数</a:t>
            </a:r>
            <a:endParaRPr lang="en-US" altLang="zh-CN" sz="1600" dirty="0">
              <a:latin typeface="Times New Roman" panose="02020603050405020304" pitchFamily="18" charset="0"/>
              <a:cs typeface="Times New Roman" panose="02020603050405020304" pitchFamily="18" charset="0"/>
            </a:endParaRPr>
          </a:p>
          <a:p>
            <a:pPr lvl="1"/>
            <a:r>
              <a:rPr lang="zh-CN" altLang="en-US" sz="1600" dirty="0">
                <a:latin typeface="Times New Roman" panose="02020603050405020304" pitchFamily="18" charset="0"/>
                <a:cs typeface="Times New Roman" panose="02020603050405020304" pitchFamily="18" charset="0"/>
              </a:rPr>
              <a:t>软整流函数</a:t>
            </a:r>
            <a:endParaRPr lang="en-US" altLang="zh-CN" sz="1600" dirty="0">
              <a:latin typeface="Times New Roman" panose="02020603050405020304" pitchFamily="18" charset="0"/>
              <a:cs typeface="Times New Roman" panose="02020603050405020304" pitchFamily="18" charset="0"/>
            </a:endParaRPr>
          </a:p>
          <a:p>
            <a:pPr lvl="1"/>
            <a:r>
              <a:rPr lang="en-US" altLang="zh-CN" sz="1600" dirty="0">
                <a:latin typeface="Times New Roman" panose="02020603050405020304" pitchFamily="18" charset="0"/>
                <a:cs typeface="Times New Roman" panose="02020603050405020304" pitchFamily="18" charset="0"/>
              </a:rPr>
              <a:t>Sigmoid</a:t>
            </a:r>
            <a:r>
              <a:rPr lang="zh-CN" altLang="en-US" sz="1600" dirty="0">
                <a:latin typeface="Times New Roman" panose="02020603050405020304" pitchFamily="18" charset="0"/>
                <a:cs typeface="Times New Roman" panose="02020603050405020304" pitchFamily="18" charset="0"/>
              </a:rPr>
              <a:t>函数</a:t>
            </a:r>
            <a:endParaRPr lang="en-US" altLang="zh-CN" sz="1600" dirty="0">
              <a:latin typeface="Times New Roman" panose="02020603050405020304" pitchFamily="18" charset="0"/>
              <a:cs typeface="Times New Roman" panose="02020603050405020304" pitchFamily="18" charset="0"/>
            </a:endParaRPr>
          </a:p>
          <a:p>
            <a:pPr lvl="1"/>
            <a:r>
              <a:rPr lang="zh-CN" altLang="en-US" sz="1600" dirty="0">
                <a:latin typeface="Times New Roman" panose="02020603050405020304" pitchFamily="18" charset="0"/>
                <a:cs typeface="Times New Roman" panose="02020603050405020304" pitchFamily="18" charset="0"/>
              </a:rPr>
              <a:t>双曲正切函数</a:t>
            </a:r>
            <a:endParaRPr lang="en-US" altLang="zh-CN" sz="16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047348C8-FE26-44AE-8E56-8E3577B54ED7}"/>
              </a:ext>
            </a:extLst>
          </p:cNvPr>
          <p:cNvPicPr>
            <a:picLocks noChangeAspect="1"/>
          </p:cNvPicPr>
          <p:nvPr/>
        </p:nvPicPr>
        <p:blipFill>
          <a:blip r:embed="rId3"/>
          <a:stretch>
            <a:fillRect/>
          </a:stretch>
        </p:blipFill>
        <p:spPr>
          <a:xfrm>
            <a:off x="3851920" y="3134416"/>
            <a:ext cx="3780420" cy="2963032"/>
          </a:xfrm>
          <a:prstGeom prst="rect">
            <a:avLst/>
          </a:prstGeom>
        </p:spPr>
      </p:pic>
    </p:spTree>
    <p:extLst>
      <p:ext uri="{BB962C8B-B14F-4D97-AF65-F5344CB8AC3E}">
        <p14:creationId xmlns:p14="http://schemas.microsoft.com/office/powerpoint/2010/main" val="164475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13.1 </a:t>
            </a:r>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13.1.1 </a:t>
            </a:r>
            <a:r>
              <a:rPr lang="zh-CN" altLang="en-US" dirty="0"/>
              <a:t>常见激活函数</a:t>
            </a:r>
            <a:endParaRPr lang="en-US" altLang="zh-CN" dirty="0"/>
          </a:p>
          <a:p>
            <a:r>
              <a:rPr lang="zh-CN" altLang="en-US" sz="2400" dirty="0">
                <a:latin typeface="Times New Roman" panose="02020603050405020304" pitchFamily="18" charset="0"/>
                <a:cs typeface="Times New Roman" panose="02020603050405020304" pitchFamily="18" charset="0"/>
              </a:rPr>
              <a:t>常见激活函数</a:t>
            </a:r>
            <a:r>
              <a:rPr lang="en-US" altLang="zh-CN" sz="2400" dirty="0">
                <a:latin typeface="Times New Roman" panose="02020603050405020304" pitchFamily="18" charset="0"/>
                <a:cs typeface="Times New Roman" panose="02020603050405020304" pitchFamily="18" charset="0"/>
              </a:rPr>
              <a:t> </a:t>
            </a:r>
          </a:p>
          <a:p>
            <a:r>
              <a:rPr lang="zh-CN" altLang="en-US" sz="2400" dirty="0">
                <a:latin typeface="Times New Roman" panose="02020603050405020304" pitchFamily="18" charset="0"/>
                <a:cs typeface="Times New Roman" panose="02020603050405020304" pitchFamily="18" charset="0"/>
              </a:rPr>
              <a:t>图</a:t>
            </a:r>
            <a:r>
              <a:rPr lang="en-US" altLang="zh-CN" sz="2400" dirty="0">
                <a:latin typeface="Times New Roman" panose="02020603050405020304" pitchFamily="18" charset="0"/>
                <a:cs typeface="Times New Roman" panose="02020603050405020304" pitchFamily="18" charset="0"/>
              </a:rPr>
              <a:t>13.2</a:t>
            </a:r>
          </a:p>
          <a:p>
            <a:r>
              <a:rPr lang="zh-CN" altLang="en-US" sz="2400" dirty="0">
                <a:latin typeface="Times New Roman" panose="02020603050405020304" pitchFamily="18" charset="0"/>
                <a:cs typeface="Times New Roman" panose="02020603050405020304" pitchFamily="18" charset="0"/>
              </a:rPr>
              <a:t>图</a:t>
            </a:r>
            <a:r>
              <a:rPr lang="en-US" altLang="zh-CN" sz="2400" dirty="0">
                <a:latin typeface="Times New Roman" panose="02020603050405020304" pitchFamily="18" charset="0"/>
                <a:cs typeface="Times New Roman" panose="02020603050405020304" pitchFamily="18" charset="0"/>
              </a:rPr>
              <a:t>13.3</a:t>
            </a:r>
          </a:p>
        </p:txBody>
      </p:sp>
      <p:pic>
        <p:nvPicPr>
          <p:cNvPr id="4" name="图片 3">
            <a:extLst>
              <a:ext uri="{FF2B5EF4-FFF2-40B4-BE49-F238E27FC236}">
                <a16:creationId xmlns:a16="http://schemas.microsoft.com/office/drawing/2014/main" id="{55B2FF6F-36B5-46E5-803B-9C2EB57C8DD8}"/>
              </a:ext>
            </a:extLst>
          </p:cNvPr>
          <p:cNvPicPr>
            <a:picLocks noChangeAspect="1"/>
          </p:cNvPicPr>
          <p:nvPr/>
        </p:nvPicPr>
        <p:blipFill>
          <a:blip r:embed="rId3"/>
          <a:stretch>
            <a:fillRect/>
          </a:stretch>
        </p:blipFill>
        <p:spPr>
          <a:xfrm>
            <a:off x="2384449" y="2530340"/>
            <a:ext cx="6156176" cy="3507024"/>
          </a:xfrm>
          <a:prstGeom prst="rect">
            <a:avLst/>
          </a:prstGeom>
        </p:spPr>
      </p:pic>
    </p:spTree>
    <p:extLst>
      <p:ext uri="{BB962C8B-B14F-4D97-AF65-F5344CB8AC3E}">
        <p14:creationId xmlns:p14="http://schemas.microsoft.com/office/powerpoint/2010/main" val="3948013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7A662-D8E8-480C-9FD4-92A848D69F33}"/>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545B138-848C-4ED4-92EA-882416E961F4}"/>
              </a:ext>
            </a:extLst>
          </p:cNvPr>
          <p:cNvSpPr>
            <a:spLocks noGrp="1"/>
          </p:cNvSpPr>
          <p:nvPr>
            <p:ph idx="1"/>
          </p:nvPr>
        </p:nvSpPr>
        <p:spPr/>
        <p:txBody>
          <a:bodyPr/>
          <a:lstStyle/>
          <a:p>
            <a:endParaRPr lang="zh-CN" altLang="en-US"/>
          </a:p>
        </p:txBody>
      </p:sp>
      <p:pic>
        <p:nvPicPr>
          <p:cNvPr id="6" name="图片 5">
            <a:extLst>
              <a:ext uri="{FF2B5EF4-FFF2-40B4-BE49-F238E27FC236}">
                <a16:creationId xmlns:a16="http://schemas.microsoft.com/office/drawing/2014/main" id="{1B1B944C-4CF7-4285-86A3-2CCAD6C085F7}"/>
              </a:ext>
            </a:extLst>
          </p:cNvPr>
          <p:cNvPicPr>
            <a:picLocks noChangeAspect="1"/>
          </p:cNvPicPr>
          <p:nvPr/>
        </p:nvPicPr>
        <p:blipFill>
          <a:blip r:embed="rId2"/>
          <a:stretch>
            <a:fillRect/>
          </a:stretch>
        </p:blipFill>
        <p:spPr>
          <a:xfrm>
            <a:off x="1115870" y="2208199"/>
            <a:ext cx="6912260" cy="3424263"/>
          </a:xfrm>
          <a:prstGeom prst="rect">
            <a:avLst/>
          </a:prstGeom>
        </p:spPr>
      </p:pic>
    </p:spTree>
    <p:extLst>
      <p:ext uri="{BB962C8B-B14F-4D97-AF65-F5344CB8AC3E}">
        <p14:creationId xmlns:p14="http://schemas.microsoft.com/office/powerpoint/2010/main" val="3101002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77E68-BCD2-48F0-AAEC-183B1CED8DE6}"/>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02F896E5-404E-4ED7-86FE-F102948202D3}"/>
              </a:ext>
            </a:extLst>
          </p:cNvPr>
          <p:cNvSpPr>
            <a:spLocks noGrp="1"/>
          </p:cNvSpPr>
          <p:nvPr>
            <p:ph idx="1"/>
          </p:nvPr>
        </p:nvSpPr>
        <p:spPr/>
        <p:txBody>
          <a:bodyPr/>
          <a:lstStyle/>
          <a:p>
            <a:endParaRPr lang="zh-CN" altLang="en-US"/>
          </a:p>
        </p:txBody>
      </p:sp>
      <p:pic>
        <p:nvPicPr>
          <p:cNvPr id="6" name="图片 5">
            <a:extLst>
              <a:ext uri="{FF2B5EF4-FFF2-40B4-BE49-F238E27FC236}">
                <a16:creationId xmlns:a16="http://schemas.microsoft.com/office/drawing/2014/main" id="{1D3A3476-3AB0-4FC4-9FBE-896CD1EAED5E}"/>
              </a:ext>
            </a:extLst>
          </p:cNvPr>
          <p:cNvPicPr>
            <a:picLocks noChangeAspect="1"/>
          </p:cNvPicPr>
          <p:nvPr/>
        </p:nvPicPr>
        <p:blipFill>
          <a:blip r:embed="rId2"/>
          <a:stretch>
            <a:fillRect/>
          </a:stretch>
        </p:blipFill>
        <p:spPr>
          <a:xfrm>
            <a:off x="1295636" y="2235965"/>
            <a:ext cx="6912260" cy="3523782"/>
          </a:xfrm>
          <a:prstGeom prst="rect">
            <a:avLst/>
          </a:prstGeom>
        </p:spPr>
      </p:pic>
    </p:spTree>
    <p:extLst>
      <p:ext uri="{BB962C8B-B14F-4D97-AF65-F5344CB8AC3E}">
        <p14:creationId xmlns:p14="http://schemas.microsoft.com/office/powerpoint/2010/main" val="1594576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 </a:t>
            </a:r>
            <a:r>
              <a:rPr lang="zh-CN" altLang="en-US" dirty="0"/>
              <a:t>激活函数与多层感知机</a:t>
            </a:r>
          </a:p>
        </p:txBody>
      </p:sp>
      <mc:AlternateContent xmlns:mc="http://schemas.openxmlformats.org/markup-compatibility/2006" xmlns:a14="http://schemas.microsoft.com/office/drawing/2010/main">
        <mc:Choice Requires="a14">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多层感知机结构</a:t>
                </a:r>
                <a:endParaRPr lang="en-US" altLang="zh-CN" dirty="0"/>
              </a:p>
              <a:p>
                <a:r>
                  <a:rPr lang="zh-CN" altLang="en-US" sz="2200" dirty="0"/>
                  <a:t>构成：输入层、隐藏层、输出层</a:t>
                </a:r>
                <a:endParaRPr lang="en-US" altLang="zh-CN" sz="2200" dirty="0"/>
              </a:p>
              <a:p>
                <a:r>
                  <a:rPr lang="zh-CN" altLang="en-US" sz="2200" dirty="0"/>
                  <a:t>多层感知机（</a:t>
                </a:r>
                <a:r>
                  <a:rPr lang="en-US" altLang="zh-CN" sz="2200" dirty="0" err="1"/>
                  <a:t>MultiLayer</a:t>
                </a:r>
                <a:r>
                  <a:rPr lang="en-US" altLang="zh-CN" sz="2200" dirty="0"/>
                  <a:t> Perceptron</a:t>
                </a:r>
                <a:r>
                  <a:rPr lang="zh-CN" altLang="en-US" sz="2200" dirty="0"/>
                  <a:t>，</a:t>
                </a:r>
                <a:r>
                  <a:rPr lang="en-US" altLang="zh-CN" sz="2200" dirty="0"/>
                  <a:t> MLP</a:t>
                </a:r>
                <a:r>
                  <a:rPr lang="zh-CN" altLang="en-US" sz="2200" dirty="0"/>
                  <a:t>）：指由输入层、若干个（</a:t>
                </a:r>
                <a14:m>
                  <m:oMath xmlns:m="http://schemas.openxmlformats.org/officeDocument/2006/math">
                    <m:r>
                      <a:rPr lang="zh-CN" altLang="en-US" sz="2200" i="1" smtClean="0">
                        <a:latin typeface="Cambria Math" panose="02040503050406030204" pitchFamily="18" charset="0"/>
                      </a:rPr>
                      <m:t>≥</m:t>
                    </m:r>
                    <m:r>
                      <a:rPr lang="en-US" altLang="zh-CN" sz="2200" b="0" i="1" smtClean="0">
                        <a:latin typeface="Cambria Math" panose="02040503050406030204" pitchFamily="18" charset="0"/>
                      </a:rPr>
                      <m:t>1</m:t>
                    </m:r>
                  </m:oMath>
                </a14:m>
                <a:r>
                  <a:rPr lang="zh-CN" altLang="en-US" sz="2200" b="0" dirty="0"/>
                  <a:t>）隐藏层、输出层构成的神经网络，每一层由若干神经元构成，同一层神经元之间没有连接，相邻层神经元之间单向连接，即从前一层中的神经元有向连接到后一层中的神经元。</a:t>
                </a:r>
                <a:endParaRPr lang="en-US" altLang="zh-CN" sz="2200" b="0" dirty="0"/>
              </a:p>
              <a:p>
                <a:r>
                  <a:rPr lang="zh-CN" altLang="en-US" sz="2200" dirty="0"/>
                  <a:t>图</a:t>
                </a:r>
                <a:endParaRPr lang="en-US" altLang="zh-CN" sz="2200" b="0" dirty="0"/>
              </a:p>
              <a:p>
                <a:endParaRPr lang="en-US" altLang="zh-CN" sz="2400" dirty="0"/>
              </a:p>
              <a:p>
                <a:endParaRPr lang="en-US" altLang="zh-CN" dirty="0"/>
              </a:p>
            </p:txBody>
          </p:sp>
        </mc:Choice>
        <mc:Fallback xmlns="">
          <p:sp>
            <p:nvSpPr>
              <p:cNvPr id="7171" name="内容占位符 2">
                <a:extLst>
                  <a:ext uri="{FF2B5EF4-FFF2-40B4-BE49-F238E27FC236}">
                    <a16:creationId xmlns:a16="http://schemas.microsoft.com/office/drawing/2014/main" id="{BA3C232B-6B56-49C7-8687-425378AAF527}"/>
                  </a:ext>
                </a:extLst>
              </p:cNvPr>
              <p:cNvSpPr>
                <a:spLocks noGrp="1" noRot="1" noChangeAspect="1" noMove="1" noResize="1" noEditPoints="1" noAdjustHandles="1" noChangeArrowheads="1" noChangeShapeType="1" noTextEdit="1"/>
              </p:cNvSpPr>
              <p:nvPr>
                <p:ph idx="1"/>
              </p:nvPr>
            </p:nvSpPr>
            <p:spPr>
              <a:blipFill>
                <a:blip r:embed="rId3"/>
                <a:stretch>
                  <a:fillRect l="-1880" t="-2094" r="-526"/>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B4C31263-9470-4746-8F5A-07CD08303E1C}"/>
              </a:ext>
            </a:extLst>
          </p:cNvPr>
          <p:cNvPicPr>
            <a:picLocks noChangeAspect="1"/>
          </p:cNvPicPr>
          <p:nvPr/>
        </p:nvPicPr>
        <p:blipFill>
          <a:blip r:embed="rId4"/>
          <a:stretch>
            <a:fillRect/>
          </a:stretch>
        </p:blipFill>
        <p:spPr>
          <a:xfrm>
            <a:off x="2879811" y="3969060"/>
            <a:ext cx="5045277" cy="2808312"/>
          </a:xfrm>
          <a:prstGeom prst="rect">
            <a:avLst/>
          </a:prstGeom>
        </p:spPr>
      </p:pic>
    </p:spTree>
    <p:extLst>
      <p:ext uri="{BB962C8B-B14F-4D97-AF65-F5344CB8AC3E}">
        <p14:creationId xmlns:p14="http://schemas.microsoft.com/office/powerpoint/2010/main" val="3546365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多层感知机结构</a:t>
            </a:r>
            <a:endParaRPr lang="en-US" altLang="zh-CN" dirty="0"/>
          </a:p>
          <a:p>
            <a:r>
              <a:rPr lang="zh-CN" altLang="en-US" sz="2400" dirty="0"/>
              <a:t>前向传播（</a:t>
            </a:r>
            <a:r>
              <a:rPr lang="en-US" altLang="zh-CN" sz="2400" dirty="0"/>
              <a:t>Forward Propagation</a:t>
            </a:r>
            <a:r>
              <a:rPr lang="zh-CN" altLang="en-US" sz="2400" dirty="0"/>
              <a:t>，</a:t>
            </a:r>
            <a:r>
              <a:rPr lang="en-US" altLang="zh-CN" sz="2400" dirty="0"/>
              <a:t>EP</a:t>
            </a:r>
            <a:r>
              <a:rPr lang="zh-CN" altLang="en-US" sz="2400" dirty="0"/>
              <a:t>）：多层感知机存在信号信息（输入特征值）按照层的顺序从前向后传递的过程，即从输入层传递到隐藏层，再传递到输出层的逐层传递过程。</a:t>
            </a:r>
            <a:endParaRPr lang="en-US" altLang="zh-CN" sz="2400" dirty="0"/>
          </a:p>
          <a:p>
            <a:endParaRPr lang="en-US" altLang="zh-CN" sz="2400" dirty="0"/>
          </a:p>
          <a:p>
            <a:r>
              <a:rPr lang="zh-CN" altLang="en-US" sz="2400" dirty="0"/>
              <a:t>神经元模型（</a:t>
            </a:r>
            <a:r>
              <a:rPr lang="en-US" altLang="zh-CN" sz="2400" dirty="0"/>
              <a:t>Neuron Model</a:t>
            </a:r>
            <a:r>
              <a:rPr lang="zh-CN" altLang="en-US" sz="2400" dirty="0"/>
              <a:t>）</a:t>
            </a:r>
            <a:endParaRPr lang="en-US" altLang="zh-CN" sz="2400" dirty="0"/>
          </a:p>
          <a:p>
            <a:endParaRPr lang="en-US" altLang="zh-CN" dirty="0"/>
          </a:p>
        </p:txBody>
      </p:sp>
      <p:sp>
        <p:nvSpPr>
          <p:cNvPr id="2" name="页脚占位符 1">
            <a:extLst>
              <a:ext uri="{FF2B5EF4-FFF2-40B4-BE49-F238E27FC236}">
                <a16:creationId xmlns:a16="http://schemas.microsoft.com/office/drawing/2014/main" id="{ACCAAC1B-E3B8-4053-A42D-948677BE5292}"/>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2047584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多层感知机设计</a:t>
            </a:r>
            <a:endParaRPr lang="en-US" altLang="zh-CN" dirty="0"/>
          </a:p>
          <a:p>
            <a:r>
              <a:rPr lang="en-US" altLang="zh-CN" sz="2400" dirty="0"/>
              <a:t>MLP</a:t>
            </a:r>
            <a:r>
              <a:rPr lang="zh-CN" altLang="en-US" sz="2400" dirty="0"/>
              <a:t>通过增加隐层并使用非线性激活函数，实现非线性映射</a:t>
            </a:r>
            <a:endParaRPr lang="en-US" altLang="zh-CN" sz="2400" dirty="0"/>
          </a:p>
          <a:p>
            <a:r>
              <a:rPr lang="zh-CN" altLang="en-US" sz="2400" dirty="0"/>
              <a:t>多层感知机可以实现复杂函数拟合的作用</a:t>
            </a:r>
            <a:endParaRPr lang="en-US" altLang="zh-CN" sz="2400" dirty="0"/>
          </a:p>
          <a:p>
            <a:endParaRPr lang="en-US" altLang="zh-CN" sz="2400" dirty="0"/>
          </a:p>
          <a:p>
            <a:r>
              <a:rPr lang="zh-CN" altLang="en-US" sz="2400" dirty="0"/>
              <a:t>多层感知机中的</a:t>
            </a:r>
            <a:r>
              <a:rPr lang="en-US" altLang="zh-CN" sz="2400" dirty="0"/>
              <a:t>4</a:t>
            </a:r>
            <a:r>
              <a:rPr lang="zh-CN" altLang="en-US" sz="2400" dirty="0"/>
              <a:t>个主要要素：</a:t>
            </a:r>
            <a:endParaRPr lang="en-US" altLang="zh-CN" sz="2400" dirty="0"/>
          </a:p>
          <a:p>
            <a:pPr>
              <a:buSzPct val="65000"/>
              <a:buFont typeface="Wingdings" panose="05000000000000000000" pitchFamily="2" charset="2"/>
              <a:buChar char="¡"/>
            </a:pPr>
            <a:r>
              <a:rPr lang="zh-CN" altLang="en-US" sz="2200" dirty="0"/>
              <a:t>输入输出</a:t>
            </a:r>
            <a:endParaRPr lang="en-US" altLang="zh-CN" sz="2200" dirty="0"/>
          </a:p>
          <a:p>
            <a:pPr>
              <a:buSzPct val="65000"/>
              <a:buFont typeface="Wingdings" panose="05000000000000000000" pitchFamily="2" charset="2"/>
              <a:buChar char="¡"/>
            </a:pPr>
            <a:r>
              <a:rPr lang="zh-CN" altLang="en-US" sz="2200" dirty="0"/>
              <a:t>网络拓扑结构</a:t>
            </a:r>
            <a:endParaRPr lang="en-US" altLang="zh-CN" sz="2200" dirty="0"/>
          </a:p>
          <a:p>
            <a:pPr>
              <a:buSzPct val="65000"/>
              <a:buFont typeface="Wingdings" panose="05000000000000000000" pitchFamily="2" charset="2"/>
              <a:buChar char="¡"/>
            </a:pPr>
            <a:r>
              <a:rPr lang="zh-CN" altLang="en-US" sz="2200" dirty="0"/>
              <a:t>激活函数</a:t>
            </a:r>
            <a:endParaRPr lang="en-US" altLang="zh-CN" sz="2200" dirty="0"/>
          </a:p>
          <a:p>
            <a:pPr>
              <a:buSzPct val="65000"/>
              <a:buFont typeface="Wingdings" panose="05000000000000000000" pitchFamily="2" charset="2"/>
              <a:buChar char="¡"/>
            </a:pPr>
            <a:r>
              <a:rPr lang="zh-CN" altLang="en-US" sz="2200" dirty="0"/>
              <a:t>权值与学习算法</a:t>
            </a:r>
            <a:endParaRPr lang="en-US" altLang="zh-CN" sz="2200" dirty="0"/>
          </a:p>
          <a:p>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B0FD0D3D-77B7-4588-9329-FC405AEF8612}"/>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5" name="图片 4">
            <a:extLst>
              <a:ext uri="{FF2B5EF4-FFF2-40B4-BE49-F238E27FC236}">
                <a16:creationId xmlns:a16="http://schemas.microsoft.com/office/drawing/2014/main" id="{1D6B586C-313C-4E36-8DA5-EE4DEE9B6426}"/>
              </a:ext>
            </a:extLst>
          </p:cNvPr>
          <p:cNvPicPr>
            <a:picLocks noChangeAspect="1"/>
          </p:cNvPicPr>
          <p:nvPr/>
        </p:nvPicPr>
        <p:blipFill>
          <a:blip r:embed="rId3"/>
          <a:stretch>
            <a:fillRect/>
          </a:stretch>
        </p:blipFill>
        <p:spPr>
          <a:xfrm>
            <a:off x="5292080" y="3609020"/>
            <a:ext cx="3651721" cy="2412268"/>
          </a:xfrm>
          <a:prstGeom prst="rect">
            <a:avLst/>
          </a:prstGeom>
        </p:spPr>
      </p:pic>
    </p:spTree>
    <p:extLst>
      <p:ext uri="{BB962C8B-B14F-4D97-AF65-F5344CB8AC3E}">
        <p14:creationId xmlns:p14="http://schemas.microsoft.com/office/powerpoint/2010/main" val="4074698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5185109"/>
          </a:xfrm>
        </p:spPr>
        <p:txBody>
          <a:bodyPr/>
          <a:lstStyle/>
          <a:p>
            <a:pPr marL="0" indent="0">
              <a:buNone/>
            </a:pPr>
            <a:r>
              <a:rPr lang="zh-CN" altLang="en-US" dirty="0"/>
              <a:t>多层感知机设计</a:t>
            </a:r>
            <a:endParaRPr lang="en-US" altLang="zh-CN" dirty="0"/>
          </a:p>
          <a:p>
            <a:pPr>
              <a:buSzPct val="65000"/>
            </a:pPr>
            <a:r>
              <a:rPr lang="en-US" altLang="zh-CN" sz="2400" b="1" dirty="0"/>
              <a:t>1.1 </a:t>
            </a:r>
            <a:r>
              <a:rPr lang="zh-CN" altLang="en-US" sz="2400" b="1" dirty="0"/>
              <a:t>输入</a:t>
            </a:r>
            <a:endParaRPr lang="en-US" altLang="zh-CN" sz="2400" b="1" dirty="0"/>
          </a:p>
          <a:p>
            <a:pPr lvl="1"/>
            <a:r>
              <a:rPr lang="zh-CN" altLang="en-US" sz="1800" dirty="0"/>
              <a:t>输入层神经元一般按照对象的特征设计，需注意特征值的规范化或归一化</a:t>
            </a:r>
            <a:endParaRPr lang="en-US" altLang="zh-CN" sz="1800" dirty="0"/>
          </a:p>
          <a:p>
            <a:pPr lvl="1"/>
            <a:r>
              <a:rPr lang="zh-CN" altLang="en-US" sz="1800" dirty="0"/>
              <a:t>输出神经元一般依据</a:t>
            </a:r>
            <a:r>
              <a:rPr lang="en-US" altLang="zh-CN" sz="1800" dirty="0"/>
              <a:t>MLP</a:t>
            </a:r>
            <a:r>
              <a:rPr lang="zh-CN" altLang="en-US" sz="1800" dirty="0"/>
              <a:t>的任务（数据拟合或分类）来设计</a:t>
            </a:r>
            <a:endParaRPr lang="en-US" altLang="zh-CN" sz="1800" dirty="0"/>
          </a:p>
          <a:p>
            <a:pPr lvl="1"/>
            <a:r>
              <a:rPr lang="zh-CN" altLang="en-US" sz="1800" dirty="0"/>
              <a:t>数据拟合任务中，常将数据取值范围映射到</a:t>
            </a:r>
            <a:r>
              <a:rPr lang="en-US" altLang="zh-CN" sz="1800" dirty="0"/>
              <a:t>[0,1]</a:t>
            </a:r>
            <a:r>
              <a:rPr lang="zh-CN" altLang="en-US" sz="1800" dirty="0"/>
              <a:t>或</a:t>
            </a:r>
            <a:r>
              <a:rPr lang="en-US" altLang="zh-CN" sz="1800" dirty="0"/>
              <a:t>[-1,1]</a:t>
            </a:r>
            <a:r>
              <a:rPr lang="zh-CN" altLang="en-US" sz="1800" dirty="0"/>
              <a:t>区间</a:t>
            </a:r>
            <a:endParaRPr lang="en-US" altLang="zh-CN" sz="1800" dirty="0"/>
          </a:p>
          <a:p>
            <a:r>
              <a:rPr lang="en-US" altLang="zh-CN" sz="2400" dirty="0"/>
              <a:t>1.2</a:t>
            </a:r>
            <a:r>
              <a:rPr lang="zh-CN" altLang="en-US" sz="2400" dirty="0"/>
              <a:t>输出</a:t>
            </a:r>
            <a:endParaRPr lang="en-US" altLang="zh-CN" sz="2400" dirty="0"/>
          </a:p>
          <a:p>
            <a:pPr lvl="1"/>
            <a:r>
              <a:rPr lang="zh-CN" altLang="en-US" sz="1800" dirty="0"/>
              <a:t>分类任务中，需对类别进行编码。多分类编码常用以下四种方案：</a:t>
            </a:r>
            <a:endParaRPr lang="en-US" altLang="zh-CN" sz="1800" dirty="0"/>
          </a:p>
          <a:p>
            <a:pPr marL="441325" lvl="1" indent="0">
              <a:buNone/>
            </a:pPr>
            <a:r>
              <a:rPr lang="en-US" altLang="zh-CN" sz="1800" dirty="0"/>
              <a:t>     </a:t>
            </a:r>
            <a:r>
              <a:rPr lang="zh-CN" altLang="en-US" sz="1800" dirty="0"/>
              <a:t>（</a:t>
            </a:r>
            <a:r>
              <a:rPr lang="en-US" altLang="zh-CN" sz="1800" dirty="0"/>
              <a:t>1</a:t>
            </a:r>
            <a:r>
              <a:rPr lang="zh-CN" altLang="en-US" sz="1800" dirty="0"/>
              <a:t>）分段编码</a:t>
            </a:r>
            <a:endParaRPr lang="en-US" altLang="zh-CN" sz="1800" dirty="0"/>
          </a:p>
          <a:p>
            <a:pPr marL="441325" lvl="1" indent="0">
              <a:buNone/>
            </a:pPr>
            <a:r>
              <a:rPr lang="en-US" altLang="zh-CN" sz="1800" dirty="0"/>
              <a:t>     </a:t>
            </a:r>
            <a:r>
              <a:rPr lang="zh-CN" altLang="en-US" sz="1800" dirty="0"/>
              <a:t>（</a:t>
            </a:r>
            <a:r>
              <a:rPr lang="en-US" altLang="zh-CN" sz="1800" dirty="0"/>
              <a:t>2</a:t>
            </a:r>
            <a:r>
              <a:rPr lang="zh-CN" altLang="en-US" sz="1800" dirty="0"/>
              <a:t>）二进制编码</a:t>
            </a:r>
            <a:endParaRPr lang="en-US" altLang="zh-CN" sz="1800" dirty="0"/>
          </a:p>
          <a:p>
            <a:pPr marL="441325" lvl="1" indent="0">
              <a:buNone/>
            </a:pPr>
            <a:r>
              <a:rPr lang="en-US" altLang="zh-CN" sz="1800" dirty="0"/>
              <a:t>     </a:t>
            </a:r>
            <a:r>
              <a:rPr lang="zh-CN" altLang="en-US" sz="1800" dirty="0"/>
              <a:t>（</a:t>
            </a:r>
            <a:r>
              <a:rPr lang="en-US" altLang="zh-CN" sz="1800" dirty="0"/>
              <a:t>3</a:t>
            </a:r>
            <a:r>
              <a:rPr lang="zh-CN" altLang="en-US" sz="1800" dirty="0"/>
              <a:t>）二值维度编码</a:t>
            </a:r>
            <a:endParaRPr lang="en-US" altLang="zh-CN" sz="1800" dirty="0"/>
          </a:p>
          <a:p>
            <a:pPr marL="441325" lvl="1" indent="0">
              <a:buNone/>
            </a:pPr>
            <a:r>
              <a:rPr lang="en-US" altLang="zh-CN" sz="1800" dirty="0"/>
              <a:t>     </a:t>
            </a:r>
            <a:r>
              <a:rPr lang="zh-CN" altLang="en-US" sz="1800" dirty="0"/>
              <a:t>（</a:t>
            </a:r>
            <a:r>
              <a:rPr lang="en-US" altLang="zh-CN" sz="1800" dirty="0"/>
              <a:t>4</a:t>
            </a:r>
            <a:r>
              <a:rPr lang="zh-CN" altLang="en-US" sz="1800" dirty="0"/>
              <a:t>）纠错编码</a:t>
            </a:r>
            <a:endParaRPr lang="en-US" altLang="zh-CN" dirty="0"/>
          </a:p>
        </p:txBody>
      </p:sp>
      <p:sp>
        <p:nvSpPr>
          <p:cNvPr id="2" name="页脚占位符 1">
            <a:extLst>
              <a:ext uri="{FF2B5EF4-FFF2-40B4-BE49-F238E27FC236}">
                <a16:creationId xmlns:a16="http://schemas.microsoft.com/office/drawing/2014/main" id="{F68CF4FD-DC6D-4FE9-8017-BD2190193499}"/>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5" name="图片 4">
            <a:extLst>
              <a:ext uri="{FF2B5EF4-FFF2-40B4-BE49-F238E27FC236}">
                <a16:creationId xmlns:a16="http://schemas.microsoft.com/office/drawing/2014/main" id="{3AEE09AE-BF21-4C40-BFEF-316A8463FDF0}"/>
              </a:ext>
            </a:extLst>
          </p:cNvPr>
          <p:cNvPicPr>
            <a:picLocks noChangeAspect="1"/>
          </p:cNvPicPr>
          <p:nvPr/>
        </p:nvPicPr>
        <p:blipFill>
          <a:blip r:embed="rId3"/>
          <a:stretch>
            <a:fillRect/>
          </a:stretch>
        </p:blipFill>
        <p:spPr>
          <a:xfrm>
            <a:off x="5832140" y="281212"/>
            <a:ext cx="3272187" cy="2161554"/>
          </a:xfrm>
          <a:prstGeom prst="rect">
            <a:avLst/>
          </a:prstGeom>
        </p:spPr>
      </p:pic>
    </p:spTree>
    <p:extLst>
      <p:ext uri="{BB962C8B-B14F-4D97-AF65-F5344CB8AC3E}">
        <p14:creationId xmlns:p14="http://schemas.microsoft.com/office/powerpoint/2010/main" val="124946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a:extLst>
              <a:ext uri="{FF2B5EF4-FFF2-40B4-BE49-F238E27FC236}">
                <a16:creationId xmlns:a16="http://schemas.microsoft.com/office/drawing/2014/main" id="{83D47153-52E2-43F1-AE0B-03E407357722}"/>
              </a:ext>
            </a:extLst>
          </p:cNvPr>
          <p:cNvSpPr>
            <a:spLocks noGrp="1" noChangeArrowheads="1"/>
          </p:cNvSpPr>
          <p:nvPr>
            <p:ph type="title"/>
          </p:nvPr>
        </p:nvSpPr>
        <p:spPr/>
        <p:txBody>
          <a:bodyPr/>
          <a:lstStyle/>
          <a:p>
            <a:r>
              <a:rPr lang="zh-CN" altLang="en-US"/>
              <a:t>特征空间示意图</a:t>
            </a:r>
          </a:p>
        </p:txBody>
      </p:sp>
      <p:sp>
        <p:nvSpPr>
          <p:cNvPr id="9219" name="内容占位符 2">
            <a:extLst>
              <a:ext uri="{FF2B5EF4-FFF2-40B4-BE49-F238E27FC236}">
                <a16:creationId xmlns:a16="http://schemas.microsoft.com/office/drawing/2014/main" id="{293CB808-2389-45AF-8098-58DF561C5798}"/>
              </a:ext>
            </a:extLst>
          </p:cNvPr>
          <p:cNvSpPr>
            <a:spLocks noGrp="1" noChangeArrowheads="1"/>
          </p:cNvSpPr>
          <p:nvPr>
            <p:ph idx="1"/>
          </p:nvPr>
        </p:nvSpPr>
        <p:spPr/>
        <p:txBody>
          <a:bodyPr/>
          <a:lstStyle/>
          <a:p>
            <a:endParaRPr lang="zh-CN" altLang="en-US"/>
          </a:p>
        </p:txBody>
      </p:sp>
      <p:pic>
        <p:nvPicPr>
          <p:cNvPr id="9220" name="图片 4">
            <a:extLst>
              <a:ext uri="{FF2B5EF4-FFF2-40B4-BE49-F238E27FC236}">
                <a16:creationId xmlns:a16="http://schemas.microsoft.com/office/drawing/2014/main" id="{A66A4713-DF3D-472D-80C3-66289EA29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1593850"/>
            <a:ext cx="52641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图片 6">
            <a:extLst>
              <a:ext uri="{FF2B5EF4-FFF2-40B4-BE49-F238E27FC236}">
                <a16:creationId xmlns:a16="http://schemas.microsoft.com/office/drawing/2014/main" id="{CDD6C5C3-CC05-4989-AFCB-0DCEF7A2B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968750"/>
            <a:ext cx="53594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5185109"/>
          </a:xfrm>
        </p:spPr>
        <p:txBody>
          <a:bodyPr/>
          <a:lstStyle/>
          <a:p>
            <a:pPr marL="0" indent="0">
              <a:buNone/>
            </a:pPr>
            <a:r>
              <a:rPr lang="zh-CN" altLang="en-US" dirty="0"/>
              <a:t>多层感知机设计</a:t>
            </a:r>
            <a:endParaRPr lang="en-US" altLang="zh-CN" dirty="0"/>
          </a:p>
          <a:p>
            <a:pPr>
              <a:buSzPct val="65000"/>
            </a:pPr>
            <a:r>
              <a:rPr lang="en-US" altLang="zh-CN" sz="2400" b="1" dirty="0"/>
              <a:t>2. </a:t>
            </a:r>
            <a:r>
              <a:rPr lang="zh-CN" altLang="en-US" sz="2400" b="1" dirty="0"/>
              <a:t>网络拓扑结构</a:t>
            </a:r>
            <a:endParaRPr lang="en-US" altLang="zh-CN" sz="2400" b="1" dirty="0"/>
          </a:p>
          <a:p>
            <a:pPr>
              <a:buSzPct val="65000"/>
              <a:buFont typeface="Wingdings" panose="05000000000000000000" pitchFamily="2" charset="2"/>
              <a:buChar char="¡"/>
            </a:pPr>
            <a:r>
              <a:rPr lang="zh-CN" altLang="en-US" sz="2200" dirty="0"/>
              <a:t>网络拓扑结构的设计包括：设计网络的层数、各层的节点数、相邻层间神经元是全连接还是部分连接</a:t>
            </a:r>
            <a:endParaRPr lang="en-US" altLang="zh-CN" sz="2200" dirty="0"/>
          </a:p>
          <a:p>
            <a:pPr>
              <a:buSzPct val="65000"/>
              <a:buFont typeface="Wingdings" panose="05000000000000000000" pitchFamily="2" charset="2"/>
              <a:buChar char="¡"/>
            </a:pPr>
            <a:r>
              <a:rPr lang="zh-CN" altLang="en-US" sz="2200" dirty="0"/>
              <a:t>隐藏层数设计：隐藏层数越多，</a:t>
            </a:r>
            <a:r>
              <a:rPr lang="en-US" altLang="zh-CN" sz="2200" dirty="0"/>
              <a:t>MLP</a:t>
            </a:r>
            <a:r>
              <a:rPr lang="zh-CN" altLang="en-US" sz="2200" dirty="0"/>
              <a:t>的拟合能力越强，模型容量越高</a:t>
            </a:r>
            <a:endParaRPr lang="en-US" altLang="zh-CN" sz="2200" dirty="0"/>
          </a:p>
          <a:p>
            <a:pPr>
              <a:buSzPct val="65000"/>
              <a:buFont typeface="Wingdings" panose="05000000000000000000" pitchFamily="2" charset="2"/>
              <a:buChar char="¡"/>
            </a:pPr>
            <a:r>
              <a:rPr lang="zh-CN" altLang="en-US" sz="2200" dirty="0"/>
              <a:t>隐藏层中的神经元个数设计：隐藏层中的神经元个数越多，</a:t>
            </a:r>
            <a:r>
              <a:rPr lang="en-US" altLang="zh-CN" sz="2200" dirty="0"/>
              <a:t>MLP</a:t>
            </a:r>
            <a:r>
              <a:rPr lang="zh-CN" altLang="en-US" sz="2200" dirty="0"/>
              <a:t>的拟合能力越强，模型容量越高</a:t>
            </a:r>
            <a:endParaRPr lang="en-US" altLang="zh-CN" sz="2200" dirty="0"/>
          </a:p>
          <a:p>
            <a:pPr>
              <a:buSzPct val="65000"/>
              <a:buFont typeface="Wingdings" panose="05000000000000000000" pitchFamily="2" charset="2"/>
              <a:buChar char="¡"/>
            </a:pPr>
            <a:r>
              <a:rPr lang="zh-CN" altLang="en-US" sz="2200" dirty="0"/>
              <a:t>在模型拟合能力足够的情况下，尽量选择模型容量较低的模型，即隐藏层层数和隐藏层中的神经元个数尽量不要过多</a:t>
            </a:r>
            <a:endParaRPr lang="en-US" altLang="zh-CN" sz="22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79B3E7C3-F780-4DF9-8C8D-69C9698FA49D}"/>
              </a:ext>
            </a:extLst>
          </p:cNvPr>
          <p:cNvPicPr>
            <a:picLocks noChangeAspect="1"/>
          </p:cNvPicPr>
          <p:nvPr/>
        </p:nvPicPr>
        <p:blipFill>
          <a:blip r:embed="rId3"/>
          <a:stretch>
            <a:fillRect/>
          </a:stretch>
        </p:blipFill>
        <p:spPr>
          <a:xfrm>
            <a:off x="5832140" y="281212"/>
            <a:ext cx="3272187" cy="2161554"/>
          </a:xfrm>
          <a:prstGeom prst="rect">
            <a:avLst/>
          </a:prstGeom>
        </p:spPr>
      </p:pic>
    </p:spTree>
    <p:extLst>
      <p:ext uri="{BB962C8B-B14F-4D97-AF65-F5344CB8AC3E}">
        <p14:creationId xmlns:p14="http://schemas.microsoft.com/office/powerpoint/2010/main" val="4026656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a:xfrm>
            <a:off x="611188" y="334963"/>
            <a:ext cx="7158037" cy="955675"/>
          </a:xfrm>
        </p:spPr>
        <p:txBody>
          <a:bodyPr/>
          <a:lstStyle/>
          <a:p>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4656137"/>
          </a:xfrm>
        </p:spPr>
        <p:txBody>
          <a:bodyPr>
            <a:normAutofit fontScale="85000" lnSpcReduction="20000"/>
          </a:bodyPr>
          <a:lstStyle/>
          <a:p>
            <a:r>
              <a:rPr lang="zh-CN" altLang="en-US" dirty="0"/>
              <a:t>多层感知机设计</a:t>
            </a:r>
            <a:endParaRPr lang="en-US" altLang="zh-CN" dirty="0"/>
          </a:p>
          <a:p>
            <a:r>
              <a:rPr lang="en-US" altLang="zh-CN" dirty="0"/>
              <a:t>3. </a:t>
            </a:r>
            <a:r>
              <a:rPr lang="zh-CN" altLang="en-US" dirty="0"/>
              <a:t>激活函数</a:t>
            </a:r>
            <a:endParaRPr lang="en-US" altLang="zh-CN" dirty="0"/>
          </a:p>
          <a:p>
            <a:pPr lvl="1"/>
            <a:r>
              <a:rPr lang="zh-CN" altLang="en-US" dirty="0"/>
              <a:t>（</a:t>
            </a:r>
            <a:r>
              <a:rPr lang="en-US" altLang="zh-CN" dirty="0"/>
              <a:t>1</a:t>
            </a:r>
            <a:r>
              <a:rPr lang="zh-CN" altLang="en-US" dirty="0"/>
              <a:t>）</a:t>
            </a:r>
            <a:r>
              <a:rPr lang="en-US" altLang="zh-CN" dirty="0"/>
              <a:t>MLP</a:t>
            </a:r>
            <a:r>
              <a:rPr lang="zh-CN" altLang="en-US" dirty="0"/>
              <a:t>进行分类时：</a:t>
            </a:r>
            <a:endParaRPr lang="en-US" altLang="zh-CN" dirty="0"/>
          </a:p>
          <a:p>
            <a:pPr lvl="1"/>
            <a:r>
              <a:rPr lang="zh-CN" altLang="en-US" dirty="0"/>
              <a:t>隐藏层常使用非线性激活函数，如</a:t>
            </a:r>
            <a:r>
              <a:rPr lang="en-US" altLang="zh-CN" dirty="0"/>
              <a:t>sigmoid</a:t>
            </a:r>
            <a:r>
              <a:rPr lang="zh-CN" altLang="en-US" dirty="0"/>
              <a:t>函数；输出层常使用</a:t>
            </a:r>
            <a:r>
              <a:rPr lang="en-US" altLang="zh-CN" dirty="0"/>
              <a:t>sigmoid</a:t>
            </a:r>
            <a:r>
              <a:rPr lang="zh-CN" altLang="en-US" dirty="0"/>
              <a:t>函数，有时也使用线性函数。</a:t>
            </a:r>
            <a:endParaRPr lang="en-US" altLang="zh-CN" dirty="0"/>
          </a:p>
          <a:p>
            <a:pPr lvl="1"/>
            <a:r>
              <a:rPr lang="zh-CN" altLang="en-US" dirty="0"/>
              <a:t>若神经元的输出值需要是</a:t>
            </a:r>
            <a:r>
              <a:rPr lang="en-US" altLang="zh-CN" dirty="0"/>
              <a:t>0</a:t>
            </a:r>
            <a:r>
              <a:rPr lang="zh-CN" altLang="en-US" dirty="0"/>
              <a:t>或</a:t>
            </a:r>
            <a:r>
              <a:rPr lang="en-US" altLang="zh-CN" dirty="0"/>
              <a:t>1</a:t>
            </a:r>
            <a:r>
              <a:rPr lang="zh-CN" altLang="en-US" dirty="0"/>
              <a:t>，常使用单位阶跃函数；若需输出</a:t>
            </a:r>
            <a:r>
              <a:rPr lang="en-US" altLang="zh-CN" dirty="0"/>
              <a:t>-1</a:t>
            </a:r>
            <a:r>
              <a:rPr lang="zh-CN" altLang="en-US" dirty="0"/>
              <a:t>或</a:t>
            </a:r>
            <a:r>
              <a:rPr lang="en-US" altLang="zh-CN" dirty="0"/>
              <a:t>1</a:t>
            </a:r>
            <a:r>
              <a:rPr lang="zh-CN" altLang="en-US" dirty="0"/>
              <a:t>，常使用符号激活函数。</a:t>
            </a:r>
            <a:endParaRPr lang="en-US" altLang="zh-CN" dirty="0"/>
          </a:p>
          <a:p>
            <a:pPr lvl="1"/>
            <a:endParaRPr lang="en-US" altLang="zh-CN" dirty="0"/>
          </a:p>
          <a:p>
            <a:pPr lvl="1"/>
            <a:r>
              <a:rPr lang="zh-CN" altLang="en-US" dirty="0"/>
              <a:t>（</a:t>
            </a:r>
            <a:r>
              <a:rPr lang="en-US" altLang="zh-CN" dirty="0"/>
              <a:t>2</a:t>
            </a:r>
            <a:r>
              <a:rPr lang="zh-CN" altLang="en-US" dirty="0"/>
              <a:t>）</a:t>
            </a:r>
            <a:r>
              <a:rPr lang="en-US" altLang="zh-CN" dirty="0"/>
              <a:t>MLP</a:t>
            </a:r>
            <a:r>
              <a:rPr lang="zh-CN" altLang="en-US" dirty="0"/>
              <a:t>进行函数拟合时：</a:t>
            </a:r>
            <a:endParaRPr lang="en-US" altLang="zh-CN" dirty="0"/>
          </a:p>
          <a:p>
            <a:pPr lvl="1"/>
            <a:r>
              <a:rPr lang="zh-CN" altLang="en-US" dirty="0"/>
              <a:t>隐藏层：非线性激活函数，如</a:t>
            </a:r>
            <a:r>
              <a:rPr lang="en-US" altLang="zh-CN" dirty="0"/>
              <a:t>sigmoid</a:t>
            </a:r>
            <a:r>
              <a:rPr lang="zh-CN" altLang="en-US" dirty="0"/>
              <a:t>函数；</a:t>
            </a:r>
            <a:endParaRPr lang="en-US" altLang="zh-CN" dirty="0"/>
          </a:p>
          <a:p>
            <a:pPr lvl="1"/>
            <a:r>
              <a:rPr lang="zh-CN" altLang="en-US" dirty="0"/>
              <a:t>输出层：常用线性激活函数，如果想使用</a:t>
            </a:r>
            <a:r>
              <a:rPr lang="en-US" altLang="zh-CN" dirty="0"/>
              <a:t>sigmoid</a:t>
            </a:r>
            <a:r>
              <a:rPr lang="zh-CN" altLang="en-US" dirty="0"/>
              <a:t>函数，则需规范训练集的输出值到</a:t>
            </a:r>
            <a:r>
              <a:rPr lang="en-US" altLang="zh-CN" dirty="0"/>
              <a:t>[0.35,0.65]</a:t>
            </a:r>
            <a:r>
              <a:rPr lang="zh-CN" altLang="en-US" dirty="0"/>
              <a:t>区间</a:t>
            </a:r>
            <a:endParaRPr lang="en-US" altLang="zh-CN" dirty="0"/>
          </a:p>
          <a:p>
            <a:endParaRPr lang="en-US" altLang="zh-CN" dirty="0"/>
          </a:p>
          <a:p>
            <a:endParaRPr lang="en-US" altLang="zh-CN" dirty="0"/>
          </a:p>
          <a:p>
            <a:endParaRPr lang="en-US" altLang="zh-CN" dirty="0"/>
          </a:p>
        </p:txBody>
      </p:sp>
      <p:pic>
        <p:nvPicPr>
          <p:cNvPr id="5" name="图片 4">
            <a:extLst>
              <a:ext uri="{FF2B5EF4-FFF2-40B4-BE49-F238E27FC236}">
                <a16:creationId xmlns:a16="http://schemas.microsoft.com/office/drawing/2014/main" id="{277F5D96-4416-4CC0-9F7A-40C5BBAF5F55}"/>
              </a:ext>
            </a:extLst>
          </p:cNvPr>
          <p:cNvPicPr>
            <a:picLocks noChangeAspect="1"/>
          </p:cNvPicPr>
          <p:nvPr/>
        </p:nvPicPr>
        <p:blipFill>
          <a:blip r:embed="rId3"/>
          <a:stretch>
            <a:fillRect/>
          </a:stretch>
        </p:blipFill>
        <p:spPr>
          <a:xfrm>
            <a:off x="5832140" y="281212"/>
            <a:ext cx="3272187" cy="2161554"/>
          </a:xfrm>
          <a:prstGeom prst="rect">
            <a:avLst/>
          </a:prstGeom>
        </p:spPr>
      </p:pic>
    </p:spTree>
    <p:extLst>
      <p:ext uri="{BB962C8B-B14F-4D97-AF65-F5344CB8AC3E}">
        <p14:creationId xmlns:p14="http://schemas.microsoft.com/office/powerpoint/2010/main" val="3229580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激活函数与多层感知机</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5185109"/>
          </a:xfrm>
        </p:spPr>
        <p:txBody>
          <a:bodyPr/>
          <a:lstStyle/>
          <a:p>
            <a:pPr marL="0" indent="0">
              <a:buNone/>
            </a:pPr>
            <a:r>
              <a:rPr lang="zh-CN" altLang="en-US" dirty="0"/>
              <a:t>多层感知机设计</a:t>
            </a:r>
            <a:endParaRPr lang="en-US" altLang="zh-CN" dirty="0"/>
          </a:p>
          <a:p>
            <a:pPr>
              <a:buSzPct val="65000"/>
            </a:pPr>
            <a:r>
              <a:rPr lang="en-US" altLang="zh-CN" sz="2400" b="1" dirty="0"/>
              <a:t>4. </a:t>
            </a:r>
            <a:r>
              <a:rPr lang="zh-CN" altLang="en-US" sz="2400" b="1" dirty="0"/>
              <a:t>权值与学习算法</a:t>
            </a:r>
            <a:endParaRPr lang="en-US" altLang="zh-CN" sz="2400" b="1" dirty="0"/>
          </a:p>
          <a:p>
            <a:pPr>
              <a:buSzPct val="65000"/>
              <a:buFont typeface="Wingdings" panose="05000000000000000000" pitchFamily="2" charset="2"/>
              <a:buChar char="¡"/>
            </a:pPr>
            <a:r>
              <a:rPr lang="zh-CN" altLang="en-US" sz="2000" dirty="0"/>
              <a:t>网络上所有连接的权值决定着</a:t>
            </a:r>
            <a:r>
              <a:rPr lang="en-US" altLang="zh-CN" sz="2000" dirty="0"/>
              <a:t>MLP</a:t>
            </a:r>
            <a:r>
              <a:rPr lang="zh-CN" altLang="en-US" sz="2000" dirty="0"/>
              <a:t>的映射性能</a:t>
            </a:r>
            <a:endParaRPr lang="en-US" altLang="zh-CN" sz="2000" dirty="0"/>
          </a:p>
          <a:p>
            <a:pPr>
              <a:buSzPct val="65000"/>
              <a:buFont typeface="Wingdings" panose="05000000000000000000" pitchFamily="2" charset="2"/>
              <a:buChar char="¡"/>
            </a:pPr>
            <a:r>
              <a:rPr lang="zh-CN" altLang="en-US" sz="2000" dirty="0"/>
              <a:t>偏置神经元（</a:t>
            </a:r>
            <a:r>
              <a:rPr lang="en-US" altLang="zh-CN" sz="2000" dirty="0"/>
              <a:t>Bias Neuron</a:t>
            </a:r>
            <a:r>
              <a:rPr lang="zh-CN" altLang="en-US" sz="2000" dirty="0"/>
              <a:t>）</a:t>
            </a:r>
            <a:endParaRPr lang="en-US" altLang="zh-CN" sz="2000" dirty="0"/>
          </a:p>
          <a:p>
            <a:pPr>
              <a:buSzPct val="65000"/>
              <a:buFont typeface="Wingdings" panose="05000000000000000000" pitchFamily="2" charset="2"/>
              <a:buChar char="¡"/>
            </a:pPr>
            <a:r>
              <a:rPr lang="zh-CN" altLang="en-US" sz="2000" dirty="0"/>
              <a:t>神经元的权值既包括各个输入对应的权值，也包括偏置节点对应的权值</a:t>
            </a:r>
            <a:endParaRPr lang="en-US" altLang="zh-CN" sz="2000" dirty="0"/>
          </a:p>
          <a:p>
            <a:pPr marL="0" indent="0">
              <a:buSzPct val="65000"/>
              <a:buNone/>
            </a:pPr>
            <a:r>
              <a:rPr lang="zh-CN" altLang="en-US" sz="2000" dirty="0"/>
              <a:t>图</a:t>
            </a:r>
            <a:endParaRPr lang="en-US" altLang="zh-CN" sz="2000" dirty="0"/>
          </a:p>
          <a:p>
            <a:pPr>
              <a:buSzPct val="65000"/>
              <a:buFont typeface="Wingdings" panose="05000000000000000000" pitchFamily="2" charset="2"/>
              <a:buChar char="¡"/>
            </a:pPr>
            <a:endParaRPr lang="en-US" altLang="zh-CN" sz="2000" dirty="0"/>
          </a:p>
          <a:p>
            <a:pPr marL="0" indent="0">
              <a:buSzPct val="65000"/>
              <a:buNone/>
            </a:pPr>
            <a:endParaRPr lang="en-US" altLang="zh-CN" sz="2000" dirty="0"/>
          </a:p>
          <a:p>
            <a:pPr marL="0" indent="0">
              <a:buSzPct val="65000"/>
              <a:buNone/>
            </a:pPr>
            <a:endParaRPr lang="en-US" altLang="zh-CN" sz="2000" dirty="0"/>
          </a:p>
          <a:p>
            <a:pPr marL="0" indent="0">
              <a:buSzPct val="65000"/>
              <a:buNone/>
            </a:pPr>
            <a:endParaRPr lang="en-US" altLang="zh-CN" sz="2000" dirty="0"/>
          </a:p>
          <a:p>
            <a:pPr>
              <a:buSzPct val="65000"/>
              <a:buFont typeface="Wingdings" panose="05000000000000000000" pitchFamily="2" charset="2"/>
              <a:buChar char="¡"/>
            </a:pPr>
            <a:r>
              <a:rPr lang="zh-CN" altLang="en-US" sz="2000" dirty="0"/>
              <a:t>网络权值：指神经网络中各个有向边的权值，</a:t>
            </a:r>
            <a:r>
              <a:rPr lang="en-US" altLang="zh-CN" sz="2000" dirty="0"/>
              <a:t>MLP</a:t>
            </a:r>
            <a:r>
              <a:rPr lang="zh-CN" altLang="en-US" sz="2000" dirty="0"/>
              <a:t>中的网络权值一般是通过训练数据集训练得到的，属于有监督学习算法</a:t>
            </a:r>
            <a:endParaRPr lang="en-US" altLang="zh-CN" sz="2000" dirty="0"/>
          </a:p>
          <a:p>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D5C4A554-2DB1-4B50-9274-CDED21DAF1EA}"/>
              </a:ext>
            </a:extLst>
          </p:cNvPr>
          <p:cNvPicPr>
            <a:picLocks noChangeAspect="1"/>
          </p:cNvPicPr>
          <p:nvPr/>
        </p:nvPicPr>
        <p:blipFill>
          <a:blip r:embed="rId3"/>
          <a:stretch>
            <a:fillRect/>
          </a:stretch>
        </p:blipFill>
        <p:spPr>
          <a:xfrm>
            <a:off x="2814476" y="3681028"/>
            <a:ext cx="4266220" cy="2150401"/>
          </a:xfrm>
          <a:prstGeom prst="rect">
            <a:avLst/>
          </a:prstGeom>
        </p:spPr>
      </p:pic>
    </p:spTree>
    <p:extLst>
      <p:ext uri="{BB962C8B-B14F-4D97-AF65-F5344CB8AC3E}">
        <p14:creationId xmlns:p14="http://schemas.microsoft.com/office/powerpoint/2010/main" val="1124315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452320" y="3681028"/>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2294337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BP</a:t>
            </a:r>
            <a:r>
              <a:rPr lang="zh-CN" altLang="en-US" dirty="0"/>
              <a:t>神经网络及</a:t>
            </a:r>
            <a:r>
              <a:rPr lang="en-US" altLang="zh-CN" dirty="0"/>
              <a:t>BP</a:t>
            </a:r>
            <a:r>
              <a:rPr lang="zh-CN" altLang="en-US" dirty="0"/>
              <a:t>算法</a:t>
            </a:r>
            <a:endParaRPr lang="en-US" altLang="zh-CN" dirty="0"/>
          </a:p>
          <a:p>
            <a:r>
              <a:rPr lang="en-US" altLang="zh-CN" sz="2400" dirty="0"/>
              <a:t>BP</a:t>
            </a:r>
            <a:r>
              <a:rPr lang="zh-CN" altLang="en-US" sz="2400" dirty="0"/>
              <a:t>神经网络：应用反向传播（</a:t>
            </a:r>
            <a:r>
              <a:rPr lang="en-US" altLang="zh-CN" sz="2400" dirty="0"/>
              <a:t>Back Propagation</a:t>
            </a:r>
            <a:r>
              <a:rPr lang="zh-CN" altLang="en-US" sz="2400" dirty="0"/>
              <a:t>，</a:t>
            </a:r>
            <a:r>
              <a:rPr lang="en-US" altLang="zh-CN" sz="2400" dirty="0"/>
              <a:t>BP</a:t>
            </a:r>
            <a:r>
              <a:rPr lang="zh-CN" altLang="en-US" sz="2400" dirty="0"/>
              <a:t>）算法进行训练的多层感知机（</a:t>
            </a:r>
            <a:r>
              <a:rPr lang="en-US" altLang="zh-CN" sz="2400" dirty="0"/>
              <a:t>MLP</a:t>
            </a:r>
            <a:r>
              <a:rPr lang="zh-CN" altLang="en-US" sz="2400" dirty="0"/>
              <a:t>）</a:t>
            </a:r>
            <a:endParaRPr lang="en-US" altLang="zh-CN" sz="2400" dirty="0"/>
          </a:p>
          <a:p>
            <a:endParaRPr lang="en-US" altLang="zh-CN" sz="2400" dirty="0"/>
          </a:p>
          <a:p>
            <a:r>
              <a:rPr lang="en-US" altLang="zh-CN" sz="2400" dirty="0"/>
              <a:t>BP</a:t>
            </a:r>
            <a:r>
              <a:rPr lang="zh-CN" altLang="en-US" sz="2400" dirty="0"/>
              <a:t>经常用作分类器和函数拟合，一般分为训练过程和测试过程，属于有监督学习。</a:t>
            </a:r>
            <a:endParaRPr lang="en-US" altLang="zh-CN" sz="2400" dirty="0"/>
          </a:p>
          <a:p>
            <a:pPr lvl="1"/>
            <a:r>
              <a:rPr lang="zh-CN" altLang="en-US" sz="1800" dirty="0"/>
              <a:t>超参数</a:t>
            </a:r>
            <a:endParaRPr lang="en-US" altLang="zh-CN" sz="1800" dirty="0"/>
          </a:p>
          <a:p>
            <a:pPr lvl="1"/>
            <a:r>
              <a:rPr lang="zh-CN" altLang="en-US" sz="1800" dirty="0"/>
              <a:t>参数</a:t>
            </a:r>
            <a:endParaRPr lang="en-US" altLang="zh-CN" sz="1800" dirty="0"/>
          </a:p>
          <a:p>
            <a:endParaRPr lang="en-US" altLang="zh-CN" sz="2400" dirty="0"/>
          </a:p>
          <a:p>
            <a:r>
              <a:rPr lang="en-US" altLang="zh-CN" sz="2400" dirty="0"/>
              <a:t>BP</a:t>
            </a:r>
            <a:r>
              <a:rPr lang="zh-CN" altLang="en-US" sz="2400" dirty="0"/>
              <a:t>算法的工作原理：利用梯度下降法，最小化网络的训练误差，来优化调整网络权值</a:t>
            </a:r>
            <a:endParaRPr lang="en-US" altLang="zh-CN" sz="2400" dirty="0"/>
          </a:p>
          <a:p>
            <a:endParaRPr lang="en-US" altLang="zh-CN" sz="2400" dirty="0"/>
          </a:p>
          <a:p>
            <a:endParaRPr lang="en-US" altLang="zh-CN" dirty="0"/>
          </a:p>
        </p:txBody>
      </p:sp>
    </p:spTree>
    <p:extLst>
      <p:ext uri="{BB962C8B-B14F-4D97-AF65-F5344CB8AC3E}">
        <p14:creationId xmlns:p14="http://schemas.microsoft.com/office/powerpoint/2010/main" val="4264645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BP</a:t>
            </a:r>
            <a:r>
              <a:rPr lang="zh-CN" altLang="en-US" dirty="0"/>
              <a:t>神经网络及</a:t>
            </a:r>
            <a:r>
              <a:rPr lang="en-US" altLang="zh-CN" dirty="0"/>
              <a:t>BP</a:t>
            </a:r>
            <a:r>
              <a:rPr lang="zh-CN" altLang="en-US" dirty="0"/>
              <a:t>算法</a:t>
            </a:r>
            <a:endParaRPr lang="en-US" altLang="zh-CN" dirty="0"/>
          </a:p>
          <a:p>
            <a:r>
              <a:rPr lang="en-US" altLang="zh-CN" sz="2400" dirty="0"/>
              <a:t>BP</a:t>
            </a:r>
            <a:r>
              <a:rPr lang="zh-CN" altLang="en-US" sz="2400" dirty="0"/>
              <a:t>算法的工作过程：</a:t>
            </a:r>
            <a:endParaRPr lang="en-US" altLang="zh-CN" sz="2400" dirty="0"/>
          </a:p>
          <a:p>
            <a:pPr>
              <a:buSzPct val="65000"/>
              <a:buFont typeface="Wingdings" panose="05000000000000000000" pitchFamily="2" charset="2"/>
              <a:buChar char="¡"/>
            </a:pPr>
            <a:r>
              <a:rPr lang="zh-CN" altLang="en-US" sz="2200" dirty="0"/>
              <a:t>（</a:t>
            </a:r>
            <a:r>
              <a:rPr lang="en-US" altLang="zh-CN" sz="2200" dirty="0"/>
              <a:t>1</a:t>
            </a:r>
            <a:r>
              <a:rPr lang="zh-CN" altLang="en-US" sz="2200" dirty="0"/>
              <a:t>）先根据某种原则初始化网络权值；</a:t>
            </a:r>
            <a:endParaRPr lang="en-US" altLang="zh-CN" sz="2200" dirty="0"/>
          </a:p>
          <a:p>
            <a:pPr>
              <a:buSzPct val="65000"/>
              <a:buFont typeface="Wingdings" panose="05000000000000000000" pitchFamily="2" charset="2"/>
              <a:buChar char="¡"/>
            </a:pPr>
            <a:r>
              <a:rPr lang="zh-CN" altLang="en-US" sz="2200" dirty="0"/>
              <a:t>（</a:t>
            </a:r>
            <a:r>
              <a:rPr lang="en-US" altLang="zh-CN" sz="2200" dirty="0"/>
              <a:t>2</a:t>
            </a:r>
            <a:r>
              <a:rPr lang="zh-CN" altLang="en-US" sz="2200" dirty="0"/>
              <a:t>）利用前向传播（</a:t>
            </a:r>
            <a:r>
              <a:rPr lang="en-US" altLang="zh-CN" sz="2200" dirty="0"/>
              <a:t>EP</a:t>
            </a:r>
            <a:r>
              <a:rPr lang="zh-CN" altLang="en-US" sz="2200" dirty="0"/>
              <a:t>）进行预测输出，对照训练集真实输出值计算出</a:t>
            </a:r>
            <a:r>
              <a:rPr lang="en-US" altLang="zh-CN" sz="2200" dirty="0"/>
              <a:t>BP</a:t>
            </a:r>
            <a:r>
              <a:rPr lang="zh-CN" altLang="en-US" sz="2200" dirty="0"/>
              <a:t>网络的训练误差；</a:t>
            </a:r>
            <a:endParaRPr lang="en-US" altLang="zh-CN" sz="2200" dirty="0"/>
          </a:p>
          <a:p>
            <a:pPr>
              <a:buSzPct val="65000"/>
              <a:buFont typeface="Wingdings" panose="05000000000000000000" pitchFamily="2" charset="2"/>
              <a:buChar char="¡"/>
            </a:pPr>
            <a:r>
              <a:rPr lang="zh-CN" altLang="en-US" sz="2200" dirty="0"/>
              <a:t>（</a:t>
            </a:r>
            <a:r>
              <a:rPr lang="en-US" altLang="zh-CN" sz="2200" dirty="0"/>
              <a:t>3</a:t>
            </a:r>
            <a:r>
              <a:rPr lang="zh-CN" altLang="en-US" sz="2200" dirty="0"/>
              <a:t>）利用梯度下降法，最小化网络的训练误差，来优化调整网络权值；</a:t>
            </a:r>
            <a:endParaRPr lang="en-US" altLang="zh-CN" sz="2200" dirty="0"/>
          </a:p>
          <a:p>
            <a:pPr>
              <a:buSzPct val="65000"/>
              <a:buFont typeface="Wingdings" panose="05000000000000000000" pitchFamily="2" charset="2"/>
              <a:buChar char="¡"/>
            </a:pPr>
            <a:r>
              <a:rPr lang="zh-CN" altLang="en-US" sz="2200" dirty="0"/>
              <a:t>（</a:t>
            </a:r>
            <a:r>
              <a:rPr lang="en-US" altLang="zh-CN" sz="2200" dirty="0"/>
              <a:t>4</a:t>
            </a:r>
            <a:r>
              <a:rPr lang="zh-CN" altLang="en-US" sz="2200" dirty="0"/>
              <a:t>）跳到步骤（</a:t>
            </a:r>
            <a:r>
              <a:rPr lang="en-US" altLang="zh-CN" sz="2200" dirty="0"/>
              <a:t>2</a:t>
            </a:r>
            <a:r>
              <a:rPr lang="zh-CN" altLang="en-US" sz="2200" dirty="0"/>
              <a:t>）迭代训练，直到满足停止条件。</a:t>
            </a:r>
            <a:endParaRPr lang="en-US" altLang="zh-CN" sz="2200" dirty="0"/>
          </a:p>
          <a:p>
            <a:pPr marL="0" indent="0">
              <a:buSzPct val="65000"/>
              <a:buNone/>
            </a:pPr>
            <a:endParaRPr lang="en-US" altLang="zh-CN" sz="2400" dirty="0"/>
          </a:p>
          <a:p>
            <a:endParaRPr lang="en-US" altLang="zh-CN" sz="2400" dirty="0"/>
          </a:p>
          <a:p>
            <a:endParaRPr lang="en-US" altLang="zh-CN" dirty="0"/>
          </a:p>
        </p:txBody>
      </p:sp>
    </p:spTree>
    <p:extLst>
      <p:ext uri="{BB962C8B-B14F-4D97-AF65-F5344CB8AC3E}">
        <p14:creationId xmlns:p14="http://schemas.microsoft.com/office/powerpoint/2010/main" val="283025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normAutofit/>
          </a:bodyPr>
          <a:lstStyle/>
          <a:p>
            <a:pPr marL="0" indent="0">
              <a:buNone/>
            </a:pPr>
            <a:r>
              <a:rPr lang="en-US" altLang="zh-CN" dirty="0"/>
              <a:t>BP</a:t>
            </a:r>
            <a:r>
              <a:rPr lang="zh-CN" altLang="en-US" dirty="0"/>
              <a:t>神经网络及</a:t>
            </a:r>
            <a:r>
              <a:rPr lang="en-US" altLang="zh-CN" dirty="0"/>
              <a:t>BP</a:t>
            </a:r>
            <a:r>
              <a:rPr lang="zh-CN" altLang="en-US" dirty="0"/>
              <a:t>算法</a:t>
            </a:r>
            <a:endParaRPr lang="en-US" altLang="zh-CN" dirty="0"/>
          </a:p>
          <a:p>
            <a:r>
              <a:rPr lang="zh-CN" altLang="en-US" sz="2400" dirty="0"/>
              <a:t>根据迭代方式的不同，梯度下降算法可分为：</a:t>
            </a:r>
            <a:endParaRPr lang="en-US" altLang="zh-CN" sz="2400" dirty="0"/>
          </a:p>
          <a:p>
            <a:pPr>
              <a:buSzPct val="65000"/>
              <a:buFont typeface="Wingdings" panose="05000000000000000000" pitchFamily="2" charset="2"/>
              <a:buChar char="¡"/>
            </a:pPr>
            <a:r>
              <a:rPr lang="zh-CN" altLang="en-US" sz="2200" b="1" dirty="0"/>
              <a:t>随机梯度下降算法（</a:t>
            </a:r>
            <a:r>
              <a:rPr lang="en-US" altLang="zh-CN" sz="2200" b="1" dirty="0"/>
              <a:t>SGD</a:t>
            </a:r>
            <a:r>
              <a:rPr lang="zh-CN" altLang="en-US" sz="2200" b="1" dirty="0"/>
              <a:t>）</a:t>
            </a:r>
            <a:r>
              <a:rPr lang="zh-CN" altLang="en-US" sz="2200" dirty="0"/>
              <a:t>：又称在线学习算法，每经过一个样例计算误差和权重增量就更新一次权值参数</a:t>
            </a:r>
            <a:endParaRPr lang="en-US" altLang="zh-CN" sz="2200" dirty="0"/>
          </a:p>
          <a:p>
            <a:pPr>
              <a:buSzPct val="65000"/>
              <a:buFont typeface="Wingdings" panose="05000000000000000000" pitchFamily="2" charset="2"/>
              <a:buChar char="¡"/>
            </a:pPr>
            <a:r>
              <a:rPr lang="zh-CN" altLang="en-US" sz="2200" b="1" dirty="0"/>
              <a:t>批梯度下降算法（</a:t>
            </a:r>
            <a:r>
              <a:rPr lang="en-US" altLang="zh-CN" sz="2200" b="1" dirty="0"/>
              <a:t>BGD</a:t>
            </a:r>
            <a:r>
              <a:rPr lang="zh-CN" altLang="en-US" sz="2200" b="1" dirty="0"/>
              <a:t>）</a:t>
            </a:r>
            <a:r>
              <a:rPr lang="zh-CN" altLang="en-US" sz="2200" dirty="0"/>
              <a:t>：遍历完数据集内所有样本后才更新一次权值参数</a:t>
            </a:r>
            <a:endParaRPr lang="en-US" altLang="zh-CN" sz="2200" dirty="0"/>
          </a:p>
          <a:p>
            <a:pPr>
              <a:buSzPct val="65000"/>
              <a:buFont typeface="Wingdings" panose="05000000000000000000" pitchFamily="2" charset="2"/>
              <a:buChar char="¡"/>
            </a:pPr>
            <a:r>
              <a:rPr lang="zh-CN" altLang="en-US" sz="2200" b="1" dirty="0"/>
              <a:t>小批量梯度下降算法（</a:t>
            </a:r>
            <a:r>
              <a:rPr lang="en-US" altLang="zh-CN" sz="2200" b="1" dirty="0"/>
              <a:t>MBGD</a:t>
            </a:r>
            <a:r>
              <a:rPr lang="zh-CN" altLang="en-US" sz="2200" b="1" dirty="0"/>
              <a:t>）</a:t>
            </a:r>
            <a:r>
              <a:rPr lang="zh-CN" altLang="en-US" sz="2200" dirty="0"/>
              <a:t>：每次把若干个样例作为一组，以组为单位进行权值更新，每计算一组累计权值增量后就更新一次权值</a:t>
            </a: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400" dirty="0"/>
          </a:p>
          <a:p>
            <a:endParaRPr lang="en-US" altLang="zh-CN" sz="2400" dirty="0"/>
          </a:p>
          <a:p>
            <a:endParaRPr lang="en-US" altLang="zh-CN" dirty="0"/>
          </a:p>
        </p:txBody>
      </p:sp>
    </p:spTree>
    <p:extLst>
      <p:ext uri="{BB962C8B-B14F-4D97-AF65-F5344CB8AC3E}">
        <p14:creationId xmlns:p14="http://schemas.microsoft.com/office/powerpoint/2010/main" val="4168653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BP</a:t>
            </a:r>
            <a:r>
              <a:rPr lang="zh-CN" altLang="en-US" dirty="0"/>
              <a:t>神经网络及</a:t>
            </a:r>
            <a:r>
              <a:rPr lang="en-US" altLang="zh-CN" dirty="0"/>
              <a:t>BP</a:t>
            </a:r>
            <a:r>
              <a:rPr lang="zh-CN" altLang="en-US" dirty="0"/>
              <a:t>算法</a:t>
            </a:r>
            <a:endParaRPr lang="en-US" altLang="zh-CN" dirty="0"/>
          </a:p>
          <a:p>
            <a:r>
              <a:rPr lang="en-US" altLang="zh-CN" sz="2400" dirty="0"/>
              <a:t>BP</a:t>
            </a:r>
            <a:r>
              <a:rPr lang="zh-CN" altLang="en-US" sz="2400" dirty="0"/>
              <a:t>网络中，因</a:t>
            </a:r>
            <a:r>
              <a:rPr lang="en-US" altLang="zh-CN" sz="2400" dirty="0"/>
              <a:t>BP</a:t>
            </a:r>
            <a:r>
              <a:rPr lang="zh-CN" altLang="en-US" sz="2400" dirty="0"/>
              <a:t>算法需要，常有两项要求：</a:t>
            </a:r>
            <a:endParaRPr lang="en-US" altLang="zh-CN" sz="2400" dirty="0"/>
          </a:p>
          <a:p>
            <a:endParaRPr lang="en-US" altLang="zh-CN" sz="2200" dirty="0"/>
          </a:p>
          <a:p>
            <a:pPr>
              <a:buSzPct val="65000"/>
              <a:buFont typeface="Wingdings" panose="05000000000000000000" pitchFamily="2" charset="2"/>
              <a:buChar char="¡"/>
            </a:pPr>
            <a:r>
              <a:rPr lang="zh-CN" altLang="en-US" sz="2200" dirty="0"/>
              <a:t>（</a:t>
            </a:r>
            <a:r>
              <a:rPr lang="en-US" altLang="zh-CN" sz="2200" dirty="0"/>
              <a:t>1</a:t>
            </a:r>
            <a:r>
              <a:rPr lang="zh-CN" altLang="en-US" sz="2200" dirty="0"/>
              <a:t>）激活函数必须处处可导，且导函数的值不能一直为</a:t>
            </a:r>
            <a:r>
              <a:rPr lang="en-US" altLang="zh-CN" sz="2200" dirty="0"/>
              <a:t>0</a:t>
            </a:r>
            <a:r>
              <a:rPr lang="zh-CN" altLang="en-US" sz="2200" dirty="0"/>
              <a:t>，否则无法调整权值；</a:t>
            </a: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r>
              <a:rPr lang="zh-CN" altLang="en-US" sz="2200" dirty="0"/>
              <a:t>（</a:t>
            </a:r>
            <a:r>
              <a:rPr lang="en-US" altLang="zh-CN" sz="2200" dirty="0"/>
              <a:t>2</a:t>
            </a:r>
            <a:r>
              <a:rPr lang="zh-CN" altLang="en-US" sz="2200" dirty="0"/>
              <a:t>）激活函数能够度量误差程度，因此即使输出层最终选择使用单位阶跃函数或符号函数，在</a:t>
            </a:r>
            <a:r>
              <a:rPr lang="en-US" altLang="zh-CN" sz="2200" dirty="0"/>
              <a:t>BP</a:t>
            </a:r>
            <a:r>
              <a:rPr lang="zh-CN" altLang="en-US" sz="2200" dirty="0"/>
              <a:t>算法训练时输出层仍使用简单线性函数作为激活函数。</a:t>
            </a: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Tree>
    <p:extLst>
      <p:ext uri="{BB962C8B-B14F-4D97-AF65-F5344CB8AC3E}">
        <p14:creationId xmlns:p14="http://schemas.microsoft.com/office/powerpoint/2010/main" val="2336253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BP</a:t>
            </a:r>
            <a:r>
              <a:rPr lang="zh-CN" altLang="en-US" dirty="0"/>
              <a:t>算法训练中注意事项</a:t>
            </a:r>
            <a:endParaRPr lang="en-US" altLang="zh-CN" dirty="0"/>
          </a:p>
          <a:p>
            <a:pPr>
              <a:buSzPct val="65000"/>
            </a:pPr>
            <a:r>
              <a:rPr lang="en-US" altLang="zh-CN" sz="2200" dirty="0"/>
              <a:t>BP</a:t>
            </a:r>
            <a:r>
              <a:rPr lang="zh-CN" altLang="en-US" sz="2200" dirty="0"/>
              <a:t>算法求解就是满足最小化损失函数而获得的最优网络权值或最佳网络权值</a:t>
            </a:r>
            <a:endParaRPr lang="en-US" altLang="zh-CN" sz="2200" dirty="0"/>
          </a:p>
          <a:p>
            <a:pPr>
              <a:buSzPct val="65000"/>
            </a:pPr>
            <a:r>
              <a:rPr lang="en-US" altLang="zh-CN" sz="2200" dirty="0"/>
              <a:t>BP</a:t>
            </a:r>
            <a:r>
              <a:rPr lang="zh-CN" altLang="en-US" sz="2200" dirty="0"/>
              <a:t>网络误差（</a:t>
            </a:r>
            <a:r>
              <a:rPr lang="en-US" altLang="zh-CN" sz="2200" dirty="0"/>
              <a:t>Network Error</a:t>
            </a:r>
            <a:r>
              <a:rPr lang="zh-CN" altLang="en-US" sz="2200" dirty="0"/>
              <a:t>）</a:t>
            </a:r>
            <a:endParaRPr lang="en-US" altLang="zh-CN" sz="2200" dirty="0"/>
          </a:p>
          <a:p>
            <a:pPr>
              <a:buSzPct val="65000"/>
            </a:pP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F49F583B-57CC-4A7C-94C2-C7520457CCCE}"/>
              </a:ext>
            </a:extLst>
          </p:cNvPr>
          <p:cNvPicPr>
            <a:picLocks noChangeAspect="1"/>
          </p:cNvPicPr>
          <p:nvPr/>
        </p:nvPicPr>
        <p:blipFill>
          <a:blip r:embed="rId3"/>
          <a:stretch>
            <a:fillRect/>
          </a:stretch>
        </p:blipFill>
        <p:spPr>
          <a:xfrm>
            <a:off x="1151619" y="3297582"/>
            <a:ext cx="7403021" cy="3299770"/>
          </a:xfrm>
          <a:prstGeom prst="rect">
            <a:avLst/>
          </a:prstGeom>
        </p:spPr>
      </p:pic>
    </p:spTree>
    <p:extLst>
      <p:ext uri="{BB962C8B-B14F-4D97-AF65-F5344CB8AC3E}">
        <p14:creationId xmlns:p14="http://schemas.microsoft.com/office/powerpoint/2010/main" val="998309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BP</a:t>
            </a:r>
            <a:r>
              <a:rPr lang="zh-CN" altLang="en-US" dirty="0"/>
              <a:t>算法训练中注意事项</a:t>
            </a:r>
            <a:endParaRPr lang="en-US" altLang="zh-CN" dirty="0"/>
          </a:p>
          <a:p>
            <a:pPr>
              <a:buSzPct val="65000"/>
            </a:pPr>
            <a:r>
              <a:rPr lang="zh-CN" altLang="en-US" sz="2200" dirty="0"/>
              <a:t>具体注意事项：</a:t>
            </a:r>
            <a:endParaRPr lang="en-US" altLang="zh-CN" sz="2200" dirty="0"/>
          </a:p>
          <a:p>
            <a:pPr>
              <a:buSzPct val="65000"/>
              <a:buFont typeface="Wingdings" panose="05000000000000000000" pitchFamily="2" charset="2"/>
              <a:buChar char="¡"/>
            </a:pPr>
            <a:r>
              <a:rPr lang="zh-CN" altLang="en-US" sz="2200" dirty="0"/>
              <a:t>（</a:t>
            </a:r>
            <a:r>
              <a:rPr lang="en-US" altLang="zh-CN" sz="2200" dirty="0"/>
              <a:t>1</a:t>
            </a:r>
            <a:r>
              <a:rPr lang="zh-CN" altLang="en-US" sz="2200" dirty="0"/>
              <a:t>）</a:t>
            </a:r>
            <a:r>
              <a:rPr lang="en-US" altLang="zh-CN" sz="2200" dirty="0"/>
              <a:t>BP</a:t>
            </a:r>
            <a:r>
              <a:rPr lang="zh-CN" altLang="en-US" sz="2200" dirty="0"/>
              <a:t>算法属于局部寻优算法，容易陷入局部极小点</a:t>
            </a:r>
            <a:endParaRPr lang="en-US" altLang="zh-CN" sz="2200" dirty="0"/>
          </a:p>
          <a:p>
            <a:pPr>
              <a:buSzPct val="65000"/>
              <a:buFont typeface="Wingdings" panose="05000000000000000000" pitchFamily="2" charset="2"/>
              <a:buChar char="¡"/>
            </a:pPr>
            <a:r>
              <a:rPr lang="zh-CN" altLang="en-US" sz="2200" dirty="0"/>
              <a:t>（</a:t>
            </a:r>
            <a:r>
              <a:rPr lang="en-US" altLang="zh-CN" sz="2200" dirty="0"/>
              <a:t>2</a:t>
            </a:r>
            <a:r>
              <a:rPr lang="zh-CN" altLang="en-US" sz="2200" dirty="0"/>
              <a:t>）学习率设置，</a:t>
            </a:r>
            <a:r>
              <a:rPr lang="en-US" altLang="zh-CN" sz="2200" dirty="0"/>
              <a:t>BP</a:t>
            </a:r>
            <a:r>
              <a:rPr lang="zh-CN" altLang="en-US" sz="2200" dirty="0"/>
              <a:t>算法中的学习率影响这每次迭代的步长</a:t>
            </a:r>
            <a:endParaRPr lang="en-US" altLang="zh-CN" sz="2200" dirty="0"/>
          </a:p>
          <a:p>
            <a:pPr>
              <a:buSzPct val="65000"/>
              <a:buFont typeface="Wingdings" panose="05000000000000000000" pitchFamily="2" charset="2"/>
              <a:buChar char="¡"/>
            </a:pPr>
            <a:r>
              <a:rPr lang="zh-CN" altLang="en-US" sz="2200" dirty="0"/>
              <a:t>（</a:t>
            </a:r>
            <a:r>
              <a:rPr lang="en-US" altLang="zh-CN" sz="2200" dirty="0"/>
              <a:t>3</a:t>
            </a:r>
            <a:r>
              <a:rPr lang="zh-CN" altLang="en-US" sz="2200" dirty="0"/>
              <a:t>）批量梯度训练算法</a:t>
            </a:r>
            <a:endParaRPr lang="en-US" altLang="zh-CN" sz="2200" dirty="0"/>
          </a:p>
          <a:p>
            <a:pPr>
              <a:buSzPct val="65000"/>
              <a:buFont typeface="Wingdings" panose="05000000000000000000" pitchFamily="2" charset="2"/>
              <a:buChar char="¡"/>
            </a:pPr>
            <a:r>
              <a:rPr lang="zh-CN" altLang="en-US" sz="2200" dirty="0"/>
              <a:t>（</a:t>
            </a:r>
            <a:r>
              <a:rPr lang="en-US" altLang="zh-CN" sz="2200" dirty="0"/>
              <a:t>4</a:t>
            </a:r>
            <a:r>
              <a:rPr lang="zh-CN" altLang="en-US" sz="2200" dirty="0"/>
              <a:t>）训练算法的拟合程度</a:t>
            </a:r>
            <a:endParaRPr lang="en-US" altLang="zh-CN" sz="2200" dirty="0"/>
          </a:p>
          <a:p>
            <a:pPr>
              <a:buSzPct val="65000"/>
              <a:buFont typeface="Wingdings" panose="05000000000000000000" pitchFamily="2" charset="2"/>
              <a:buChar char="¡"/>
            </a:pPr>
            <a:r>
              <a:rPr lang="zh-CN" altLang="en-US" sz="2200" dirty="0"/>
              <a:t>（</a:t>
            </a:r>
            <a:r>
              <a:rPr lang="en-US" altLang="zh-CN" sz="2200" dirty="0"/>
              <a:t>5</a:t>
            </a:r>
            <a:r>
              <a:rPr lang="zh-CN" altLang="en-US" sz="2200" dirty="0"/>
              <a:t>）网络拓扑结构设计</a:t>
            </a:r>
            <a:endParaRPr lang="en-US" altLang="zh-CN" sz="2200" dirty="0"/>
          </a:p>
          <a:p>
            <a:pPr>
              <a:buSzPct val="65000"/>
              <a:buFont typeface="Wingdings" panose="05000000000000000000" pitchFamily="2" charset="2"/>
              <a:buChar char="¡"/>
            </a:pPr>
            <a:r>
              <a:rPr lang="zh-CN" altLang="en-US" sz="2200" dirty="0"/>
              <a:t>（</a:t>
            </a:r>
            <a:r>
              <a:rPr lang="en-US" altLang="zh-CN" sz="2200" dirty="0"/>
              <a:t>6</a:t>
            </a:r>
            <a:r>
              <a:rPr lang="zh-CN" altLang="en-US" sz="2200" dirty="0"/>
              <a:t>）欠拟合与过拟合</a:t>
            </a:r>
            <a:endParaRPr lang="en-US" altLang="zh-CN" sz="2200" dirty="0"/>
          </a:p>
          <a:p>
            <a:pPr>
              <a:buSzPct val="65000"/>
              <a:buFont typeface="Wingdings" panose="05000000000000000000" pitchFamily="2" charset="2"/>
              <a:buChar char="¡"/>
            </a:pPr>
            <a:r>
              <a:rPr lang="zh-CN" altLang="en-US" sz="2200" dirty="0"/>
              <a:t>（</a:t>
            </a:r>
            <a:r>
              <a:rPr lang="en-US" altLang="zh-CN" sz="2200" dirty="0"/>
              <a:t>7</a:t>
            </a:r>
            <a:r>
              <a:rPr lang="zh-CN" altLang="en-US" sz="2200" dirty="0"/>
              <a:t>）空间扭曲与超平面分类</a:t>
            </a:r>
            <a:endParaRPr lang="en-US" altLang="zh-CN" sz="2200" dirty="0"/>
          </a:p>
          <a:p>
            <a:pPr>
              <a:buSzPct val="65000"/>
              <a:buFont typeface="Wingdings" panose="05000000000000000000" pitchFamily="2" charset="2"/>
              <a:buChar char="¡"/>
            </a:pPr>
            <a:r>
              <a:rPr lang="zh-CN" altLang="en-US" sz="2200" dirty="0"/>
              <a:t>（</a:t>
            </a:r>
            <a:r>
              <a:rPr lang="en-US" altLang="zh-CN" sz="2200" dirty="0"/>
              <a:t>8</a:t>
            </a:r>
            <a:r>
              <a:rPr lang="zh-CN" altLang="en-US" sz="2200" dirty="0"/>
              <a:t>）训练集收集</a:t>
            </a:r>
            <a:endParaRPr lang="en-US" altLang="zh-CN" sz="2200" dirty="0"/>
          </a:p>
          <a:p>
            <a:pPr>
              <a:buSzPct val="65000"/>
            </a:pP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9CB1D028-268B-4BD3-84EC-6F9FD3039DF5}"/>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345511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a:extLst>
              <a:ext uri="{FF2B5EF4-FFF2-40B4-BE49-F238E27FC236}">
                <a16:creationId xmlns:a16="http://schemas.microsoft.com/office/drawing/2014/main" id="{B0246834-C10A-477D-AB67-1B9E403941CB}"/>
              </a:ext>
            </a:extLst>
          </p:cNvPr>
          <p:cNvSpPr>
            <a:spLocks noGrp="1" noChangeArrowheads="1"/>
          </p:cNvSpPr>
          <p:nvPr>
            <p:ph type="title"/>
          </p:nvPr>
        </p:nvSpPr>
        <p:spPr/>
        <p:txBody>
          <a:bodyPr/>
          <a:lstStyle/>
          <a:p>
            <a:endParaRPr lang="zh-CN" altLang="en-US"/>
          </a:p>
        </p:txBody>
      </p:sp>
      <p:sp>
        <p:nvSpPr>
          <p:cNvPr id="10243" name="内容占位符 2">
            <a:extLst>
              <a:ext uri="{FF2B5EF4-FFF2-40B4-BE49-F238E27FC236}">
                <a16:creationId xmlns:a16="http://schemas.microsoft.com/office/drawing/2014/main" id="{B46D2A40-6967-4564-BEBD-0295ED26A89D}"/>
              </a:ext>
            </a:extLst>
          </p:cNvPr>
          <p:cNvSpPr>
            <a:spLocks noGrp="1" noChangeArrowheads="1"/>
          </p:cNvSpPr>
          <p:nvPr>
            <p:ph idx="1"/>
          </p:nvPr>
        </p:nvSpPr>
        <p:spPr/>
        <p:txBody>
          <a:bodyPr/>
          <a:lstStyle/>
          <a:p>
            <a:r>
              <a:rPr lang="zh-CN" altLang="en-US"/>
              <a:t>特征（指属性或属性值）</a:t>
            </a:r>
            <a:endParaRPr lang="en-US" altLang="zh-CN"/>
          </a:p>
          <a:p>
            <a:endParaRPr lang="en-US" altLang="zh-CN"/>
          </a:p>
          <a:p>
            <a:r>
              <a:rPr lang="zh-CN" altLang="en-US"/>
              <a:t>特征空间维度</a:t>
            </a:r>
            <a:endParaRPr lang="en-US" altLang="zh-CN"/>
          </a:p>
          <a:p>
            <a:endParaRPr lang="en-US" altLang="zh-CN"/>
          </a:p>
          <a:p>
            <a:r>
              <a:rPr lang="zh-CN" altLang="en-US"/>
              <a:t>特征空间维度刻画（度量）</a:t>
            </a:r>
            <a:endParaRPr lang="en-US" altLang="zh-CN"/>
          </a:p>
          <a:p>
            <a:endParaRPr lang="en-US" altLang="zh-CN"/>
          </a:p>
          <a:p>
            <a:r>
              <a:rPr lang="zh-CN" altLang="en-US"/>
              <a:t>特征空间表示：有哪些特征轴（</a:t>
            </a:r>
            <a:r>
              <a:rPr lang="en-US" altLang="zh-CN"/>
              <a:t>Feature Axis</a:t>
            </a:r>
            <a:r>
              <a:rPr lang="zh-CN" altLang="en-US"/>
              <a:t>），特征轴上如何度量。</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555412" y="4185084"/>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496984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078C19-C329-40A5-ACF4-BBBD9A0F7749}"/>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93398150-8185-454B-B1FA-6C47A3D4D71A}"/>
              </a:ext>
            </a:extLst>
          </p:cNvPr>
          <p:cNvSpPr>
            <a:spLocks noGrp="1"/>
          </p:cNvSpPr>
          <p:nvPr>
            <p:ph idx="1"/>
          </p:nvPr>
        </p:nvSpPr>
        <p:spPr/>
        <p:txBody>
          <a:bodyPr/>
          <a:lstStyle/>
          <a:p>
            <a:r>
              <a:rPr lang="en-US" altLang="zh-CN" dirty="0"/>
              <a:t>Python</a:t>
            </a:r>
            <a:r>
              <a:rPr lang="zh-CN" altLang="en-US" dirty="0"/>
              <a:t>实现</a:t>
            </a:r>
            <a:endParaRPr lang="en-US" altLang="zh-CN" dirty="0"/>
          </a:p>
          <a:p>
            <a:pPr lvl="1"/>
            <a:r>
              <a:rPr lang="zh-CN" altLang="en-US" dirty="0"/>
              <a:t>对上一讲中的四个数据集中的</a:t>
            </a:r>
            <a:r>
              <a:rPr lang="en-US" altLang="zh-CN" dirty="0"/>
              <a:t>U</a:t>
            </a:r>
            <a:r>
              <a:rPr lang="zh-CN" altLang="en-US" dirty="0"/>
              <a:t>型数据集</a:t>
            </a:r>
          </a:p>
        </p:txBody>
      </p:sp>
      <p:sp>
        <p:nvSpPr>
          <p:cNvPr id="4" name="页脚占位符 3">
            <a:extLst>
              <a:ext uri="{FF2B5EF4-FFF2-40B4-BE49-F238E27FC236}">
                <a16:creationId xmlns:a16="http://schemas.microsoft.com/office/drawing/2014/main" id="{D55536C8-91CD-4673-A86F-A597BCE878E4}"/>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5" name="图片 4">
            <a:extLst>
              <a:ext uri="{FF2B5EF4-FFF2-40B4-BE49-F238E27FC236}">
                <a16:creationId xmlns:a16="http://schemas.microsoft.com/office/drawing/2014/main" id="{848C7E5B-EE4F-45B3-B835-4FD5E49FF3C0}"/>
              </a:ext>
            </a:extLst>
          </p:cNvPr>
          <p:cNvPicPr>
            <a:picLocks noChangeAspect="1"/>
          </p:cNvPicPr>
          <p:nvPr/>
        </p:nvPicPr>
        <p:blipFill>
          <a:blip r:embed="rId2"/>
          <a:stretch>
            <a:fillRect/>
          </a:stretch>
        </p:blipFill>
        <p:spPr>
          <a:xfrm>
            <a:off x="415063" y="2960948"/>
            <a:ext cx="8496436" cy="2864114"/>
          </a:xfrm>
          <a:prstGeom prst="rect">
            <a:avLst/>
          </a:prstGeom>
        </p:spPr>
      </p:pic>
    </p:spTree>
    <p:extLst>
      <p:ext uri="{BB962C8B-B14F-4D97-AF65-F5344CB8AC3E}">
        <p14:creationId xmlns:p14="http://schemas.microsoft.com/office/powerpoint/2010/main" val="1896144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8A6D7-FC51-43B6-B5AC-8BC6BCD0C984}"/>
              </a:ext>
            </a:extLst>
          </p:cNvPr>
          <p:cNvSpPr>
            <a:spLocks noGrp="1"/>
          </p:cNvSpPr>
          <p:nvPr>
            <p:ph type="title"/>
          </p:nvPr>
        </p:nvSpPr>
        <p:spPr/>
        <p:txBody>
          <a:bodyPr/>
          <a:lstStyle/>
          <a:p>
            <a:r>
              <a:rPr lang="en-US" altLang="zh-CN" dirty="0"/>
              <a:t>C++</a:t>
            </a:r>
            <a:r>
              <a:rPr lang="zh-CN" altLang="en-US" dirty="0"/>
              <a:t>程序</a:t>
            </a:r>
          </a:p>
        </p:txBody>
      </p:sp>
      <p:sp>
        <p:nvSpPr>
          <p:cNvPr id="3" name="内容占位符 2">
            <a:extLst>
              <a:ext uri="{FF2B5EF4-FFF2-40B4-BE49-F238E27FC236}">
                <a16:creationId xmlns:a16="http://schemas.microsoft.com/office/drawing/2014/main" id="{9624976F-3582-46BE-9BE5-A7F820465208}"/>
              </a:ext>
            </a:extLst>
          </p:cNvPr>
          <p:cNvSpPr>
            <a:spLocks noGrp="1"/>
          </p:cNvSpPr>
          <p:nvPr>
            <p:ph idx="1"/>
          </p:nvPr>
        </p:nvSpPr>
        <p:spPr/>
        <p:txBody>
          <a:bodyPr/>
          <a:lstStyle/>
          <a:p>
            <a:r>
              <a:rPr lang="en-US" altLang="zh-CN" sz="2200" dirty="0">
                <a:solidFill>
                  <a:srgbClr val="2B91AF"/>
                </a:solidFill>
                <a:latin typeface="新宋体" panose="02010609030101010101" pitchFamily="49" charset="-122"/>
                <a:ea typeface="新宋体" panose="02010609030101010101" pitchFamily="49" charset="-122"/>
              </a:rPr>
              <a:t>//</a:t>
            </a:r>
            <a:r>
              <a:rPr lang="zh-CN" altLang="en-US" sz="2200" dirty="0">
                <a:solidFill>
                  <a:srgbClr val="2B91AF"/>
                </a:solidFill>
                <a:latin typeface="新宋体" panose="02010609030101010101" pitchFamily="49" charset="-122"/>
                <a:ea typeface="新宋体" panose="02010609030101010101" pitchFamily="49" charset="-122"/>
              </a:rPr>
              <a:t>读取数据集</a:t>
            </a:r>
            <a:endParaRPr lang="en-US" altLang="zh-CN" sz="2200" dirty="0">
              <a:solidFill>
                <a:srgbClr val="2B91AF"/>
              </a:solidFill>
              <a:latin typeface="新宋体" panose="02010609030101010101" pitchFamily="49" charset="-122"/>
              <a:ea typeface="新宋体" panose="02010609030101010101" pitchFamily="49" charset="-122"/>
            </a:endParaRPr>
          </a:p>
          <a:p>
            <a:r>
              <a:rPr lang="en-US" altLang="zh-CN" sz="2200" dirty="0" err="1">
                <a:solidFill>
                  <a:srgbClr val="2B91AF"/>
                </a:solidFill>
                <a:latin typeface="新宋体" panose="02010609030101010101" pitchFamily="49" charset="-122"/>
                <a:ea typeface="新宋体" panose="02010609030101010101" pitchFamily="49" charset="-122"/>
              </a:rPr>
              <a:t>mdouble</a:t>
            </a:r>
            <a:r>
              <a:rPr lang="en-US" altLang="zh-CN" sz="2200" dirty="0">
                <a:solidFill>
                  <a:srgbClr val="000000"/>
                </a:solidFill>
                <a:latin typeface="新宋体" panose="02010609030101010101" pitchFamily="49" charset="-122"/>
                <a:ea typeface="新宋体" panose="02010609030101010101" pitchFamily="49" charset="-122"/>
              </a:rPr>
              <a:t> </a:t>
            </a:r>
            <a:r>
              <a:rPr lang="en-US" altLang="zh-CN" sz="2200" dirty="0" err="1">
                <a:solidFill>
                  <a:srgbClr val="000000"/>
                </a:solidFill>
                <a:latin typeface="新宋体" panose="02010609030101010101" pitchFamily="49" charset="-122"/>
                <a:ea typeface="新宋体" panose="02010609030101010101" pitchFamily="49" charset="-122"/>
              </a:rPr>
              <a:t>xMat</a:t>
            </a:r>
            <a:r>
              <a:rPr lang="en-US" altLang="zh-CN" sz="2200" dirty="0">
                <a:solidFill>
                  <a:srgbClr val="000000"/>
                </a:solidFill>
                <a:latin typeface="新宋体" panose="02010609030101010101" pitchFamily="49" charset="-122"/>
                <a:ea typeface="新宋体" panose="02010609030101010101" pitchFamily="49" charset="-122"/>
              </a:rPr>
              <a:t> = </a:t>
            </a:r>
            <a:r>
              <a:rPr lang="en-US" altLang="zh-CN" sz="2200" dirty="0" err="1">
                <a:solidFill>
                  <a:srgbClr val="000000"/>
                </a:solidFill>
                <a:latin typeface="新宋体" panose="02010609030101010101" pitchFamily="49" charset="-122"/>
                <a:ea typeface="新宋体" panose="02010609030101010101" pitchFamily="49" charset="-122"/>
              </a:rPr>
              <a:t>dmt</a:t>
            </a:r>
            <a:r>
              <a:rPr lang="en-US" altLang="zh-CN" sz="2200" dirty="0">
                <a:solidFill>
                  <a:srgbClr val="000000"/>
                </a:solidFill>
                <a:latin typeface="新宋体" panose="02010609030101010101" pitchFamily="49" charset="-122"/>
                <a:ea typeface="新宋体" panose="02010609030101010101" pitchFamily="49" charset="-122"/>
              </a:rPr>
              <a:t>::dataset::</a:t>
            </a:r>
            <a:r>
              <a:rPr lang="en-US" altLang="zh-CN" sz="2200" dirty="0" err="1">
                <a:solidFill>
                  <a:srgbClr val="000000"/>
                </a:solidFill>
                <a:latin typeface="新宋体" panose="02010609030101010101" pitchFamily="49" charset="-122"/>
                <a:ea typeface="新宋体" panose="02010609030101010101" pitchFamily="49" charset="-122"/>
              </a:rPr>
              <a:t>JUFormTwoClass</a:t>
            </a:r>
            <a:r>
              <a:rPr lang="en-US" altLang="zh-CN" sz="2200" dirty="0">
                <a:solidFill>
                  <a:srgbClr val="000000"/>
                </a:solidFill>
                <a:latin typeface="新宋体" panose="02010609030101010101" pitchFamily="49" charset="-122"/>
                <a:ea typeface="新宋体" panose="02010609030101010101" pitchFamily="49" charset="-122"/>
              </a:rPr>
              <a:t>::</a:t>
            </a:r>
            <a:r>
              <a:rPr lang="en-US" altLang="zh-CN" sz="2200" dirty="0" err="1">
                <a:solidFill>
                  <a:srgbClr val="000000"/>
                </a:solidFill>
                <a:latin typeface="新宋体" panose="02010609030101010101" pitchFamily="49" charset="-122"/>
                <a:ea typeface="新宋体" panose="02010609030101010101" pitchFamily="49" charset="-122"/>
              </a:rPr>
              <a:t>JUFormTwoClass_X</a:t>
            </a:r>
            <a:r>
              <a:rPr lang="en-US" altLang="zh-CN" sz="2200" dirty="0">
                <a:solidFill>
                  <a:srgbClr val="000000"/>
                </a:solidFill>
                <a:latin typeface="新宋体" panose="02010609030101010101" pitchFamily="49" charset="-122"/>
                <a:ea typeface="新宋体" panose="02010609030101010101" pitchFamily="49" charset="-122"/>
              </a:rPr>
              <a:t>();</a:t>
            </a:r>
          </a:p>
          <a:p>
            <a:r>
              <a:rPr lang="nb-NO" altLang="zh-CN" sz="2200" dirty="0">
                <a:solidFill>
                  <a:srgbClr val="2B91AF"/>
                </a:solidFill>
                <a:latin typeface="新宋体" panose="02010609030101010101" pitchFamily="49" charset="-122"/>
                <a:ea typeface="新宋体" panose="02010609030101010101" pitchFamily="49" charset="-122"/>
              </a:rPr>
              <a:t>vint</a:t>
            </a:r>
            <a:r>
              <a:rPr lang="nb-NO" altLang="zh-CN" sz="2200" dirty="0">
                <a:solidFill>
                  <a:srgbClr val="000000"/>
                </a:solidFill>
                <a:latin typeface="新宋体" panose="02010609030101010101" pitchFamily="49" charset="-122"/>
                <a:ea typeface="新宋体" panose="02010609030101010101" pitchFamily="49" charset="-122"/>
              </a:rPr>
              <a:t> y = dmt::dataset::JUFormTwoClass::JUFormTwoClass_y();</a:t>
            </a:r>
          </a:p>
          <a:p>
            <a:r>
              <a:rPr lang="en-US" altLang="zh-CN" sz="2200" dirty="0">
                <a:solidFill>
                  <a:srgbClr val="2B91AF"/>
                </a:solidFill>
                <a:latin typeface="新宋体" panose="02010609030101010101" pitchFamily="49" charset="-122"/>
                <a:ea typeface="新宋体" panose="02010609030101010101" pitchFamily="49" charset="-122"/>
              </a:rPr>
              <a:t>//</a:t>
            </a:r>
            <a:r>
              <a:rPr lang="zh-CN" altLang="en-US" sz="2200" dirty="0">
                <a:solidFill>
                  <a:srgbClr val="2B91AF"/>
                </a:solidFill>
                <a:latin typeface="新宋体" panose="02010609030101010101" pitchFamily="49" charset="-122"/>
                <a:ea typeface="新宋体" panose="02010609030101010101" pitchFamily="49" charset="-122"/>
              </a:rPr>
              <a:t>定义</a:t>
            </a:r>
            <a:r>
              <a:rPr lang="en-US" altLang="zh-CN" sz="2200" dirty="0">
                <a:solidFill>
                  <a:srgbClr val="2B91AF"/>
                </a:solidFill>
                <a:latin typeface="新宋体" panose="02010609030101010101" pitchFamily="49" charset="-122"/>
                <a:ea typeface="新宋体" panose="02010609030101010101" pitchFamily="49" charset="-122"/>
              </a:rPr>
              <a:t>C++</a:t>
            </a:r>
            <a:r>
              <a:rPr lang="zh-CN" altLang="en-US" sz="2200" dirty="0">
                <a:solidFill>
                  <a:srgbClr val="2B91AF"/>
                </a:solidFill>
                <a:latin typeface="新宋体" panose="02010609030101010101" pitchFamily="49" charset="-122"/>
                <a:ea typeface="新宋体" panose="02010609030101010101" pitchFamily="49" charset="-122"/>
              </a:rPr>
              <a:t>对象</a:t>
            </a:r>
            <a:endParaRPr lang="en-US" altLang="zh-CN" sz="2200" dirty="0">
              <a:solidFill>
                <a:srgbClr val="2B91AF"/>
              </a:solidFill>
              <a:latin typeface="新宋体" panose="02010609030101010101" pitchFamily="49" charset="-122"/>
              <a:ea typeface="新宋体" panose="02010609030101010101" pitchFamily="49" charset="-122"/>
            </a:endParaRPr>
          </a:p>
          <a:p>
            <a:r>
              <a:rPr lang="en-US" altLang="zh-CN" sz="2200" dirty="0" err="1">
                <a:solidFill>
                  <a:srgbClr val="2B91AF"/>
                </a:solidFill>
                <a:latin typeface="新宋体" panose="02010609030101010101" pitchFamily="49" charset="-122"/>
                <a:ea typeface="新宋体" panose="02010609030101010101" pitchFamily="49" charset="-122"/>
              </a:rPr>
              <a:t>TBPc</a:t>
            </a:r>
            <a:r>
              <a:rPr lang="en-US" altLang="zh-CN" sz="2200" dirty="0">
                <a:solidFill>
                  <a:srgbClr val="000000"/>
                </a:solidFill>
                <a:latin typeface="新宋体" panose="02010609030101010101" pitchFamily="49" charset="-122"/>
                <a:ea typeface="新宋体" panose="02010609030101010101" pitchFamily="49" charset="-122"/>
              </a:rPr>
              <a:t> m;</a:t>
            </a:r>
          </a:p>
          <a:p>
            <a:r>
              <a:rPr lang="en-US" altLang="zh-CN" sz="2200" dirty="0">
                <a:solidFill>
                  <a:srgbClr val="000000"/>
                </a:solidFill>
                <a:latin typeface="新宋体" panose="02010609030101010101" pitchFamily="49" charset="-122"/>
                <a:ea typeface="新宋体" panose="02010609030101010101" pitchFamily="49" charset="-122"/>
              </a:rPr>
              <a:t>//BP</a:t>
            </a:r>
            <a:r>
              <a:rPr lang="zh-CN" altLang="en-US" sz="2200" dirty="0">
                <a:solidFill>
                  <a:srgbClr val="000000"/>
                </a:solidFill>
                <a:latin typeface="新宋体" panose="02010609030101010101" pitchFamily="49" charset="-122"/>
                <a:ea typeface="新宋体" panose="02010609030101010101" pitchFamily="49" charset="-122"/>
              </a:rPr>
              <a:t>训练</a:t>
            </a:r>
            <a:endParaRPr lang="en-US" altLang="zh-CN" sz="2200" dirty="0">
              <a:solidFill>
                <a:srgbClr val="000000"/>
              </a:solidFill>
              <a:latin typeface="新宋体" panose="02010609030101010101" pitchFamily="49" charset="-122"/>
              <a:ea typeface="新宋体" panose="02010609030101010101" pitchFamily="49" charset="-122"/>
            </a:endParaRPr>
          </a:p>
          <a:p>
            <a:r>
              <a:rPr lang="en-US" altLang="zh-CN" sz="2200" dirty="0" err="1">
                <a:solidFill>
                  <a:srgbClr val="000000"/>
                </a:solidFill>
                <a:latin typeface="新宋体" panose="02010609030101010101" pitchFamily="49" charset="-122"/>
                <a:ea typeface="新宋体" panose="02010609030101010101" pitchFamily="49" charset="-122"/>
              </a:rPr>
              <a:t>m.train</a:t>
            </a:r>
            <a:r>
              <a:rPr lang="en-US" altLang="zh-CN" sz="2200" dirty="0">
                <a:solidFill>
                  <a:srgbClr val="000000"/>
                </a:solidFill>
                <a:latin typeface="新宋体" panose="02010609030101010101" pitchFamily="49" charset="-122"/>
                <a:ea typeface="新宋体" panose="02010609030101010101" pitchFamily="49" charset="-122"/>
              </a:rPr>
              <a:t>(y, </a:t>
            </a:r>
            <a:r>
              <a:rPr lang="en-US" altLang="zh-CN" sz="2200" dirty="0" err="1">
                <a:solidFill>
                  <a:srgbClr val="000000"/>
                </a:solidFill>
                <a:latin typeface="新宋体" panose="02010609030101010101" pitchFamily="49" charset="-122"/>
                <a:ea typeface="新宋体" panose="02010609030101010101" pitchFamily="49" charset="-122"/>
              </a:rPr>
              <a:t>xMat</a:t>
            </a:r>
            <a:r>
              <a:rPr lang="en-US" altLang="zh-CN" sz="2200" dirty="0">
                <a:solidFill>
                  <a:srgbClr val="000000"/>
                </a:solidFill>
                <a:latin typeface="新宋体" panose="02010609030101010101" pitchFamily="49" charset="-122"/>
                <a:ea typeface="新宋体" panose="02010609030101010101" pitchFamily="49" charset="-122"/>
              </a:rPr>
              <a:t>, </a:t>
            </a:r>
            <a:r>
              <a:rPr lang="en-US" altLang="zh-CN" sz="2200" dirty="0">
                <a:solidFill>
                  <a:srgbClr val="A31515"/>
                </a:solidFill>
                <a:latin typeface="新宋体" panose="02010609030101010101" pitchFamily="49" charset="-122"/>
                <a:ea typeface="新宋体" panose="02010609030101010101" pitchFamily="49" charset="-122"/>
              </a:rPr>
              <a:t>"2"</a:t>
            </a:r>
            <a:r>
              <a:rPr lang="en-US" altLang="zh-CN" sz="2200" dirty="0">
                <a:solidFill>
                  <a:srgbClr val="000000"/>
                </a:solidFill>
                <a:latin typeface="新宋体" panose="02010609030101010101" pitchFamily="49" charset="-122"/>
                <a:ea typeface="新宋体" panose="02010609030101010101" pitchFamily="49" charset="-122"/>
              </a:rPr>
              <a:t>, </a:t>
            </a:r>
            <a:r>
              <a:rPr lang="en-US" altLang="zh-CN" sz="2200" dirty="0">
                <a:solidFill>
                  <a:srgbClr val="A31515"/>
                </a:solidFill>
                <a:latin typeface="新宋体" panose="02010609030101010101" pitchFamily="49" charset="-122"/>
                <a:ea typeface="新宋体" panose="02010609030101010101" pitchFamily="49" charset="-122"/>
              </a:rPr>
              <a:t>""</a:t>
            </a:r>
            <a:r>
              <a:rPr lang="en-US" altLang="zh-CN" sz="2200" dirty="0">
                <a:solidFill>
                  <a:srgbClr val="000000"/>
                </a:solidFill>
                <a:latin typeface="新宋体" panose="02010609030101010101" pitchFamily="49" charset="-122"/>
                <a:ea typeface="新宋体" panose="02010609030101010101" pitchFamily="49" charset="-122"/>
              </a:rPr>
              <a:t>, 0.3, 0.3, 5000, 1e-5, </a:t>
            </a:r>
            <a:r>
              <a:rPr lang="en-US" altLang="zh-CN" sz="2200" dirty="0">
                <a:solidFill>
                  <a:srgbClr val="A31515"/>
                </a:solidFill>
                <a:latin typeface="新宋体" panose="02010609030101010101" pitchFamily="49" charset="-122"/>
                <a:ea typeface="新宋体" panose="02010609030101010101" pitchFamily="49" charset="-122"/>
              </a:rPr>
              <a:t>"mean"</a:t>
            </a:r>
            <a:r>
              <a:rPr lang="en-US" altLang="zh-CN" sz="2200" dirty="0">
                <a:solidFill>
                  <a:srgbClr val="000000"/>
                </a:solidFill>
                <a:latin typeface="新宋体" panose="02010609030101010101" pitchFamily="49" charset="-122"/>
                <a:ea typeface="新宋体" panose="02010609030101010101" pitchFamily="49" charset="-122"/>
              </a:rPr>
              <a:t>, </a:t>
            </a:r>
            <a:r>
              <a:rPr lang="en-US" altLang="zh-CN" sz="2200" dirty="0">
                <a:solidFill>
                  <a:srgbClr val="0000FF"/>
                </a:solidFill>
                <a:latin typeface="新宋体" panose="02010609030101010101" pitchFamily="49" charset="-122"/>
                <a:ea typeface="新宋体" panose="02010609030101010101" pitchFamily="49" charset="-122"/>
              </a:rPr>
              <a:t>true</a:t>
            </a:r>
            <a:r>
              <a:rPr lang="en-US" altLang="zh-CN" sz="2200" dirty="0">
                <a:solidFill>
                  <a:srgbClr val="000000"/>
                </a:solidFill>
                <a:latin typeface="新宋体" panose="02010609030101010101" pitchFamily="49" charset="-122"/>
                <a:ea typeface="新宋体" panose="02010609030101010101" pitchFamily="49" charset="-122"/>
              </a:rPr>
              <a:t>, </a:t>
            </a:r>
            <a:r>
              <a:rPr lang="en-US" altLang="zh-CN" sz="2200" dirty="0">
                <a:solidFill>
                  <a:srgbClr val="0000FF"/>
                </a:solidFill>
                <a:latin typeface="新宋体" panose="02010609030101010101" pitchFamily="49" charset="-122"/>
                <a:ea typeface="新宋体" panose="02010609030101010101" pitchFamily="49" charset="-122"/>
              </a:rPr>
              <a:t>true</a:t>
            </a:r>
            <a:r>
              <a:rPr lang="en-US" altLang="zh-CN" sz="2200" dirty="0">
                <a:solidFill>
                  <a:srgbClr val="000000"/>
                </a:solidFill>
                <a:latin typeface="新宋体" panose="02010609030101010101" pitchFamily="49" charset="-122"/>
                <a:ea typeface="新宋体" panose="02010609030101010101" pitchFamily="49" charset="-122"/>
              </a:rPr>
              <a:t>);</a:t>
            </a:r>
          </a:p>
          <a:p>
            <a:r>
              <a:rPr lang="en-US" altLang="zh-CN" sz="2200" dirty="0">
                <a:solidFill>
                  <a:srgbClr val="000000"/>
                </a:solidFill>
                <a:latin typeface="新宋体" panose="02010609030101010101" pitchFamily="49" charset="-122"/>
                <a:ea typeface="新宋体" panose="02010609030101010101" pitchFamily="49" charset="-122"/>
              </a:rPr>
              <a:t>//BP</a:t>
            </a:r>
            <a:r>
              <a:rPr lang="zh-CN" altLang="en-US" sz="2200" dirty="0">
                <a:solidFill>
                  <a:srgbClr val="000000"/>
                </a:solidFill>
                <a:latin typeface="新宋体" panose="02010609030101010101" pitchFamily="49" charset="-122"/>
                <a:ea typeface="新宋体" panose="02010609030101010101" pitchFamily="49" charset="-122"/>
              </a:rPr>
              <a:t>输出结果</a:t>
            </a:r>
            <a:endParaRPr lang="fr-FR" altLang="zh-CN" sz="2200" dirty="0">
              <a:solidFill>
                <a:srgbClr val="000000"/>
              </a:solidFill>
              <a:latin typeface="新宋体" panose="02010609030101010101" pitchFamily="49" charset="-122"/>
              <a:ea typeface="新宋体" panose="02010609030101010101" pitchFamily="49" charset="-122"/>
            </a:endParaRPr>
          </a:p>
          <a:p>
            <a:r>
              <a:rPr lang="fr-FR" altLang="zh-CN" sz="2200" dirty="0">
                <a:solidFill>
                  <a:srgbClr val="000000"/>
                </a:solidFill>
                <a:latin typeface="新宋体" panose="02010609030101010101" pitchFamily="49" charset="-122"/>
                <a:ea typeface="新宋体" panose="02010609030101010101" pitchFamily="49" charset="-122"/>
              </a:rPr>
              <a:t>cout </a:t>
            </a:r>
            <a:r>
              <a:rPr lang="fr-FR" altLang="zh-CN" sz="2200" dirty="0">
                <a:solidFill>
                  <a:srgbClr val="008080"/>
                </a:solidFill>
                <a:latin typeface="新宋体" panose="02010609030101010101" pitchFamily="49" charset="-122"/>
                <a:ea typeface="新宋体" panose="02010609030101010101" pitchFamily="49" charset="-122"/>
              </a:rPr>
              <a:t>&lt;&lt;</a:t>
            </a:r>
            <a:r>
              <a:rPr lang="fr-FR" altLang="zh-CN" sz="2200" dirty="0">
                <a:solidFill>
                  <a:srgbClr val="000000"/>
                </a:solidFill>
                <a:latin typeface="新宋体" panose="02010609030101010101" pitchFamily="49" charset="-122"/>
                <a:ea typeface="新宋体" panose="02010609030101010101" pitchFamily="49" charset="-122"/>
              </a:rPr>
              <a:t> m.predict(xMat).T() </a:t>
            </a:r>
            <a:r>
              <a:rPr lang="fr-FR" altLang="zh-CN" sz="2200" dirty="0">
                <a:solidFill>
                  <a:srgbClr val="008080"/>
                </a:solidFill>
                <a:latin typeface="新宋体" panose="02010609030101010101" pitchFamily="49" charset="-122"/>
                <a:ea typeface="新宋体" panose="02010609030101010101" pitchFamily="49" charset="-122"/>
              </a:rPr>
              <a:t>&lt;&lt;</a:t>
            </a:r>
            <a:r>
              <a:rPr lang="fr-FR" altLang="zh-CN" sz="2200" dirty="0">
                <a:solidFill>
                  <a:srgbClr val="000000"/>
                </a:solidFill>
                <a:latin typeface="新宋体" panose="02010609030101010101" pitchFamily="49" charset="-122"/>
                <a:ea typeface="新宋体" panose="02010609030101010101" pitchFamily="49" charset="-122"/>
              </a:rPr>
              <a:t> endl;</a:t>
            </a:r>
            <a:endParaRPr lang="zh-CN" altLang="en-US" sz="2200" dirty="0"/>
          </a:p>
        </p:txBody>
      </p:sp>
      <p:sp>
        <p:nvSpPr>
          <p:cNvPr id="4" name="页脚占位符 3">
            <a:extLst>
              <a:ext uri="{FF2B5EF4-FFF2-40B4-BE49-F238E27FC236}">
                <a16:creationId xmlns:a16="http://schemas.microsoft.com/office/drawing/2014/main" id="{BAACFEA3-07F7-44F2-9737-D0FE2696502A}"/>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766261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4224D5-84F8-4B37-948D-4723323495E4}"/>
              </a:ext>
            </a:extLst>
          </p:cNvPr>
          <p:cNvSpPr>
            <a:spLocks noGrp="1"/>
          </p:cNvSpPr>
          <p:nvPr>
            <p:ph type="title"/>
          </p:nvPr>
        </p:nvSpPr>
        <p:spPr/>
        <p:txBody>
          <a:bodyPr/>
          <a:lstStyle/>
          <a:p>
            <a:r>
              <a:rPr lang="zh-CN" altLang="en-US" dirty="0"/>
              <a:t>（一）</a:t>
            </a:r>
            <a:r>
              <a:rPr lang="en-US" altLang="zh-CN" dirty="0"/>
              <a:t>U</a:t>
            </a:r>
            <a:r>
              <a:rPr lang="zh-CN" altLang="en-US" dirty="0"/>
              <a:t>型数据</a:t>
            </a:r>
          </a:p>
        </p:txBody>
      </p:sp>
      <p:sp>
        <p:nvSpPr>
          <p:cNvPr id="3" name="内容占位符 2">
            <a:extLst>
              <a:ext uri="{FF2B5EF4-FFF2-40B4-BE49-F238E27FC236}">
                <a16:creationId xmlns:a16="http://schemas.microsoft.com/office/drawing/2014/main" id="{E1C3CF8A-4384-47B6-9DBF-7C95EE39C3F6}"/>
              </a:ext>
            </a:extLst>
          </p:cNvPr>
          <p:cNvSpPr>
            <a:spLocks noGrp="1"/>
          </p:cNvSpPr>
          <p:nvPr>
            <p:ph idx="1"/>
          </p:nvPr>
        </p:nvSpPr>
        <p:spPr/>
        <p:txBody>
          <a:bodyPr/>
          <a:lstStyle/>
          <a:p>
            <a:r>
              <a:rPr lang="en-US" altLang="zh-CN" dirty="0"/>
              <a:t>U</a:t>
            </a:r>
            <a:r>
              <a:rPr lang="zh-CN" altLang="en-US" dirty="0"/>
              <a:t>型数据</a:t>
            </a:r>
            <a:endParaRPr lang="en-US" altLang="zh-CN" dirty="0"/>
          </a:p>
          <a:p>
            <a:pPr lvl="1"/>
            <a:r>
              <a:rPr lang="zh-CN" altLang="en-US" dirty="0"/>
              <a:t>训练、分类、模型</a:t>
            </a:r>
          </a:p>
        </p:txBody>
      </p:sp>
      <p:sp>
        <p:nvSpPr>
          <p:cNvPr id="4" name="页脚占位符 3">
            <a:extLst>
              <a:ext uri="{FF2B5EF4-FFF2-40B4-BE49-F238E27FC236}">
                <a16:creationId xmlns:a16="http://schemas.microsoft.com/office/drawing/2014/main" id="{E035898C-ABBF-4929-A709-AE0B85867B8D}"/>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500B56CF-BE4D-4AB5-81A2-796D1E9DFCE6}"/>
              </a:ext>
            </a:extLst>
          </p:cNvPr>
          <p:cNvPicPr>
            <a:picLocks noChangeAspect="1"/>
          </p:cNvPicPr>
          <p:nvPr/>
        </p:nvPicPr>
        <p:blipFill>
          <a:blip r:embed="rId2"/>
          <a:stretch>
            <a:fillRect/>
          </a:stretch>
        </p:blipFill>
        <p:spPr>
          <a:xfrm>
            <a:off x="499923" y="3501008"/>
            <a:ext cx="6580587" cy="2565313"/>
          </a:xfrm>
          <a:prstGeom prst="rect">
            <a:avLst/>
          </a:prstGeom>
        </p:spPr>
      </p:pic>
      <p:pic>
        <p:nvPicPr>
          <p:cNvPr id="7" name="图片 6">
            <a:extLst>
              <a:ext uri="{FF2B5EF4-FFF2-40B4-BE49-F238E27FC236}">
                <a16:creationId xmlns:a16="http://schemas.microsoft.com/office/drawing/2014/main" id="{0414EBE3-7732-4AF5-8AA3-1238FE011BC1}"/>
              </a:ext>
            </a:extLst>
          </p:cNvPr>
          <p:cNvPicPr>
            <a:picLocks noChangeAspect="1"/>
          </p:cNvPicPr>
          <p:nvPr/>
        </p:nvPicPr>
        <p:blipFill>
          <a:blip r:embed="rId3"/>
          <a:stretch>
            <a:fillRect/>
          </a:stretch>
        </p:blipFill>
        <p:spPr>
          <a:xfrm>
            <a:off x="5991312" y="1196752"/>
            <a:ext cx="2831703" cy="2418493"/>
          </a:xfrm>
          <a:prstGeom prst="rect">
            <a:avLst/>
          </a:prstGeom>
        </p:spPr>
      </p:pic>
    </p:spTree>
    <p:extLst>
      <p:ext uri="{BB962C8B-B14F-4D97-AF65-F5344CB8AC3E}">
        <p14:creationId xmlns:p14="http://schemas.microsoft.com/office/powerpoint/2010/main" val="1541556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0A1489-CEB2-46E5-88B1-6FE1C46C07E9}"/>
              </a:ext>
            </a:extLst>
          </p:cNvPr>
          <p:cNvSpPr>
            <a:spLocks noGrp="1"/>
          </p:cNvSpPr>
          <p:nvPr>
            <p:ph type="title"/>
          </p:nvPr>
        </p:nvSpPr>
        <p:spPr/>
        <p:txBody>
          <a:bodyPr/>
          <a:lstStyle/>
          <a:p>
            <a:r>
              <a:rPr lang="zh-CN" altLang="en-US" dirty="0"/>
              <a:t>隐藏节点对拟合能力的影响</a:t>
            </a:r>
          </a:p>
        </p:txBody>
      </p:sp>
      <p:sp>
        <p:nvSpPr>
          <p:cNvPr id="3" name="内容占位符 2">
            <a:extLst>
              <a:ext uri="{FF2B5EF4-FFF2-40B4-BE49-F238E27FC236}">
                <a16:creationId xmlns:a16="http://schemas.microsoft.com/office/drawing/2014/main" id="{99EAD420-EBDA-49F8-A1E2-81E8200BAA93}"/>
              </a:ext>
            </a:extLst>
          </p:cNvPr>
          <p:cNvSpPr>
            <a:spLocks noGrp="1"/>
          </p:cNvSpPr>
          <p:nvPr>
            <p:ph idx="1"/>
          </p:nvPr>
        </p:nvSpPr>
        <p:spPr/>
        <p:txBody>
          <a:bodyPr/>
          <a:lstStyle/>
          <a:p>
            <a:r>
              <a:rPr lang="zh-CN" altLang="en-US" dirty="0"/>
              <a:t>能力评价</a:t>
            </a:r>
          </a:p>
        </p:txBody>
      </p:sp>
      <p:sp>
        <p:nvSpPr>
          <p:cNvPr id="4" name="页脚占位符 3">
            <a:extLst>
              <a:ext uri="{FF2B5EF4-FFF2-40B4-BE49-F238E27FC236}">
                <a16:creationId xmlns:a16="http://schemas.microsoft.com/office/drawing/2014/main" id="{C45C18DA-C1F8-4889-9F87-3047E557DC79}"/>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5" name="图片 4">
            <a:extLst>
              <a:ext uri="{FF2B5EF4-FFF2-40B4-BE49-F238E27FC236}">
                <a16:creationId xmlns:a16="http://schemas.microsoft.com/office/drawing/2014/main" id="{1953292C-89A3-4887-8FE7-04AFE0E96FFC}"/>
              </a:ext>
            </a:extLst>
          </p:cNvPr>
          <p:cNvPicPr>
            <a:picLocks noChangeAspect="1"/>
          </p:cNvPicPr>
          <p:nvPr/>
        </p:nvPicPr>
        <p:blipFill>
          <a:blip r:embed="rId2"/>
          <a:stretch>
            <a:fillRect/>
          </a:stretch>
        </p:blipFill>
        <p:spPr>
          <a:xfrm>
            <a:off x="4139952" y="1880828"/>
            <a:ext cx="4719776" cy="2231284"/>
          </a:xfrm>
          <a:prstGeom prst="rect">
            <a:avLst/>
          </a:prstGeom>
        </p:spPr>
      </p:pic>
      <p:pic>
        <p:nvPicPr>
          <p:cNvPr id="6" name="图片 5">
            <a:extLst>
              <a:ext uri="{FF2B5EF4-FFF2-40B4-BE49-F238E27FC236}">
                <a16:creationId xmlns:a16="http://schemas.microsoft.com/office/drawing/2014/main" id="{D84137B7-0FDE-4B4C-8795-2F70C44DE779}"/>
              </a:ext>
            </a:extLst>
          </p:cNvPr>
          <p:cNvPicPr>
            <a:picLocks noChangeAspect="1"/>
          </p:cNvPicPr>
          <p:nvPr/>
        </p:nvPicPr>
        <p:blipFill>
          <a:blip r:embed="rId3"/>
          <a:stretch>
            <a:fillRect/>
          </a:stretch>
        </p:blipFill>
        <p:spPr>
          <a:xfrm>
            <a:off x="539552" y="4112112"/>
            <a:ext cx="4743516" cy="2167567"/>
          </a:xfrm>
          <a:prstGeom prst="rect">
            <a:avLst/>
          </a:prstGeom>
        </p:spPr>
      </p:pic>
    </p:spTree>
    <p:extLst>
      <p:ext uri="{BB962C8B-B14F-4D97-AF65-F5344CB8AC3E}">
        <p14:creationId xmlns:p14="http://schemas.microsoft.com/office/powerpoint/2010/main" val="61083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1CFEBB-5B3C-410C-9893-13373A19B2AC}"/>
              </a:ext>
            </a:extLst>
          </p:cNvPr>
          <p:cNvSpPr>
            <a:spLocks noGrp="1"/>
          </p:cNvSpPr>
          <p:nvPr>
            <p:ph type="title"/>
          </p:nvPr>
        </p:nvSpPr>
        <p:spPr/>
        <p:txBody>
          <a:bodyPr/>
          <a:lstStyle/>
          <a:p>
            <a:r>
              <a:rPr lang="zh-CN" altLang="en-US" dirty="0"/>
              <a:t>隐空间的作用</a:t>
            </a:r>
          </a:p>
        </p:txBody>
      </p:sp>
      <p:sp>
        <p:nvSpPr>
          <p:cNvPr id="3" name="内容占位符 2">
            <a:extLst>
              <a:ext uri="{FF2B5EF4-FFF2-40B4-BE49-F238E27FC236}">
                <a16:creationId xmlns:a16="http://schemas.microsoft.com/office/drawing/2014/main" id="{A9F8AFC6-235C-44C7-9717-7BEDA6B49874}"/>
              </a:ext>
            </a:extLst>
          </p:cNvPr>
          <p:cNvSpPr>
            <a:spLocks noGrp="1"/>
          </p:cNvSpPr>
          <p:nvPr>
            <p:ph idx="1"/>
          </p:nvPr>
        </p:nvSpPr>
        <p:spPr/>
        <p:txBody>
          <a:bodyPr/>
          <a:lstStyle/>
          <a:p>
            <a:r>
              <a:rPr lang="zh-CN" altLang="en-US" dirty="0"/>
              <a:t>空间扭曲</a:t>
            </a:r>
            <a:endParaRPr lang="en-US" altLang="zh-CN" dirty="0"/>
          </a:p>
          <a:p>
            <a:r>
              <a:rPr lang="zh-CN" altLang="en-US" dirty="0"/>
              <a:t>与</a:t>
            </a:r>
            <a:r>
              <a:rPr lang="en-US" altLang="zh-CN" dirty="0"/>
              <a:t>SVM</a:t>
            </a:r>
            <a:r>
              <a:rPr lang="zh-CN" altLang="en-US" dirty="0"/>
              <a:t>空间对比</a:t>
            </a:r>
            <a:endParaRPr lang="en-US" altLang="zh-CN" dirty="0"/>
          </a:p>
        </p:txBody>
      </p:sp>
      <p:sp>
        <p:nvSpPr>
          <p:cNvPr id="4" name="页脚占位符 3">
            <a:extLst>
              <a:ext uri="{FF2B5EF4-FFF2-40B4-BE49-F238E27FC236}">
                <a16:creationId xmlns:a16="http://schemas.microsoft.com/office/drawing/2014/main" id="{BC1F3964-58F1-482A-ACAF-4F553E7FDEEC}"/>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5" name="图片 4">
            <a:extLst>
              <a:ext uri="{FF2B5EF4-FFF2-40B4-BE49-F238E27FC236}">
                <a16:creationId xmlns:a16="http://schemas.microsoft.com/office/drawing/2014/main" id="{76AEB9AF-EC03-44E6-ADC5-FF545A5960E1}"/>
              </a:ext>
            </a:extLst>
          </p:cNvPr>
          <p:cNvPicPr>
            <a:picLocks noChangeAspect="1"/>
          </p:cNvPicPr>
          <p:nvPr/>
        </p:nvPicPr>
        <p:blipFill>
          <a:blip r:embed="rId2"/>
          <a:stretch>
            <a:fillRect/>
          </a:stretch>
        </p:blipFill>
        <p:spPr>
          <a:xfrm>
            <a:off x="1403648" y="2837992"/>
            <a:ext cx="6784853" cy="3200263"/>
          </a:xfrm>
          <a:prstGeom prst="rect">
            <a:avLst/>
          </a:prstGeom>
        </p:spPr>
      </p:pic>
    </p:spTree>
    <p:extLst>
      <p:ext uri="{BB962C8B-B14F-4D97-AF65-F5344CB8AC3E}">
        <p14:creationId xmlns:p14="http://schemas.microsoft.com/office/powerpoint/2010/main" val="770626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（二）</a:t>
            </a:r>
            <a:r>
              <a:rPr lang="en-US" altLang="zh-CN" dirty="0"/>
              <a:t>BP</a:t>
            </a:r>
            <a:r>
              <a:rPr lang="zh-CN" altLang="en-US" dirty="0"/>
              <a:t>神经网络应用</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二分类问题应用</a:t>
            </a:r>
            <a:endParaRPr lang="en-US" altLang="zh-CN" dirty="0"/>
          </a:p>
          <a:p>
            <a:pPr>
              <a:buSzPct val="65000"/>
            </a:pPr>
            <a:r>
              <a:rPr lang="zh-CN" altLang="en-US" sz="2200" dirty="0"/>
              <a:t>异或问题：是一个经典的线性不可分示例，来自于异或逻辑运算。感知机中没有解决方案，</a:t>
            </a:r>
            <a:r>
              <a:rPr lang="en-US" altLang="zh-CN" sz="2200" dirty="0"/>
              <a:t>BP</a:t>
            </a:r>
            <a:r>
              <a:rPr lang="zh-CN" altLang="en-US" sz="2200" dirty="0"/>
              <a:t>神经网络可通过非线性映射求解</a:t>
            </a:r>
            <a:endParaRPr lang="en-US" altLang="zh-CN" sz="2200" dirty="0"/>
          </a:p>
          <a:p>
            <a:pPr>
              <a:buSzPct val="65000"/>
            </a:pPr>
            <a:r>
              <a:rPr lang="zh-CN" altLang="en-US" sz="2200" dirty="0"/>
              <a:t>图</a:t>
            </a:r>
            <a:r>
              <a:rPr lang="en-US" altLang="zh-CN" sz="2200" dirty="0"/>
              <a:t>13.9 (a)(b)</a:t>
            </a:r>
          </a:p>
          <a:p>
            <a:pPr>
              <a:buSzPct val="65000"/>
            </a:pPr>
            <a:endParaRPr lang="en-US" altLang="zh-CN" sz="2200" dirty="0"/>
          </a:p>
          <a:p>
            <a:pPr>
              <a:buSzPct val="65000"/>
            </a:pP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7ED39BAD-B7A4-4568-B9D3-E3C56811E853}"/>
              </a:ext>
            </a:extLst>
          </p:cNvPr>
          <p:cNvPicPr>
            <a:picLocks noChangeAspect="1"/>
          </p:cNvPicPr>
          <p:nvPr/>
        </p:nvPicPr>
        <p:blipFill>
          <a:blip r:embed="rId3"/>
          <a:stretch>
            <a:fillRect/>
          </a:stretch>
        </p:blipFill>
        <p:spPr>
          <a:xfrm>
            <a:off x="2882478" y="2924944"/>
            <a:ext cx="5832140" cy="3185080"/>
          </a:xfrm>
          <a:prstGeom prst="rect">
            <a:avLst/>
          </a:prstGeom>
        </p:spPr>
      </p:pic>
    </p:spTree>
    <p:extLst>
      <p:ext uri="{BB962C8B-B14F-4D97-AF65-F5344CB8AC3E}">
        <p14:creationId xmlns:p14="http://schemas.microsoft.com/office/powerpoint/2010/main" val="843762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318515-B2DF-4FCA-B849-5D61617BCA2C}"/>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A511153B-5F25-42D3-B3DD-56466B6F9A2C}"/>
              </a:ext>
            </a:extLst>
          </p:cNvPr>
          <p:cNvSpPr>
            <a:spLocks noGrp="1"/>
          </p:cNvSpPr>
          <p:nvPr>
            <p:ph idx="1"/>
          </p:nvPr>
        </p:nvSpPr>
        <p:spPr/>
        <p:txBody>
          <a:bodyPr/>
          <a:lstStyle/>
          <a:p>
            <a:pPr>
              <a:buSzPct val="65000"/>
            </a:pPr>
            <a:r>
              <a:rPr lang="zh-CN" altLang="en-US" sz="3200" dirty="0"/>
              <a:t>异或问题收敛，图</a:t>
            </a:r>
            <a:r>
              <a:rPr lang="en-US" altLang="zh-CN" sz="3200" dirty="0"/>
              <a:t>13.10(a)</a:t>
            </a:r>
          </a:p>
          <a:p>
            <a:endParaRPr lang="zh-CN" altLang="en-US" dirty="0"/>
          </a:p>
        </p:txBody>
      </p:sp>
      <p:sp>
        <p:nvSpPr>
          <p:cNvPr id="4" name="页脚占位符 3">
            <a:extLst>
              <a:ext uri="{FF2B5EF4-FFF2-40B4-BE49-F238E27FC236}">
                <a16:creationId xmlns:a16="http://schemas.microsoft.com/office/drawing/2014/main" id="{1EA87F6E-2431-41AB-AD4A-87F8F941C525}"/>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2A309BDD-E8D9-4EC2-B4E9-847E3C742650}"/>
              </a:ext>
            </a:extLst>
          </p:cNvPr>
          <p:cNvPicPr>
            <a:picLocks noChangeAspect="1"/>
          </p:cNvPicPr>
          <p:nvPr/>
        </p:nvPicPr>
        <p:blipFill>
          <a:blip r:embed="rId2"/>
          <a:stretch>
            <a:fillRect/>
          </a:stretch>
        </p:blipFill>
        <p:spPr>
          <a:xfrm>
            <a:off x="972480" y="2384884"/>
            <a:ext cx="7560332" cy="3281091"/>
          </a:xfrm>
          <a:prstGeom prst="rect">
            <a:avLst/>
          </a:prstGeom>
        </p:spPr>
      </p:pic>
    </p:spTree>
    <p:extLst>
      <p:ext uri="{BB962C8B-B14F-4D97-AF65-F5344CB8AC3E}">
        <p14:creationId xmlns:p14="http://schemas.microsoft.com/office/powerpoint/2010/main" val="3565013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神经网络应用</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二分类问题应用</a:t>
            </a:r>
            <a:endParaRPr lang="en-US" altLang="zh-CN" dirty="0"/>
          </a:p>
          <a:p>
            <a:pPr>
              <a:buSzPct val="65000"/>
            </a:pPr>
            <a:r>
              <a:rPr lang="zh-CN" altLang="en-US" sz="2200" dirty="0"/>
              <a:t>特征空间映射过程：</a:t>
            </a:r>
            <a:r>
              <a:rPr lang="en-US" altLang="zh-CN" sz="2200" dirty="0"/>
              <a:t>MLP</a:t>
            </a:r>
            <a:r>
              <a:rPr lang="zh-CN" altLang="en-US" sz="2200" dirty="0"/>
              <a:t>的逐层正向传递就是特征空间映射过程，可理解为样例对象在不同空间中扭曲映射的过程</a:t>
            </a:r>
            <a:endParaRPr lang="en-US" altLang="zh-CN" sz="2200" dirty="0"/>
          </a:p>
          <a:p>
            <a:pPr>
              <a:buSzPct val="65000"/>
            </a:pPr>
            <a:r>
              <a:rPr lang="zh-CN" altLang="en-US" sz="2200" dirty="0"/>
              <a:t>按</a:t>
            </a:r>
            <a:r>
              <a:rPr lang="en-US" altLang="zh-CN" sz="2200" dirty="0"/>
              <a:t>MLP</a:t>
            </a:r>
            <a:r>
              <a:rPr lang="zh-CN" altLang="en-US" sz="2200" dirty="0"/>
              <a:t>层级，可分为：映射并升维过程、映射并降维过程、单纯映射过程</a:t>
            </a:r>
            <a:endParaRPr lang="en-US" altLang="zh-CN" sz="2200" dirty="0"/>
          </a:p>
          <a:p>
            <a:pPr>
              <a:buSzPct val="65000"/>
            </a:pPr>
            <a:r>
              <a:rPr lang="zh-CN" altLang="en-US" sz="2200" dirty="0"/>
              <a:t>异或问题的空间映射过程</a:t>
            </a:r>
            <a:endParaRPr lang="en-US" altLang="zh-CN" sz="2200" dirty="0"/>
          </a:p>
          <a:p>
            <a:pPr marL="0" indent="0">
              <a:buSzPct val="65000"/>
              <a:buNone/>
            </a:pPr>
            <a:r>
              <a:rPr lang="zh-CN" altLang="en-US" sz="2200" dirty="0"/>
              <a:t>图</a:t>
            </a:r>
            <a:r>
              <a:rPr lang="en-US" altLang="zh-CN" sz="2200" dirty="0"/>
              <a:t>13.11</a:t>
            </a:r>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65F338B1-5402-4721-8756-1EABA81CDD8C}"/>
              </a:ext>
            </a:extLst>
          </p:cNvPr>
          <p:cNvPicPr>
            <a:picLocks noChangeAspect="1"/>
          </p:cNvPicPr>
          <p:nvPr/>
        </p:nvPicPr>
        <p:blipFill>
          <a:blip r:embed="rId3"/>
          <a:stretch>
            <a:fillRect/>
          </a:stretch>
        </p:blipFill>
        <p:spPr>
          <a:xfrm>
            <a:off x="1308063" y="4005064"/>
            <a:ext cx="7162514" cy="2412268"/>
          </a:xfrm>
          <a:prstGeom prst="rect">
            <a:avLst/>
          </a:prstGeom>
        </p:spPr>
      </p:pic>
    </p:spTree>
    <p:extLst>
      <p:ext uri="{BB962C8B-B14F-4D97-AF65-F5344CB8AC3E}">
        <p14:creationId xmlns:p14="http://schemas.microsoft.com/office/powerpoint/2010/main" val="1051819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（三）</a:t>
            </a:r>
            <a:r>
              <a:rPr lang="en-US" altLang="zh-CN" dirty="0"/>
              <a:t>BP</a:t>
            </a:r>
            <a:r>
              <a:rPr lang="zh-CN" altLang="en-US" dirty="0"/>
              <a:t>神经网络应用</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二分类问题应用</a:t>
            </a:r>
            <a:endParaRPr lang="en-US" altLang="zh-CN" dirty="0"/>
          </a:p>
          <a:p>
            <a:pPr>
              <a:buSzPct val="65000"/>
            </a:pPr>
            <a:r>
              <a:rPr lang="zh-CN" altLang="en-US" sz="2200" dirty="0"/>
              <a:t>圆型数据</a:t>
            </a:r>
            <a:endParaRPr lang="en-US" altLang="zh-CN" sz="2200" dirty="0"/>
          </a:p>
          <a:p>
            <a:pPr marL="0" indent="0">
              <a:buSzPct val="65000"/>
              <a:buNone/>
            </a:pP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326A1433-95B7-49E2-A430-48516C807EA6}"/>
              </a:ext>
            </a:extLst>
          </p:cNvPr>
          <p:cNvPicPr>
            <a:picLocks noChangeAspect="1"/>
          </p:cNvPicPr>
          <p:nvPr/>
        </p:nvPicPr>
        <p:blipFill>
          <a:blip r:embed="rId3"/>
          <a:stretch>
            <a:fillRect/>
          </a:stretch>
        </p:blipFill>
        <p:spPr>
          <a:xfrm>
            <a:off x="3851920" y="2223833"/>
            <a:ext cx="4507838" cy="3392996"/>
          </a:xfrm>
          <a:prstGeom prst="rect">
            <a:avLst/>
          </a:prstGeom>
        </p:spPr>
      </p:pic>
    </p:spTree>
    <p:extLst>
      <p:ext uri="{BB962C8B-B14F-4D97-AF65-F5344CB8AC3E}">
        <p14:creationId xmlns:p14="http://schemas.microsoft.com/office/powerpoint/2010/main" val="227132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a:extLst>
              <a:ext uri="{FF2B5EF4-FFF2-40B4-BE49-F238E27FC236}">
                <a16:creationId xmlns:a16="http://schemas.microsoft.com/office/drawing/2014/main" id="{1DABA17B-DC9F-4B7C-85C6-AA260C0709A1}"/>
              </a:ext>
            </a:extLst>
          </p:cNvPr>
          <p:cNvSpPr>
            <a:spLocks noGrp="1" noChangeArrowheads="1"/>
          </p:cNvSpPr>
          <p:nvPr>
            <p:ph type="title"/>
          </p:nvPr>
        </p:nvSpPr>
        <p:spPr/>
        <p:txBody>
          <a:bodyPr/>
          <a:lstStyle/>
          <a:p>
            <a:endParaRPr lang="zh-CN" altLang="en-US"/>
          </a:p>
        </p:txBody>
      </p:sp>
      <p:sp>
        <p:nvSpPr>
          <p:cNvPr id="11267" name="内容占位符 2">
            <a:extLst>
              <a:ext uri="{FF2B5EF4-FFF2-40B4-BE49-F238E27FC236}">
                <a16:creationId xmlns:a16="http://schemas.microsoft.com/office/drawing/2014/main" id="{FD8570DA-7849-4F2A-BA5A-2DA35DF786CD}"/>
              </a:ext>
            </a:extLst>
          </p:cNvPr>
          <p:cNvSpPr>
            <a:spLocks noGrp="1" noChangeArrowheads="1"/>
          </p:cNvSpPr>
          <p:nvPr>
            <p:ph idx="1"/>
          </p:nvPr>
        </p:nvSpPr>
        <p:spPr/>
        <p:txBody>
          <a:bodyPr/>
          <a:lstStyle/>
          <a:p>
            <a:r>
              <a:rPr lang="zh-CN" altLang="en-US" b="1">
                <a:solidFill>
                  <a:srgbClr val="FF0000"/>
                </a:solidFill>
              </a:rPr>
              <a:t>特征空间构造</a:t>
            </a:r>
            <a:r>
              <a:rPr lang="zh-CN" altLang="en-US"/>
              <a:t>（</a:t>
            </a:r>
            <a:r>
              <a:rPr lang="en-US" altLang="zh-CN"/>
              <a:t>Feature Space Construction</a:t>
            </a:r>
            <a:r>
              <a:rPr lang="zh-CN" altLang="en-US"/>
              <a:t>）是确定特征表示的形式，它指应该使用哪些特征（属性）去描述对象，由这些特征构成描述对象的空间。</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602B52-159E-43CC-85AE-97CD3610D2A6}"/>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C7E3DAC9-61B9-4A2C-B6C1-90AD2B10ED73}"/>
              </a:ext>
            </a:extLst>
          </p:cNvPr>
          <p:cNvSpPr>
            <a:spLocks noGrp="1"/>
          </p:cNvSpPr>
          <p:nvPr>
            <p:ph idx="1"/>
          </p:nvPr>
        </p:nvSpPr>
        <p:spPr/>
        <p:txBody>
          <a:bodyPr/>
          <a:lstStyle/>
          <a:p>
            <a:r>
              <a:rPr lang="zh-CN" altLang="en-US" dirty="0"/>
              <a:t>圆型数据收敛情况，与</a:t>
            </a:r>
            <a:r>
              <a:rPr lang="en-US" altLang="zh-CN" dirty="0"/>
              <a:t>BP-2-2-1</a:t>
            </a:r>
            <a:r>
              <a:rPr lang="zh-CN" altLang="en-US" dirty="0"/>
              <a:t>网络</a:t>
            </a:r>
          </a:p>
        </p:txBody>
      </p:sp>
      <p:sp>
        <p:nvSpPr>
          <p:cNvPr id="4" name="页脚占位符 3">
            <a:extLst>
              <a:ext uri="{FF2B5EF4-FFF2-40B4-BE49-F238E27FC236}">
                <a16:creationId xmlns:a16="http://schemas.microsoft.com/office/drawing/2014/main" id="{59153F38-067A-474D-94B5-B430D294B70F}"/>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C5247C4A-F05A-4439-824F-AAED3CEC6668}"/>
              </a:ext>
            </a:extLst>
          </p:cNvPr>
          <p:cNvPicPr>
            <a:picLocks noChangeAspect="1"/>
          </p:cNvPicPr>
          <p:nvPr/>
        </p:nvPicPr>
        <p:blipFill>
          <a:blip r:embed="rId2"/>
          <a:stretch>
            <a:fillRect/>
          </a:stretch>
        </p:blipFill>
        <p:spPr>
          <a:xfrm>
            <a:off x="971600" y="2492896"/>
            <a:ext cx="6912260" cy="3164937"/>
          </a:xfrm>
          <a:prstGeom prst="rect">
            <a:avLst/>
          </a:prstGeom>
        </p:spPr>
      </p:pic>
    </p:spTree>
    <p:extLst>
      <p:ext uri="{BB962C8B-B14F-4D97-AF65-F5344CB8AC3E}">
        <p14:creationId xmlns:p14="http://schemas.microsoft.com/office/powerpoint/2010/main" val="2155269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D063DD-6A15-4C35-B471-92831D1B17D8}"/>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3F56DDF3-2A78-4EC9-906C-097611F93054}"/>
              </a:ext>
            </a:extLst>
          </p:cNvPr>
          <p:cNvSpPr>
            <a:spLocks noGrp="1"/>
          </p:cNvSpPr>
          <p:nvPr>
            <p:ph idx="1"/>
          </p:nvPr>
        </p:nvSpPr>
        <p:spPr/>
        <p:txBody>
          <a:bodyPr/>
          <a:lstStyle/>
          <a:p>
            <a:r>
              <a:rPr lang="zh-CN" altLang="en-US" dirty="0"/>
              <a:t>空间变换</a:t>
            </a:r>
          </a:p>
        </p:txBody>
      </p:sp>
      <p:sp>
        <p:nvSpPr>
          <p:cNvPr id="4" name="页脚占位符 3">
            <a:extLst>
              <a:ext uri="{FF2B5EF4-FFF2-40B4-BE49-F238E27FC236}">
                <a16:creationId xmlns:a16="http://schemas.microsoft.com/office/drawing/2014/main" id="{CED11A73-1EF4-42FA-ABFB-0EB83C549DD9}"/>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98D1743A-9B52-415F-9E71-A86FC85B6018}"/>
              </a:ext>
            </a:extLst>
          </p:cNvPr>
          <p:cNvPicPr>
            <a:picLocks noChangeAspect="1"/>
          </p:cNvPicPr>
          <p:nvPr/>
        </p:nvPicPr>
        <p:blipFill>
          <a:blip r:embed="rId2"/>
          <a:stretch>
            <a:fillRect/>
          </a:stretch>
        </p:blipFill>
        <p:spPr>
          <a:xfrm>
            <a:off x="469069" y="2309499"/>
            <a:ext cx="8388424" cy="3222434"/>
          </a:xfrm>
          <a:prstGeom prst="rect">
            <a:avLst/>
          </a:prstGeom>
        </p:spPr>
      </p:pic>
    </p:spTree>
    <p:extLst>
      <p:ext uri="{BB962C8B-B14F-4D97-AF65-F5344CB8AC3E}">
        <p14:creationId xmlns:p14="http://schemas.microsoft.com/office/powerpoint/2010/main" val="1874841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751D4C-ACFB-414C-A8CF-FCED82377B29}"/>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B357A59-7021-4B67-8B24-B58D5B3A2CC2}"/>
              </a:ext>
            </a:extLst>
          </p:cNvPr>
          <p:cNvSpPr>
            <a:spLocks noGrp="1"/>
          </p:cNvSpPr>
          <p:nvPr>
            <p:ph idx="1"/>
          </p:nvPr>
        </p:nvSpPr>
        <p:spPr/>
        <p:txBody>
          <a:bodyPr/>
          <a:lstStyle/>
          <a:p>
            <a:r>
              <a:rPr lang="zh-CN" altLang="en-US" sz="3200" dirty="0"/>
              <a:t>圆型数据集</a:t>
            </a:r>
            <a:r>
              <a:rPr lang="en-US" altLang="zh-CN" sz="3200" dirty="0"/>
              <a:t>BP-2-3-1</a:t>
            </a:r>
            <a:r>
              <a:rPr lang="zh-CN" altLang="en-US" sz="3200" dirty="0"/>
              <a:t>网络空间情况</a:t>
            </a:r>
            <a:endParaRPr lang="en-US" altLang="zh-CN" sz="3200" dirty="0"/>
          </a:p>
          <a:p>
            <a:endParaRPr lang="zh-CN" altLang="en-US" dirty="0"/>
          </a:p>
        </p:txBody>
      </p:sp>
      <p:sp>
        <p:nvSpPr>
          <p:cNvPr id="4" name="页脚占位符 3">
            <a:extLst>
              <a:ext uri="{FF2B5EF4-FFF2-40B4-BE49-F238E27FC236}">
                <a16:creationId xmlns:a16="http://schemas.microsoft.com/office/drawing/2014/main" id="{8214964E-5B95-42C1-9971-69AA753DD26B}"/>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E3DC9AE7-05F7-46DA-98D6-97657C05FCD2}"/>
              </a:ext>
            </a:extLst>
          </p:cNvPr>
          <p:cNvPicPr>
            <a:picLocks noChangeAspect="1"/>
          </p:cNvPicPr>
          <p:nvPr/>
        </p:nvPicPr>
        <p:blipFill>
          <a:blip r:embed="rId2"/>
          <a:stretch>
            <a:fillRect/>
          </a:stretch>
        </p:blipFill>
        <p:spPr>
          <a:xfrm>
            <a:off x="1043608" y="2388375"/>
            <a:ext cx="7315224" cy="3371905"/>
          </a:xfrm>
          <a:prstGeom prst="rect">
            <a:avLst/>
          </a:prstGeom>
        </p:spPr>
      </p:pic>
    </p:spTree>
    <p:extLst>
      <p:ext uri="{BB962C8B-B14F-4D97-AF65-F5344CB8AC3E}">
        <p14:creationId xmlns:p14="http://schemas.microsoft.com/office/powerpoint/2010/main" val="4212874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BP</a:t>
            </a:r>
            <a:r>
              <a:rPr lang="zh-CN" altLang="en-US" dirty="0"/>
              <a:t>神经网络应用</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a:buSzPct val="65000"/>
            </a:pPr>
            <a:r>
              <a:rPr lang="zh-CN" altLang="en-US" sz="2200" dirty="0"/>
              <a:t>圆型数据集</a:t>
            </a:r>
            <a:r>
              <a:rPr lang="en-US" altLang="zh-CN" sz="2200" dirty="0"/>
              <a:t>BP-2-6-1</a:t>
            </a:r>
            <a:r>
              <a:rPr lang="zh-CN" altLang="en-US" sz="2200" dirty="0"/>
              <a:t>结构</a:t>
            </a:r>
            <a:endParaRPr lang="en-US" altLang="zh-CN" sz="2200" dirty="0"/>
          </a:p>
          <a:p>
            <a:pPr>
              <a:buSzPct val="65000"/>
              <a:buFont typeface="Wingdings" panose="05000000000000000000" pitchFamily="2" charset="2"/>
              <a:buChar char="¡"/>
            </a:pPr>
            <a:r>
              <a:rPr lang="en-US" altLang="zh-CN" sz="2000" dirty="0"/>
              <a:t>BP-2-6-1</a:t>
            </a:r>
            <a:r>
              <a:rPr lang="zh-CN" altLang="en-US" sz="2000" dirty="0"/>
              <a:t>隐空间</a:t>
            </a:r>
            <a:r>
              <a:rPr lang="en-US" altLang="zh-CN" sz="2000" dirty="0"/>
              <a:t>PCA</a:t>
            </a:r>
            <a:r>
              <a:rPr lang="zh-CN" altLang="en-US" sz="2000" dirty="0"/>
              <a:t>降到</a:t>
            </a:r>
            <a:r>
              <a:rPr lang="en-US" altLang="zh-CN" sz="2000" dirty="0"/>
              <a:t>3</a:t>
            </a:r>
            <a:r>
              <a:rPr lang="zh-CN" altLang="en-US" sz="2000" dirty="0"/>
              <a:t>维</a:t>
            </a:r>
            <a:endParaRPr lang="en-US" altLang="zh-CN" sz="2000" dirty="0"/>
          </a:p>
          <a:p>
            <a:pPr marL="0" indent="0">
              <a:buSzPct val="65000"/>
              <a:buNone/>
            </a:pP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38E169A3-6213-4261-8D31-67BD385067DA}"/>
              </a:ext>
            </a:extLst>
          </p:cNvPr>
          <p:cNvPicPr>
            <a:picLocks noChangeAspect="1"/>
          </p:cNvPicPr>
          <p:nvPr/>
        </p:nvPicPr>
        <p:blipFill>
          <a:blip r:embed="rId3"/>
          <a:stretch>
            <a:fillRect/>
          </a:stretch>
        </p:blipFill>
        <p:spPr>
          <a:xfrm>
            <a:off x="3138746" y="2636911"/>
            <a:ext cx="4061546" cy="3575391"/>
          </a:xfrm>
          <a:prstGeom prst="rect">
            <a:avLst/>
          </a:prstGeom>
        </p:spPr>
      </p:pic>
    </p:spTree>
    <p:extLst>
      <p:ext uri="{BB962C8B-B14F-4D97-AF65-F5344CB8AC3E}">
        <p14:creationId xmlns:p14="http://schemas.microsoft.com/office/powerpoint/2010/main" val="3093989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（四）</a:t>
            </a:r>
            <a:r>
              <a:rPr lang="en-US" altLang="zh-CN" dirty="0"/>
              <a:t>BP</a:t>
            </a:r>
            <a:r>
              <a:rPr lang="zh-CN" altLang="en-US" dirty="0"/>
              <a:t>神经网络应用</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13.3.2 </a:t>
            </a:r>
            <a:r>
              <a:rPr lang="zh-CN" altLang="en-US" dirty="0"/>
              <a:t>多分类问题与拟合问题</a:t>
            </a:r>
            <a:endParaRPr lang="en-US" altLang="zh-CN" dirty="0"/>
          </a:p>
          <a:p>
            <a:pPr>
              <a:buSzPct val="65000"/>
            </a:pPr>
            <a:r>
              <a:rPr lang="zh-CN" altLang="en-US" sz="2200" dirty="0"/>
              <a:t>举例：鸢尾花数据集</a:t>
            </a:r>
            <a:r>
              <a:rPr lang="en-US" altLang="zh-CN" sz="2200" dirty="0"/>
              <a:t>BP</a:t>
            </a:r>
            <a:r>
              <a:rPr lang="zh-CN" altLang="en-US" sz="2200" dirty="0"/>
              <a:t>网络收敛</a:t>
            </a:r>
            <a:endParaRPr lang="en-US" altLang="zh-CN" sz="2200" dirty="0"/>
          </a:p>
          <a:p>
            <a:pPr>
              <a:buSzPct val="65000"/>
              <a:buFont typeface="Wingdings" panose="05000000000000000000" pitchFamily="2" charset="2"/>
              <a:buChar char="¡"/>
            </a:pPr>
            <a:r>
              <a:rPr lang="zh-CN" altLang="en-US" sz="2200" dirty="0"/>
              <a:t>采用二进制编码对鸢尾花的三个类别编码，</a:t>
            </a:r>
            <a:r>
              <a:rPr lang="en-US" altLang="zh-CN" sz="2200" dirty="0"/>
              <a:t>00</a:t>
            </a:r>
            <a:r>
              <a:rPr lang="zh-CN" altLang="en-US" sz="2200" dirty="0"/>
              <a:t>表示</a:t>
            </a:r>
            <a:r>
              <a:rPr lang="en-US" altLang="zh-CN" sz="2200" dirty="0"/>
              <a:t>0</a:t>
            </a:r>
            <a:r>
              <a:rPr lang="zh-CN" altLang="en-US" sz="2200" dirty="0"/>
              <a:t>类，</a:t>
            </a:r>
            <a:r>
              <a:rPr lang="en-US" altLang="zh-CN" sz="2200" dirty="0"/>
              <a:t>01</a:t>
            </a:r>
            <a:r>
              <a:rPr lang="zh-CN" altLang="en-US" sz="2200" dirty="0"/>
              <a:t>表示</a:t>
            </a:r>
            <a:r>
              <a:rPr lang="en-US" altLang="zh-CN" sz="2200" dirty="0"/>
              <a:t>1</a:t>
            </a:r>
            <a:r>
              <a:rPr lang="zh-CN" altLang="en-US" sz="2200" dirty="0"/>
              <a:t>类，</a:t>
            </a:r>
            <a:r>
              <a:rPr lang="en-US" altLang="zh-CN" sz="2200" dirty="0"/>
              <a:t>10</a:t>
            </a:r>
            <a:r>
              <a:rPr lang="zh-CN" altLang="en-US" sz="2200" dirty="0"/>
              <a:t>表示</a:t>
            </a:r>
            <a:r>
              <a:rPr lang="en-US" altLang="zh-CN" sz="2200" dirty="0"/>
              <a:t>2</a:t>
            </a:r>
            <a:r>
              <a:rPr lang="zh-CN" altLang="en-US" sz="2200" dirty="0"/>
              <a:t>类</a:t>
            </a:r>
            <a:endParaRPr lang="en-US" altLang="zh-CN" sz="2200" dirty="0"/>
          </a:p>
          <a:p>
            <a:pPr>
              <a:buSzPct val="65000"/>
              <a:buFont typeface="Wingdings" panose="05000000000000000000" pitchFamily="2" charset="2"/>
              <a:buChar char="¡"/>
            </a:pPr>
            <a:r>
              <a:rPr lang="en-US" altLang="zh-CN" sz="2200" dirty="0"/>
              <a:t>BP-4-3-2</a:t>
            </a:r>
            <a:r>
              <a:rPr lang="zh-CN" altLang="en-US" sz="2200" dirty="0"/>
              <a:t>结构和</a:t>
            </a:r>
            <a:r>
              <a:rPr lang="en-US" altLang="zh-CN" sz="2200" dirty="0"/>
              <a:t>BP-4-2-2</a:t>
            </a:r>
            <a:r>
              <a:rPr lang="zh-CN" altLang="en-US" sz="2200" dirty="0"/>
              <a:t>结构</a:t>
            </a: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AFBE9BBE-1929-40F5-B46D-EF7E134F1579}"/>
              </a:ext>
            </a:extLst>
          </p:cNvPr>
          <p:cNvPicPr>
            <a:picLocks noChangeAspect="1"/>
          </p:cNvPicPr>
          <p:nvPr/>
        </p:nvPicPr>
        <p:blipFill>
          <a:blip r:embed="rId3"/>
          <a:stretch>
            <a:fillRect/>
          </a:stretch>
        </p:blipFill>
        <p:spPr>
          <a:xfrm>
            <a:off x="4800587" y="2924944"/>
            <a:ext cx="4133774" cy="3414129"/>
          </a:xfrm>
          <a:prstGeom prst="rect">
            <a:avLst/>
          </a:prstGeom>
        </p:spPr>
      </p:pic>
    </p:spTree>
    <p:extLst>
      <p:ext uri="{BB962C8B-B14F-4D97-AF65-F5344CB8AC3E}">
        <p14:creationId xmlns:p14="http://schemas.microsoft.com/office/powerpoint/2010/main" val="35099088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（五）</a:t>
            </a:r>
            <a:r>
              <a:rPr lang="en-US" altLang="zh-CN" dirty="0"/>
              <a:t> BP</a:t>
            </a:r>
            <a:r>
              <a:rPr lang="zh-CN" altLang="en-US" dirty="0"/>
              <a:t>神经网络应用</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13.3.2 </a:t>
            </a:r>
            <a:r>
              <a:rPr lang="zh-CN" altLang="en-US" dirty="0"/>
              <a:t>多分类问题与拟合问题</a:t>
            </a:r>
            <a:endParaRPr lang="en-US" altLang="zh-CN" dirty="0"/>
          </a:p>
          <a:p>
            <a:r>
              <a:rPr lang="zh-CN" altLang="en-US" sz="2200" dirty="0"/>
              <a:t>拟合任务：相比于传统回归模型，</a:t>
            </a:r>
            <a:r>
              <a:rPr lang="en-US" altLang="zh-CN" sz="2200" dirty="0"/>
              <a:t>BP</a:t>
            </a:r>
            <a:r>
              <a:rPr lang="zh-CN" altLang="en-US" sz="2200" dirty="0"/>
              <a:t>网络常用于拟合训练数据，并对新数据预测，可解释性不强。</a:t>
            </a:r>
            <a:endParaRPr lang="en-US" altLang="zh-CN" sz="2200" dirty="0"/>
          </a:p>
          <a:p>
            <a:r>
              <a:rPr lang="zh-CN" altLang="en-US" sz="2200" dirty="0"/>
              <a:t>拟合任务中的输出层一般选用线性激活函数</a:t>
            </a:r>
            <a:endParaRPr lang="en-US" altLang="zh-CN" sz="2200" dirty="0"/>
          </a:p>
          <a:p>
            <a:endParaRPr lang="en-US" altLang="zh-CN" sz="2200" dirty="0"/>
          </a:p>
          <a:p>
            <a:r>
              <a:rPr lang="zh-CN" altLang="en-US" sz="2200" dirty="0"/>
              <a:t>专卖店回归数据举例</a:t>
            </a:r>
            <a:endParaRPr lang="en-US" altLang="zh-CN" sz="2200" dirty="0"/>
          </a:p>
          <a:p>
            <a:pPr marL="0" indent="0">
              <a:buNone/>
            </a:pPr>
            <a:r>
              <a:rPr lang="zh-CN" altLang="en-US" sz="2200" dirty="0"/>
              <a:t>图</a:t>
            </a:r>
            <a:r>
              <a:rPr lang="en-US" altLang="zh-CN" sz="2200" dirty="0"/>
              <a:t>13.17</a:t>
            </a:r>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09DDD2E9-B500-43D6-AA00-8A4CEE0C92A2}"/>
              </a:ext>
            </a:extLst>
          </p:cNvPr>
          <p:cNvPicPr>
            <a:picLocks noChangeAspect="1"/>
          </p:cNvPicPr>
          <p:nvPr/>
        </p:nvPicPr>
        <p:blipFill>
          <a:blip r:embed="rId3"/>
          <a:stretch>
            <a:fillRect/>
          </a:stretch>
        </p:blipFill>
        <p:spPr>
          <a:xfrm>
            <a:off x="3898168" y="3284984"/>
            <a:ext cx="4464496" cy="3372389"/>
          </a:xfrm>
          <a:prstGeom prst="rect">
            <a:avLst/>
          </a:prstGeom>
        </p:spPr>
      </p:pic>
    </p:spTree>
    <p:extLst>
      <p:ext uri="{BB962C8B-B14F-4D97-AF65-F5344CB8AC3E}">
        <p14:creationId xmlns:p14="http://schemas.microsoft.com/office/powerpoint/2010/main" val="4236967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632340" y="4617132"/>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1184521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4656137"/>
          </a:xfrm>
        </p:spPr>
        <p:txBody>
          <a:bodyPr/>
          <a:lstStyle/>
          <a:p>
            <a:pPr marL="0" indent="0">
              <a:buNone/>
            </a:pPr>
            <a:r>
              <a:rPr lang="zh-CN" altLang="en-US" dirty="0"/>
              <a:t>深度学习技术环境</a:t>
            </a:r>
            <a:endParaRPr lang="en-US" altLang="zh-CN" dirty="0"/>
          </a:p>
          <a:p>
            <a:pPr marL="0" indent="0">
              <a:buNone/>
            </a:pPr>
            <a:r>
              <a:rPr lang="zh-CN" altLang="en-US" sz="2200" dirty="0"/>
              <a:t>深度学习（</a:t>
            </a:r>
            <a:r>
              <a:rPr lang="en-US" altLang="zh-CN" sz="2200" dirty="0"/>
              <a:t>Deep Learning</a:t>
            </a:r>
            <a:r>
              <a:rPr lang="zh-CN" altLang="en-US" sz="2200" dirty="0"/>
              <a:t>）：一种概念性描述，一般指多层结构的网络所构成的机器学习模型，网络的层数没有严格限定，具体训练方法有多种。</a:t>
            </a:r>
            <a:endParaRPr lang="en-US" altLang="zh-CN" sz="2200" dirty="0"/>
          </a:p>
          <a:p>
            <a:pPr>
              <a:buSzPct val="65000"/>
            </a:pPr>
            <a:r>
              <a:rPr lang="zh-CN" altLang="en-US" sz="2200" dirty="0"/>
              <a:t>常用的深度学习模型：</a:t>
            </a:r>
            <a:endParaRPr lang="en-US" altLang="zh-CN" sz="2200" dirty="0"/>
          </a:p>
          <a:p>
            <a:pPr>
              <a:buSzPct val="65000"/>
              <a:buFont typeface="Wingdings" panose="05000000000000000000" pitchFamily="2" charset="2"/>
              <a:buChar char="¡"/>
            </a:pPr>
            <a:r>
              <a:rPr lang="zh-CN" altLang="en-US" sz="2200" dirty="0"/>
              <a:t>卷积神经网络（</a:t>
            </a:r>
            <a:r>
              <a:rPr lang="en-US" altLang="zh-CN" sz="2200" dirty="0"/>
              <a:t>Convolutional Neural Network</a:t>
            </a:r>
            <a:r>
              <a:rPr lang="zh-CN" altLang="en-US" sz="2200" dirty="0"/>
              <a:t>，</a:t>
            </a:r>
            <a:r>
              <a:rPr lang="en-US" altLang="zh-CN" sz="2200" dirty="0"/>
              <a:t>CNN</a:t>
            </a:r>
            <a:r>
              <a:rPr lang="zh-CN" altLang="en-US" sz="2200" dirty="0"/>
              <a:t>）</a:t>
            </a:r>
            <a:endParaRPr lang="en-US" altLang="zh-CN" sz="2200" dirty="0"/>
          </a:p>
          <a:p>
            <a:pPr>
              <a:buSzPct val="65000"/>
              <a:buFont typeface="Wingdings" panose="05000000000000000000" pitchFamily="2" charset="2"/>
              <a:buChar char="¡"/>
            </a:pPr>
            <a:r>
              <a:rPr lang="zh-CN" altLang="en-US" sz="2200" dirty="0"/>
              <a:t>循环神经网络（</a:t>
            </a:r>
            <a:r>
              <a:rPr lang="en-US" altLang="zh-CN" sz="2200" dirty="0"/>
              <a:t>Recurrent Neural Network</a:t>
            </a:r>
            <a:r>
              <a:rPr lang="zh-CN" altLang="en-US" sz="2200" dirty="0"/>
              <a:t>，</a:t>
            </a:r>
            <a:r>
              <a:rPr lang="en-US" altLang="zh-CN" sz="2200" dirty="0"/>
              <a:t>RNN</a:t>
            </a:r>
            <a:r>
              <a:rPr lang="zh-CN" altLang="en-US" sz="2200" dirty="0"/>
              <a:t>）</a:t>
            </a:r>
            <a:endParaRPr lang="en-US" altLang="zh-CN" sz="2200" dirty="0"/>
          </a:p>
          <a:p>
            <a:pPr>
              <a:buSzPct val="65000"/>
              <a:buFont typeface="Wingdings" panose="05000000000000000000" pitchFamily="2" charset="2"/>
              <a:buChar char="¡"/>
            </a:pPr>
            <a:r>
              <a:rPr lang="zh-CN" altLang="en-US" sz="2200" dirty="0"/>
              <a:t>深度信念网络（</a:t>
            </a:r>
            <a:r>
              <a:rPr lang="en-US" altLang="zh-CN" sz="2200" dirty="0"/>
              <a:t>Deep Belief Nets</a:t>
            </a:r>
            <a:r>
              <a:rPr lang="zh-CN" altLang="en-US" sz="2200" dirty="0"/>
              <a:t>，</a:t>
            </a:r>
            <a:r>
              <a:rPr lang="en-US" altLang="zh-CN" sz="2200" dirty="0"/>
              <a:t>DBN</a:t>
            </a:r>
            <a:r>
              <a:rPr lang="zh-CN" altLang="en-US" sz="2200" dirty="0"/>
              <a:t>）</a:t>
            </a:r>
            <a:endParaRPr lang="en-US" altLang="zh-CN" sz="2200" dirty="0"/>
          </a:p>
          <a:p>
            <a:pPr>
              <a:buSzPct val="65000"/>
              <a:buFont typeface="Wingdings" panose="05000000000000000000" pitchFamily="2" charset="2"/>
              <a:buChar char="¡"/>
            </a:pPr>
            <a:r>
              <a:rPr lang="zh-CN" altLang="en-US" sz="2200" dirty="0"/>
              <a:t>深度玻尔兹曼机（</a:t>
            </a:r>
            <a:r>
              <a:rPr lang="en-US" altLang="zh-CN" sz="2200" dirty="0"/>
              <a:t>Deep Boltzmann Machines</a:t>
            </a:r>
            <a:r>
              <a:rPr lang="zh-CN" altLang="en-US" sz="2200" dirty="0"/>
              <a:t>，</a:t>
            </a:r>
            <a:r>
              <a:rPr lang="en-US" altLang="zh-CN" sz="2200" dirty="0"/>
              <a:t>DBM</a:t>
            </a:r>
            <a:r>
              <a:rPr lang="zh-CN" altLang="en-US" sz="2200" dirty="0"/>
              <a:t>）</a:t>
            </a:r>
            <a:endParaRPr lang="en-US" altLang="zh-CN" sz="2200" dirty="0"/>
          </a:p>
          <a:p>
            <a:pPr>
              <a:buSzPct val="65000"/>
              <a:buFont typeface="Wingdings" panose="05000000000000000000" pitchFamily="2" charset="2"/>
              <a:buChar char="¡"/>
            </a:pPr>
            <a:endParaRPr lang="en-US" altLang="zh-CN" sz="2200" dirty="0"/>
          </a:p>
          <a:p>
            <a:pPr>
              <a:buSzPct val="65000"/>
            </a:pPr>
            <a:r>
              <a:rPr lang="zh-CN" altLang="en-US" sz="2200" dirty="0"/>
              <a:t>深度学习的起源：感知机和玻尔兹曼机</a:t>
            </a:r>
            <a:endParaRPr lang="en-US" altLang="zh-CN" sz="2200" dirty="0"/>
          </a:p>
          <a:p>
            <a:pPr>
              <a:buSzPct val="65000"/>
              <a:buFont typeface="Wingdings" panose="05000000000000000000" pitchFamily="2" charset="2"/>
              <a:buChar char="¡"/>
            </a:pPr>
            <a:endParaRPr lang="en-US" altLang="zh-CN" sz="22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09449BF9-5888-4523-A2BD-0BEA6712D792}"/>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956042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深度学习技术环境</a:t>
            </a:r>
            <a:endParaRPr lang="en-US" altLang="zh-CN" dirty="0"/>
          </a:p>
          <a:p>
            <a:pPr marL="0" indent="0">
              <a:buNone/>
            </a:pPr>
            <a:endParaRPr lang="en-US" altLang="zh-CN" dirty="0"/>
          </a:p>
          <a:p>
            <a:pPr>
              <a:buSzPct val="65000"/>
            </a:pPr>
            <a:r>
              <a:rPr lang="zh-CN" altLang="en-US" sz="2400" dirty="0"/>
              <a:t>深度学习的特点：</a:t>
            </a:r>
            <a:endParaRPr lang="en-US" altLang="zh-CN" sz="2400" dirty="0"/>
          </a:p>
          <a:p>
            <a:pPr>
              <a:buSzPct val="65000"/>
              <a:buFont typeface="Wingdings" panose="05000000000000000000" pitchFamily="2" charset="2"/>
              <a:buChar char="¡"/>
            </a:pPr>
            <a:r>
              <a:rPr lang="zh-CN" altLang="en-US" sz="2400" dirty="0"/>
              <a:t>模型容量大</a:t>
            </a:r>
            <a:endParaRPr lang="en-US" altLang="zh-CN" sz="2400" dirty="0"/>
          </a:p>
          <a:p>
            <a:pPr>
              <a:buSzPct val="65000"/>
              <a:buFont typeface="Wingdings" panose="05000000000000000000" pitchFamily="2" charset="2"/>
              <a:buChar char="¡"/>
            </a:pPr>
            <a:r>
              <a:rPr lang="zh-CN" altLang="en-US" sz="2400" dirty="0"/>
              <a:t>参数估计过拟合可控</a:t>
            </a:r>
            <a:endParaRPr lang="en-US" altLang="zh-CN" sz="2400" dirty="0"/>
          </a:p>
          <a:p>
            <a:pPr>
              <a:buSzPct val="65000"/>
              <a:buFont typeface="Wingdings" panose="05000000000000000000" pitchFamily="2" charset="2"/>
              <a:buChar char="¡"/>
            </a:pPr>
            <a:r>
              <a:rPr lang="zh-CN" altLang="en-US" sz="2400" dirty="0"/>
              <a:t>自动特征学习技术</a:t>
            </a:r>
            <a:endParaRPr lang="en-US" altLang="zh-CN" sz="2400" dirty="0"/>
          </a:p>
          <a:p>
            <a:pPr>
              <a:buSzPct val="65000"/>
              <a:buFont typeface="Wingdings" panose="05000000000000000000" pitchFamily="2" charset="2"/>
              <a:buChar char="¡"/>
            </a:pPr>
            <a:r>
              <a:rPr lang="zh-CN" altLang="en-US" sz="2400" dirty="0"/>
              <a:t>有更强的计算硬件为处理海量数据训练提供保障</a:t>
            </a:r>
            <a:endParaRPr lang="en-US" altLang="zh-CN" sz="2400" dirty="0"/>
          </a:p>
          <a:p>
            <a:pPr>
              <a:buSzPct val="65000"/>
              <a:buFont typeface="Wingdings" panose="05000000000000000000" pitchFamily="2" charset="2"/>
              <a:buChar char="¡"/>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B3250613-7493-4C20-AFB2-3EEB7599CFD3}"/>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15450481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007EC1-E07E-45CB-9F95-CBFAC0D6ED4E}"/>
              </a:ext>
            </a:extLst>
          </p:cNvPr>
          <p:cNvSpPr>
            <a:spLocks noGrp="1"/>
          </p:cNvSpPr>
          <p:nvPr>
            <p:ph type="title"/>
          </p:nvPr>
        </p:nvSpPr>
        <p:spPr/>
        <p:txBody>
          <a:bodyPr/>
          <a:lstStyle/>
          <a:p>
            <a:r>
              <a:rPr lang="en-US" altLang="zh-CN" dirty="0"/>
              <a:t>ILSVRC</a:t>
            </a:r>
            <a:r>
              <a:rPr lang="zh-CN" altLang="en-US" dirty="0"/>
              <a:t>竞赛</a:t>
            </a:r>
          </a:p>
        </p:txBody>
      </p:sp>
      <p:sp>
        <p:nvSpPr>
          <p:cNvPr id="3" name="内容占位符 2">
            <a:extLst>
              <a:ext uri="{FF2B5EF4-FFF2-40B4-BE49-F238E27FC236}">
                <a16:creationId xmlns:a16="http://schemas.microsoft.com/office/drawing/2014/main" id="{F8273A6F-6EA6-4FF3-8859-5C12AE47FF3C}"/>
              </a:ext>
            </a:extLst>
          </p:cNvPr>
          <p:cNvSpPr>
            <a:spLocks noGrp="1"/>
          </p:cNvSpPr>
          <p:nvPr>
            <p:ph idx="1"/>
          </p:nvPr>
        </p:nvSpPr>
        <p:spPr/>
        <p:txBody>
          <a:bodyPr/>
          <a:lstStyle/>
          <a:p>
            <a:r>
              <a:rPr lang="en-US" altLang="zh-CN" dirty="0"/>
              <a:t>Top-5</a:t>
            </a:r>
            <a:r>
              <a:rPr lang="zh-CN" altLang="en-US" dirty="0"/>
              <a:t>错误率</a:t>
            </a:r>
          </a:p>
        </p:txBody>
      </p:sp>
      <p:sp>
        <p:nvSpPr>
          <p:cNvPr id="4" name="页脚占位符 3">
            <a:extLst>
              <a:ext uri="{FF2B5EF4-FFF2-40B4-BE49-F238E27FC236}">
                <a16:creationId xmlns:a16="http://schemas.microsoft.com/office/drawing/2014/main" id="{42EFF11B-66B5-44E6-AB70-E4A949DDDABD}"/>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5816AD70-AA3C-4BDE-98E6-704DD9DE22CC}"/>
              </a:ext>
            </a:extLst>
          </p:cNvPr>
          <p:cNvPicPr>
            <a:picLocks noChangeAspect="1"/>
          </p:cNvPicPr>
          <p:nvPr/>
        </p:nvPicPr>
        <p:blipFill>
          <a:blip r:embed="rId2"/>
          <a:stretch>
            <a:fillRect/>
          </a:stretch>
        </p:blipFill>
        <p:spPr>
          <a:xfrm>
            <a:off x="359786" y="2384884"/>
            <a:ext cx="8424428" cy="3289253"/>
          </a:xfrm>
          <a:prstGeom prst="rect">
            <a:avLst/>
          </a:prstGeom>
        </p:spPr>
      </p:pic>
    </p:spTree>
    <p:extLst>
      <p:ext uri="{BB962C8B-B14F-4D97-AF65-F5344CB8AC3E}">
        <p14:creationId xmlns:p14="http://schemas.microsoft.com/office/powerpoint/2010/main" val="1698281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a:extLst>
              <a:ext uri="{FF2B5EF4-FFF2-40B4-BE49-F238E27FC236}">
                <a16:creationId xmlns:a16="http://schemas.microsoft.com/office/drawing/2014/main" id="{EFCCCE72-94DC-4EDD-900F-DBB9B71E9840}"/>
              </a:ext>
            </a:extLst>
          </p:cNvPr>
          <p:cNvSpPr>
            <a:spLocks noGrp="1" noChangeArrowheads="1"/>
          </p:cNvSpPr>
          <p:nvPr>
            <p:ph type="title"/>
          </p:nvPr>
        </p:nvSpPr>
        <p:spPr/>
        <p:txBody>
          <a:bodyPr/>
          <a:lstStyle/>
          <a:p>
            <a:r>
              <a:rPr lang="zh-CN" altLang="en-US"/>
              <a:t>特征空间构造一般性思考</a:t>
            </a:r>
          </a:p>
        </p:txBody>
      </p:sp>
      <p:sp>
        <p:nvSpPr>
          <p:cNvPr id="12291" name="内容占位符 2">
            <a:extLst>
              <a:ext uri="{FF2B5EF4-FFF2-40B4-BE49-F238E27FC236}">
                <a16:creationId xmlns:a16="http://schemas.microsoft.com/office/drawing/2014/main" id="{BA79A7A1-A757-4E1C-AFF0-527E8E79E318}"/>
              </a:ext>
            </a:extLst>
          </p:cNvPr>
          <p:cNvSpPr>
            <a:spLocks noGrp="1" noChangeArrowheads="1"/>
          </p:cNvSpPr>
          <p:nvPr>
            <p:ph idx="1"/>
          </p:nvPr>
        </p:nvSpPr>
        <p:spPr/>
        <p:txBody>
          <a:bodyPr/>
          <a:lstStyle/>
          <a:p>
            <a:r>
              <a:rPr lang="zh-CN" altLang="en-US"/>
              <a:t>（</a:t>
            </a:r>
            <a:r>
              <a:rPr lang="en-US" altLang="zh-CN"/>
              <a:t>1</a:t>
            </a:r>
            <a:r>
              <a:rPr lang="zh-CN" altLang="en-US"/>
              <a:t>）特征维度确定：依据任务和分析模型，需要用哪些特征描述对象更适合；</a:t>
            </a:r>
            <a:endParaRPr lang="en-US" altLang="zh-CN"/>
          </a:p>
          <a:p>
            <a:r>
              <a:rPr lang="zh-CN" altLang="en-US"/>
              <a:t>（</a:t>
            </a:r>
            <a:r>
              <a:rPr lang="en-US" altLang="zh-CN"/>
              <a:t>2</a:t>
            </a:r>
            <a:r>
              <a:rPr lang="zh-CN" altLang="en-US"/>
              <a:t>）各维度度量确定：各特征的属性类型是什么，如果是数值属性需要采用何种量纲度量，如果是标称属性需要使用哪些水平（标称属性的可能取值）来描述，如果是二值属性应是对称的还是非对称的，如果是是序数属性，应分为几个级别。</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a:t>
            </a:r>
            <a:endParaRPr lang="en-US" altLang="zh-CN" dirty="0"/>
          </a:p>
          <a:p>
            <a:pPr>
              <a:buSzPct val="65000"/>
            </a:pPr>
            <a:r>
              <a:rPr lang="zh-CN" altLang="en-US" sz="2400" dirty="0"/>
              <a:t>卷积神经网络（</a:t>
            </a:r>
            <a:r>
              <a:rPr lang="en-US" altLang="zh-CN" sz="2400" dirty="0"/>
              <a:t>Convolutional Neural Network</a:t>
            </a:r>
            <a:r>
              <a:rPr lang="zh-CN" altLang="en-US" sz="2400" dirty="0"/>
              <a:t>，</a:t>
            </a:r>
            <a:r>
              <a:rPr lang="en-US" altLang="zh-CN" sz="2400" dirty="0"/>
              <a:t>CNN</a:t>
            </a:r>
            <a:r>
              <a:rPr lang="zh-CN" altLang="en-US" sz="2400" dirty="0"/>
              <a:t>）是深度学习的一个重要代表，一般由输入层、卷积层、池化层、全连接层、输出层组成</a:t>
            </a:r>
            <a:endParaRPr lang="en-US" altLang="zh-CN" sz="2400" dirty="0"/>
          </a:p>
          <a:p>
            <a:pPr marL="0" indent="0">
              <a:buSzPct val="65000"/>
              <a:buNone/>
            </a:pPr>
            <a:endParaRPr lang="en-US" altLang="zh-CN" sz="2400" dirty="0"/>
          </a:p>
          <a:p>
            <a:pPr>
              <a:buSzPct val="65000"/>
            </a:pPr>
            <a:r>
              <a:rPr lang="zh-CN" altLang="en-US" sz="2200" dirty="0"/>
              <a:t>卷积神经网络的结构如下：</a:t>
            </a:r>
            <a:endParaRPr lang="en-US" altLang="zh-CN" sz="2200" dirty="0"/>
          </a:p>
          <a:p>
            <a:pPr>
              <a:buSzPct val="65000"/>
            </a:pPr>
            <a:r>
              <a:rPr lang="zh-CN" altLang="en-US" sz="2200" dirty="0"/>
              <a:t>图</a:t>
            </a:r>
            <a:endParaRPr lang="en-US" altLang="zh-CN" sz="2200" dirty="0"/>
          </a:p>
          <a:p>
            <a:pPr>
              <a:buSzPct val="65000"/>
            </a:pPr>
            <a:endParaRPr lang="en-US" altLang="zh-CN" sz="22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CDB1238B-DCD4-410B-AFC4-47F8C77AF4C4}"/>
              </a:ext>
            </a:extLst>
          </p:cNvPr>
          <p:cNvPicPr>
            <a:picLocks noChangeAspect="1"/>
          </p:cNvPicPr>
          <p:nvPr/>
        </p:nvPicPr>
        <p:blipFill>
          <a:blip r:embed="rId3"/>
          <a:stretch>
            <a:fillRect/>
          </a:stretch>
        </p:blipFill>
        <p:spPr>
          <a:xfrm>
            <a:off x="2267743" y="4210742"/>
            <a:ext cx="6602921" cy="2422613"/>
          </a:xfrm>
          <a:prstGeom prst="rect">
            <a:avLst/>
          </a:prstGeom>
        </p:spPr>
      </p:pic>
    </p:spTree>
    <p:extLst>
      <p:ext uri="{BB962C8B-B14F-4D97-AF65-F5344CB8AC3E}">
        <p14:creationId xmlns:p14="http://schemas.microsoft.com/office/powerpoint/2010/main" val="2635765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a:t>
            </a:r>
            <a:endParaRPr lang="en-US" altLang="zh-CN" dirty="0"/>
          </a:p>
          <a:p>
            <a:pPr>
              <a:buSzPct val="65000"/>
            </a:pPr>
            <a:r>
              <a:rPr lang="zh-CN" altLang="en-US" sz="2400" dirty="0"/>
              <a:t>输入层：常以矩阵形式输入，也可用向量形式甚至立方体等形式；</a:t>
            </a:r>
            <a:endParaRPr lang="en-US" altLang="zh-CN" sz="2400" dirty="0"/>
          </a:p>
          <a:p>
            <a:pPr>
              <a:buSzPct val="65000"/>
            </a:pPr>
            <a:r>
              <a:rPr lang="zh-CN" altLang="en-US" sz="2400" dirty="0"/>
              <a:t>卷积层：其主要作用是对输入层进行特征抽取，完成该功能的是卷积层中的卷积核；</a:t>
            </a:r>
            <a:endParaRPr lang="en-US" altLang="zh-CN" sz="2400" dirty="0"/>
          </a:p>
          <a:p>
            <a:pPr>
              <a:buSzPct val="65000"/>
            </a:pPr>
            <a:r>
              <a:rPr lang="zh-CN" altLang="en-US" sz="2400" dirty="0"/>
              <a:t>卷积映射过程</a:t>
            </a:r>
            <a:endParaRPr lang="en-US" altLang="zh-CN" sz="2400" dirty="0"/>
          </a:p>
          <a:p>
            <a:pPr marL="0" indent="0">
              <a:buSzPct val="65000"/>
              <a:buNone/>
            </a:pPr>
            <a:r>
              <a:rPr lang="zh-CN" altLang="en-US" sz="2400" dirty="0"/>
              <a:t>图</a:t>
            </a:r>
            <a:endParaRPr lang="en-US" altLang="zh-CN" sz="2400" dirty="0"/>
          </a:p>
          <a:p>
            <a:pPr>
              <a:buSzPct val="65000"/>
            </a:pPr>
            <a:endParaRPr lang="en-US" altLang="zh-CN" sz="2400" dirty="0"/>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ECD78DC5-185E-4304-ADD5-FB66AE3FFC2E}"/>
              </a:ext>
            </a:extLst>
          </p:cNvPr>
          <p:cNvPicPr>
            <a:picLocks noChangeAspect="1"/>
          </p:cNvPicPr>
          <p:nvPr/>
        </p:nvPicPr>
        <p:blipFill>
          <a:blip r:embed="rId3"/>
          <a:stretch>
            <a:fillRect/>
          </a:stretch>
        </p:blipFill>
        <p:spPr>
          <a:xfrm>
            <a:off x="3078037" y="3753036"/>
            <a:ext cx="5997651" cy="2340260"/>
          </a:xfrm>
          <a:prstGeom prst="rect">
            <a:avLst/>
          </a:prstGeom>
        </p:spPr>
      </p:pic>
    </p:spTree>
    <p:extLst>
      <p:ext uri="{BB962C8B-B14F-4D97-AF65-F5344CB8AC3E}">
        <p14:creationId xmlns:p14="http://schemas.microsoft.com/office/powerpoint/2010/main" val="30993936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en-US" altLang="zh-CN" dirty="0"/>
              <a:t>CNN</a:t>
            </a:r>
            <a:r>
              <a:rPr lang="zh-CN" altLang="en-US" dirty="0"/>
              <a:t>网络</a:t>
            </a:r>
          </a:p>
        </p:txBody>
      </p:sp>
      <mc:AlternateContent xmlns:mc="http://schemas.openxmlformats.org/markup-compatibility/2006" xmlns:a14="http://schemas.microsoft.com/office/drawing/2010/main">
        <mc:Choice Requires="a14">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a:t>
                </a:r>
                <a:endParaRPr lang="en-US" altLang="zh-CN" dirty="0"/>
              </a:p>
              <a:p>
                <a:pPr>
                  <a:buSzPct val="65000"/>
                </a:pPr>
                <a:r>
                  <a:rPr lang="zh-CN" altLang="en-US" sz="2200" dirty="0"/>
                  <a:t>卷积核（</a:t>
                </a:r>
                <a:r>
                  <a:rPr lang="en-US" altLang="zh-CN" sz="2200" dirty="0"/>
                  <a:t>the kernel of convolution</a:t>
                </a:r>
                <a:r>
                  <a:rPr lang="zh-CN" altLang="en-US" sz="2200" dirty="0"/>
                  <a:t>）：是一个</a:t>
                </a:r>
                <a14:m>
                  <m:oMath xmlns:m="http://schemas.openxmlformats.org/officeDocument/2006/math">
                    <m:r>
                      <a:rPr lang="en-US" altLang="zh-CN" sz="2200" b="0" i="1" dirty="0" smtClean="0">
                        <a:latin typeface="Cambria Math" panose="02040503050406030204" pitchFamily="18" charset="0"/>
                        <a:ea typeface="Cambria Math" panose="02040503050406030204" pitchFamily="18" charset="0"/>
                      </a:rPr>
                      <m:t>𝑘</m:t>
                    </m:r>
                    <m:r>
                      <a:rPr lang="en-US" altLang="zh-CN" sz="2200" i="1" smtClean="0">
                        <a:latin typeface="Cambria Math" panose="02040503050406030204" pitchFamily="18" charset="0"/>
                        <a:ea typeface="Cambria Math" panose="02040503050406030204" pitchFamily="18" charset="0"/>
                      </a:rPr>
                      <m:t>×</m:t>
                    </m:r>
                    <m:r>
                      <a:rPr lang="en-US" altLang="zh-CN" sz="2200" b="0" i="1" smtClean="0">
                        <a:latin typeface="Cambria Math" panose="02040503050406030204" pitchFamily="18" charset="0"/>
                        <a:ea typeface="Cambria Math" panose="02040503050406030204" pitchFamily="18" charset="0"/>
                      </a:rPr>
                      <m:t>𝑘</m:t>
                    </m:r>
                  </m:oMath>
                </a14:m>
                <a:r>
                  <a:rPr lang="zh-CN" altLang="en-US" sz="2200" b="0" dirty="0">
                    <a:ea typeface="Cambria Math" panose="02040503050406030204" pitchFamily="18" charset="0"/>
                  </a:rPr>
                  <a:t>矩阵，可理解为滤波、系统冲激响应函数或特征抽取的模板，简称核</a:t>
                </a:r>
                <a:endParaRPr lang="en-US" altLang="zh-CN" sz="2200" b="0" dirty="0">
                  <a:ea typeface="Cambria Math" panose="02040503050406030204" pitchFamily="18" charset="0"/>
                </a:endParaRPr>
              </a:p>
              <a:p>
                <a:pPr>
                  <a:buSzPct val="65000"/>
                </a:pPr>
                <a:r>
                  <a:rPr lang="zh-CN" altLang="en-US" sz="2200" dirty="0">
                    <a:ea typeface="Cambria Math" panose="02040503050406030204" pitchFamily="18" charset="0"/>
                  </a:rPr>
                  <a:t>卷积映射过程</a:t>
                </a:r>
                <a:endParaRPr lang="en-US" altLang="zh-CN" sz="2200" b="0" dirty="0">
                  <a:ea typeface="Cambria Math" panose="02040503050406030204" pitchFamily="18" charset="0"/>
                </a:endParaRPr>
              </a:p>
              <a:p>
                <a:pPr>
                  <a:buSzPct val="65000"/>
                </a:pPr>
                <a:r>
                  <a:rPr lang="zh-CN" altLang="en-US" sz="2200" dirty="0">
                    <a:ea typeface="Cambria Math" panose="02040503050406030204" pitchFamily="18" charset="0"/>
                  </a:rPr>
                  <a:t>窗口滑动（</a:t>
                </a:r>
                <a:r>
                  <a:rPr lang="zh-CN" altLang="en-US" sz="2200" dirty="0"/>
                  <a:t>卷积核滑动</a:t>
                </a:r>
                <a:r>
                  <a:rPr lang="zh-CN" altLang="en-US" sz="2200" dirty="0">
                    <a:ea typeface="Cambria Math" panose="02040503050406030204" pitchFamily="18" charset="0"/>
                  </a:rPr>
                  <a:t>）</a:t>
                </a:r>
                <a:endParaRPr lang="en-US" altLang="zh-CN" sz="2200" dirty="0">
                  <a:ea typeface="Cambria Math" panose="02040503050406030204" pitchFamily="18" charset="0"/>
                </a:endParaRPr>
              </a:p>
              <a:p>
                <a:pPr>
                  <a:buSzPct val="65000"/>
                </a:pPr>
                <a:r>
                  <a:rPr lang="zh-CN" altLang="en-US" sz="2200" dirty="0">
                    <a:ea typeface="Cambria Math" panose="02040503050406030204" pitchFamily="18" charset="0"/>
                  </a:rPr>
                  <a:t>步幅（</a:t>
                </a:r>
                <a:r>
                  <a:rPr lang="en-US" altLang="zh-CN" sz="2200" dirty="0">
                    <a:ea typeface="Cambria Math" panose="02040503050406030204" pitchFamily="18" charset="0"/>
                  </a:rPr>
                  <a:t>stride</a:t>
                </a:r>
                <a:r>
                  <a:rPr lang="zh-CN" altLang="en-US" sz="2200" dirty="0">
                    <a:ea typeface="Cambria Math" panose="02040503050406030204" pitchFamily="18" charset="0"/>
                  </a:rPr>
                  <a:t>）：每次滑动的步长</a:t>
                </a:r>
                <a:endParaRPr lang="en-US" altLang="zh-CN" sz="2200" dirty="0">
                  <a:ea typeface="Cambria Math" panose="02040503050406030204" pitchFamily="18" charset="0"/>
                </a:endParaRPr>
              </a:p>
              <a:p>
                <a:pPr>
                  <a:buSzPct val="65000"/>
                </a:pPr>
                <a:r>
                  <a:rPr lang="zh-CN" altLang="en-US" sz="2200" b="0" dirty="0">
                    <a:ea typeface="Cambria Math" panose="02040503050406030204" pitchFamily="18" charset="0"/>
                  </a:rPr>
                  <a:t>输入矩阵的填充：零填充或均值填充</a:t>
                </a:r>
                <a:endParaRPr lang="en-US" altLang="zh-CN" sz="2200" b="0" dirty="0">
                  <a:ea typeface="Cambria Math" panose="020405030504060302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mc:Choice>
        <mc:Fallback xmlns="">
          <p:sp>
            <p:nvSpPr>
              <p:cNvPr id="7171" name="内容占位符 2">
                <a:extLst>
                  <a:ext uri="{FF2B5EF4-FFF2-40B4-BE49-F238E27FC236}">
                    <a16:creationId xmlns:a16="http://schemas.microsoft.com/office/drawing/2014/main" id="{BA3C232B-6B56-49C7-8687-425378AAF527}"/>
                  </a:ext>
                </a:extLst>
              </p:cNvPr>
              <p:cNvSpPr>
                <a:spLocks noGrp="1" noRot="1" noChangeAspect="1" noMove="1" noResize="1" noEditPoints="1" noAdjustHandles="1" noChangeArrowheads="1" noChangeShapeType="1" noTextEdit="1"/>
              </p:cNvSpPr>
              <p:nvPr>
                <p:ph idx="1"/>
              </p:nvPr>
            </p:nvSpPr>
            <p:spPr>
              <a:blipFill>
                <a:blip r:embed="rId3"/>
                <a:stretch>
                  <a:fillRect l="-1880" t="-2094"/>
                </a:stretch>
              </a:blipFill>
            </p:spPr>
            <p:txBody>
              <a:bodyPr/>
              <a:lstStyle/>
              <a:p>
                <a:r>
                  <a:rPr lang="zh-CN" altLang="en-US">
                    <a:noFill/>
                  </a:rPr>
                  <a:t> </a:t>
                </a:r>
              </a:p>
            </p:txBody>
          </p:sp>
        </mc:Fallback>
      </mc:AlternateContent>
      <p:sp>
        <p:nvSpPr>
          <p:cNvPr id="2" name="页脚占位符 1">
            <a:extLst>
              <a:ext uri="{FF2B5EF4-FFF2-40B4-BE49-F238E27FC236}">
                <a16:creationId xmlns:a16="http://schemas.microsoft.com/office/drawing/2014/main" id="{22156508-96EE-46A8-9D27-7EDDEFE5E2D9}"/>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1417224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en-US" altLang="zh-CN" dirty="0"/>
              <a:t>1 </a:t>
            </a:r>
            <a:r>
              <a:rPr lang="zh-CN" altLang="en-US" dirty="0"/>
              <a:t>卷积神经网络</a:t>
            </a:r>
            <a:endParaRPr lang="en-US" altLang="zh-CN" dirty="0"/>
          </a:p>
          <a:p>
            <a:pPr eaLnBrk="1">
              <a:buSzPct val="65000"/>
            </a:pPr>
            <a:r>
              <a:rPr lang="zh-CN" altLang="en-US" sz="2400" dirty="0">
                <a:latin typeface="+mn-ea"/>
                <a:ea typeface="+mn-ea"/>
                <a:cs typeface="Times New Roman" panose="02020603050405020304" pitchFamily="18" charset="0"/>
              </a:rPr>
              <a:t>卷积运算：对两个函数进行数学运算，生成一个新函数，如果只有一个自变量，称为</a:t>
            </a:r>
            <a:r>
              <a:rPr lang="en-US" altLang="zh-CN" sz="2400" dirty="0">
                <a:latin typeface="+mn-ea"/>
                <a:ea typeface="+mn-ea"/>
                <a:cs typeface="Times New Roman" panose="02020603050405020304" pitchFamily="18" charset="0"/>
              </a:rPr>
              <a:t>1</a:t>
            </a:r>
            <a:r>
              <a:rPr lang="zh-CN" altLang="en-US" sz="2400" dirty="0">
                <a:latin typeface="+mn-ea"/>
                <a:ea typeface="+mn-ea"/>
                <a:cs typeface="Times New Roman" panose="02020603050405020304" pitchFamily="18" charset="0"/>
              </a:rPr>
              <a:t>维卷积，</a:t>
            </a:r>
            <a:r>
              <a:rPr lang="en-US" altLang="zh-CN" sz="2400" dirty="0">
                <a:latin typeface="+mn-ea"/>
                <a:ea typeface="+mn-ea"/>
                <a:cs typeface="Times New Roman" panose="02020603050405020304" pitchFamily="18" charset="0"/>
              </a:rPr>
              <a:t>n</a:t>
            </a:r>
            <a:r>
              <a:rPr lang="zh-CN" altLang="en-US" sz="2400" dirty="0">
                <a:latin typeface="+mn-ea"/>
                <a:ea typeface="+mn-ea"/>
                <a:cs typeface="Times New Roman" panose="02020603050405020304" pitchFamily="18" charset="0"/>
              </a:rPr>
              <a:t>个自变量称为</a:t>
            </a:r>
            <a:r>
              <a:rPr lang="en-US" altLang="zh-CN" sz="2400" dirty="0">
                <a:latin typeface="+mn-ea"/>
                <a:ea typeface="+mn-ea"/>
                <a:cs typeface="Times New Roman" panose="02020603050405020304" pitchFamily="18" charset="0"/>
              </a:rPr>
              <a:t>n</a:t>
            </a:r>
            <a:r>
              <a:rPr lang="zh-CN" altLang="en-US" sz="2400" dirty="0">
                <a:latin typeface="+mn-ea"/>
                <a:ea typeface="+mn-ea"/>
                <a:cs typeface="Times New Roman" panose="02020603050405020304" pitchFamily="18" charset="0"/>
              </a:rPr>
              <a:t>维卷积。</a:t>
            </a:r>
            <a:endParaRPr lang="en-US" altLang="zh-CN" sz="2400" dirty="0">
              <a:latin typeface="+mn-ea"/>
              <a:ea typeface="+mn-ea"/>
              <a:cs typeface="Times New Roman" panose="02020603050405020304" pitchFamily="18" charset="0"/>
            </a:endParaRPr>
          </a:p>
          <a:p>
            <a:pPr marL="0" indent="0" eaLnBrk="1">
              <a:buSzPct val="65000"/>
              <a:buNone/>
            </a:pPr>
            <a:endParaRPr lang="en-US" altLang="zh-CN" sz="2200" dirty="0">
              <a:latin typeface="+mn-ea"/>
              <a:ea typeface="+mn-ea"/>
              <a:cs typeface="Times New Roman" panose="02020603050405020304" pitchFamily="18" charset="0"/>
            </a:endParaRPr>
          </a:p>
          <a:p>
            <a:pPr eaLnBrk="1">
              <a:buSzPct val="65000"/>
            </a:pPr>
            <a:r>
              <a:rPr lang="zh-CN" altLang="en-US" sz="2400" dirty="0">
                <a:latin typeface="+mn-ea"/>
                <a:cs typeface="Times New Roman" panose="02020603050405020304" pitchFamily="18" charset="0"/>
              </a:rPr>
              <a:t>广义称呼卷积运算：卷积函数、互相关函数、内积</a:t>
            </a: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BE015C1C-53D5-4675-A7D8-7F52D172A36D}"/>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377244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mc:AlternateContent xmlns:mc="http://schemas.openxmlformats.org/markup-compatibility/2006" xmlns:a14="http://schemas.microsoft.com/office/drawing/2010/main">
        <mc:Choice Requires="a14">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a:t>
                </a:r>
                <a:endParaRPr lang="en-US" altLang="zh-CN" dirty="0"/>
              </a:p>
              <a:p>
                <a:pPr eaLnBrk="1">
                  <a:buSzPct val="65000"/>
                </a:pP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2</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维卷积函数：</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dirty="0">
                  <a:latin typeface="+mn-ea"/>
                  <a:cs typeface="Times New Roman" panose="02020603050405020304" pitchFamily="18" charset="0"/>
                </a:endParaRPr>
              </a:p>
              <a:p>
                <a:pPr marL="0" indent="0" eaLnBrk="1">
                  <a:buSzPct val="65000"/>
                  <a:buNone/>
                </a:pPr>
                <a:endParaRPr lang="en-US" altLang="zh-CN" sz="2400" dirty="0">
                  <a:latin typeface="+mn-ea"/>
                  <a:cs typeface="Times New Roman" panose="02020603050405020304" pitchFamily="18" charset="0"/>
                </a:endParaRPr>
              </a:p>
              <a:p>
                <a:pPr marL="0" indent="0" eaLnBrk="1">
                  <a:buSzPct val="65000"/>
                  <a:buNone/>
                </a:pPr>
                <a:endParaRPr lang="en-US" altLang="zh-CN" sz="2400" dirty="0">
                  <a:latin typeface="+mn-ea"/>
                  <a:cs typeface="Times New Roman" panose="02020603050405020304" pitchFamily="18" charset="0"/>
                </a:endParaRPr>
              </a:p>
              <a:p>
                <a:pPr eaLnBrk="1">
                  <a:buSzPct val="65000"/>
                </a:pPr>
                <a:r>
                  <a:rPr lang="zh-CN" altLang="en-US" sz="2200" dirty="0">
                    <a:latin typeface="+mn-ea"/>
                    <a:cs typeface="Times New Roman" panose="02020603050405020304" pitchFamily="18" charset="0"/>
                  </a:rPr>
                  <a:t>卷积运算满足交换律</a:t>
                </a:r>
                <a:endParaRPr lang="en-US" altLang="zh-CN" sz="2200" dirty="0">
                  <a:latin typeface="+mn-ea"/>
                  <a:cs typeface="Times New Roman" panose="02020603050405020304" pitchFamily="18" charset="0"/>
                </a:endParaRPr>
              </a:p>
              <a:p>
                <a:pPr eaLnBrk="1">
                  <a:buSzPct val="65000"/>
                  <a:buFont typeface="Wingdings" panose="05000000000000000000" pitchFamily="2" charset="2"/>
                  <a:buChar char="¡"/>
                </a:pP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𝑓</m:t>
                    </m:r>
                    <m:d>
                      <m:dPr>
                        <m:ctrlPr>
                          <a:rPr lang="en-US" altLang="zh-CN" sz="200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𝑥</m:t>
                        </m:r>
                      </m:e>
                    </m:d>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𝑔</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𝑥</m:t>
                        </m:r>
                      </m:e>
                    </m:d>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𝑔</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𝑥</m:t>
                        </m:r>
                      </m:e>
                    </m:d>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𝑓</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𝑥</m:t>
                        </m:r>
                      </m:e>
                    </m:d>
                  </m:oMath>
                </a14:m>
                <a:endParaRPr lang="en-US" altLang="zh-CN" sz="2000" b="0" i="1" dirty="0">
                  <a:latin typeface="Cambria Math" panose="02040503050406030204" pitchFamily="18" charset="0"/>
                  <a:cs typeface="Times New Roman" panose="02020603050405020304" pitchFamily="18" charset="0"/>
                </a:endParaRPr>
              </a:p>
              <a:p>
                <a:pPr eaLnBrk="1">
                  <a:buSzPct val="65000"/>
                  <a:buFont typeface="Wingdings" panose="05000000000000000000" pitchFamily="2" charset="2"/>
                  <a:buChar char="¡"/>
                </a:pPr>
                <a14:m>
                  <m:oMath xmlns:m="http://schemas.openxmlformats.org/officeDocument/2006/math">
                    <m:r>
                      <a:rPr lang="en-US" altLang="zh-CN" sz="2000" i="1">
                        <a:latin typeface="Cambria Math" panose="02040503050406030204" pitchFamily="18" charset="0"/>
                        <a:cs typeface="Times New Roman" panose="02020603050405020304" pitchFamily="18" charset="0"/>
                      </a:rPr>
                      <m:t>𝑓</m:t>
                    </m:r>
                    <m:d>
                      <m:dPr>
                        <m:ctrlPr>
                          <a:rPr lang="en-US" altLang="zh-CN" sz="2000" i="1">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𝑛</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𝑔</m:t>
                    </m:r>
                    <m:d>
                      <m:dPr>
                        <m:ctrlPr>
                          <a:rPr lang="en-US" altLang="zh-CN" sz="2000" i="1">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𝑛</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𝑔</m:t>
                    </m:r>
                    <m:d>
                      <m:dPr>
                        <m:ctrlPr>
                          <a:rPr lang="en-US" altLang="zh-CN" sz="2000" i="1">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𝑛</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𝑓</m:t>
                    </m:r>
                    <m:r>
                      <a:rPr lang="en-US" altLang="zh-CN" sz="2000" i="1">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𝑛</m:t>
                    </m:r>
                    <m:r>
                      <a:rPr lang="en-US" altLang="zh-CN" sz="2000" i="1">
                        <a:latin typeface="Cambria Math" panose="02040503050406030204" pitchFamily="18" charset="0"/>
                        <a:cs typeface="Times New Roman" panose="02020603050405020304" pitchFamily="18" charset="0"/>
                      </a:rPr>
                      <m:t>)</m:t>
                    </m:r>
                  </m:oMath>
                </a14:m>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14:m>
                  <m:oMath xmlns:m="http://schemas.openxmlformats.org/officeDocument/2006/math">
                    <m:r>
                      <a:rPr lang="en-US" altLang="zh-CN" sz="2000" i="1">
                        <a:latin typeface="Cambria Math" panose="02040503050406030204" pitchFamily="18" charset="0"/>
                        <a:cs typeface="Times New Roman" panose="02020603050405020304" pitchFamily="18" charset="0"/>
                      </a:rPr>
                      <m:t>𝑓</m:t>
                    </m:r>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𝑥</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𝑦</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𝑔</m:t>
                    </m:r>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𝑥</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𝑦</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𝑔</m:t>
                    </m:r>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𝑥</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𝑦</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𝑓</m:t>
                    </m:r>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𝑥</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𝑦</m:t>
                        </m:r>
                      </m:e>
                    </m:d>
                  </m:oMath>
                </a14:m>
                <a:endParaRPr lang="en-US" altLang="zh-CN" sz="2000" i="1" dirty="0">
                  <a:latin typeface="Cambria Math" panose="02040503050406030204" pitchFamily="18" charset="0"/>
                  <a:cs typeface="Times New Roman" panose="02020603050405020304" pitchFamily="18" charset="0"/>
                </a:endParaRPr>
              </a:p>
              <a:p>
                <a:pPr eaLnBrk="1">
                  <a:buSzPct val="65000"/>
                  <a:buFont typeface="Wingdings" panose="05000000000000000000" pitchFamily="2" charset="2"/>
                  <a:buChar char="¡"/>
                </a:pPr>
                <a14:m>
                  <m:oMath xmlns:m="http://schemas.openxmlformats.org/officeDocument/2006/math">
                    <m:r>
                      <a:rPr lang="en-US" altLang="zh-CN" sz="2000" i="1">
                        <a:latin typeface="Cambria Math" panose="02040503050406030204" pitchFamily="18" charset="0"/>
                        <a:cs typeface="Times New Roman" panose="02020603050405020304" pitchFamily="18" charset="0"/>
                      </a:rPr>
                      <m:t>𝑓</m:t>
                    </m:r>
                    <m:d>
                      <m:dPr>
                        <m:ctrlPr>
                          <a:rPr lang="en-US" altLang="zh-CN" sz="2000" i="1">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𝑛</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𝑚</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𝑔</m:t>
                    </m:r>
                    <m:d>
                      <m:dPr>
                        <m:ctrlPr>
                          <a:rPr lang="en-US" altLang="zh-CN" sz="2000" i="1">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𝑛</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𝑚</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𝑔</m:t>
                    </m:r>
                    <m:d>
                      <m:dPr>
                        <m:ctrlPr>
                          <a:rPr lang="en-US" altLang="zh-CN" sz="2000" i="1">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𝑛</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𝑚</m:t>
                        </m:r>
                      </m:e>
                    </m:d>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𝑓</m:t>
                    </m:r>
                    <m:r>
                      <a:rPr lang="en-US" altLang="zh-CN" sz="2000" i="1">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𝑛</m:t>
                    </m:r>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cs typeface="Times New Roman" panose="02020603050405020304" pitchFamily="18" charset="0"/>
                      </a:rPr>
                      <m:t>𝑚</m:t>
                    </m:r>
                    <m:r>
                      <a:rPr lang="en-US" altLang="zh-CN" sz="2000" i="1">
                        <a:latin typeface="Cambria Math" panose="02040503050406030204" pitchFamily="18" charset="0"/>
                        <a:cs typeface="Times New Roman" panose="02020603050405020304" pitchFamily="18" charset="0"/>
                      </a:rPr>
                      <m:t>)</m:t>
                    </m:r>
                  </m:oMath>
                </a14:m>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mc:Choice>
        <mc:Fallback xmlns="">
          <p:sp>
            <p:nvSpPr>
              <p:cNvPr id="7171" name="内容占位符 2">
                <a:extLst>
                  <a:ext uri="{FF2B5EF4-FFF2-40B4-BE49-F238E27FC236}">
                    <a16:creationId xmlns:a16="http://schemas.microsoft.com/office/drawing/2014/main" id="{BA3C232B-6B56-49C7-8687-425378AAF527}"/>
                  </a:ext>
                </a:extLst>
              </p:cNvPr>
              <p:cNvSpPr>
                <a:spLocks noGrp="1" noRot="1" noChangeAspect="1" noMove="1" noResize="1" noEditPoints="1" noAdjustHandles="1" noChangeArrowheads="1" noChangeShapeType="1" noTextEdit="1"/>
              </p:cNvSpPr>
              <p:nvPr>
                <p:ph idx="1"/>
              </p:nvPr>
            </p:nvSpPr>
            <p:spPr>
              <a:blipFill>
                <a:blip r:embed="rId3"/>
                <a:stretch>
                  <a:fillRect l="-1880" t="-2094"/>
                </a:stretch>
              </a:blipFill>
            </p:spPr>
            <p:txBody>
              <a:bodyPr/>
              <a:lstStyle/>
              <a:p>
                <a:r>
                  <a:rPr lang="zh-CN" altLang="en-US">
                    <a:noFill/>
                  </a:rPr>
                  <a:t> </a:t>
                </a:r>
              </a:p>
            </p:txBody>
          </p:sp>
        </mc:Fallback>
      </mc:AlternateContent>
      <p:sp>
        <p:nvSpPr>
          <p:cNvPr id="2" name="页脚占位符 1">
            <a:extLst>
              <a:ext uri="{FF2B5EF4-FFF2-40B4-BE49-F238E27FC236}">
                <a16:creationId xmlns:a16="http://schemas.microsoft.com/office/drawing/2014/main" id="{6F9B4768-4B21-4DAF-B94D-63187B65467A}"/>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4" name="图片 3">
            <a:extLst>
              <a:ext uri="{FF2B5EF4-FFF2-40B4-BE49-F238E27FC236}">
                <a16:creationId xmlns:a16="http://schemas.microsoft.com/office/drawing/2014/main" id="{6DC0B03F-85E7-4157-BB58-F5C361DF83BF}"/>
              </a:ext>
            </a:extLst>
          </p:cNvPr>
          <p:cNvPicPr>
            <a:picLocks noChangeAspect="1"/>
          </p:cNvPicPr>
          <p:nvPr/>
        </p:nvPicPr>
        <p:blipFill>
          <a:blip r:embed="rId4"/>
          <a:stretch>
            <a:fillRect/>
          </a:stretch>
        </p:blipFill>
        <p:spPr>
          <a:xfrm>
            <a:off x="1187624" y="2780928"/>
            <a:ext cx="7680920" cy="800213"/>
          </a:xfrm>
          <a:prstGeom prst="rect">
            <a:avLst/>
          </a:prstGeom>
        </p:spPr>
      </p:pic>
    </p:spTree>
    <p:extLst>
      <p:ext uri="{BB962C8B-B14F-4D97-AF65-F5344CB8AC3E}">
        <p14:creationId xmlns:p14="http://schemas.microsoft.com/office/powerpoint/2010/main" val="3381900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F9730E-7A78-4584-8E26-A09D5B4C97D5}"/>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D48230C3-CDB2-4097-90B3-CB5EF2196171}"/>
              </a:ext>
            </a:extLst>
          </p:cNvPr>
          <p:cNvSpPr>
            <a:spLocks noGrp="1"/>
          </p:cNvSpPr>
          <p:nvPr>
            <p:ph idx="1"/>
          </p:nvPr>
        </p:nvSpPr>
        <p:spPr/>
        <p:txBody>
          <a:bodyPr/>
          <a:lstStyle/>
          <a:p>
            <a:r>
              <a:rPr lang="zh-CN" altLang="en-US" dirty="0"/>
              <a:t>卷积特征图生成过程</a:t>
            </a:r>
          </a:p>
        </p:txBody>
      </p:sp>
      <p:pic>
        <p:nvPicPr>
          <p:cNvPr id="5" name="图片 4">
            <a:extLst>
              <a:ext uri="{FF2B5EF4-FFF2-40B4-BE49-F238E27FC236}">
                <a16:creationId xmlns:a16="http://schemas.microsoft.com/office/drawing/2014/main" id="{EA46D516-5103-4A58-ABD1-5B69E036E730}"/>
              </a:ext>
            </a:extLst>
          </p:cNvPr>
          <p:cNvPicPr>
            <a:picLocks noChangeAspect="1"/>
          </p:cNvPicPr>
          <p:nvPr/>
        </p:nvPicPr>
        <p:blipFill>
          <a:blip r:embed="rId2"/>
          <a:stretch>
            <a:fillRect/>
          </a:stretch>
        </p:blipFill>
        <p:spPr>
          <a:xfrm>
            <a:off x="1115616" y="2492896"/>
            <a:ext cx="7574850" cy="2952328"/>
          </a:xfrm>
          <a:prstGeom prst="rect">
            <a:avLst/>
          </a:prstGeom>
        </p:spPr>
      </p:pic>
    </p:spTree>
    <p:extLst>
      <p:ext uri="{BB962C8B-B14F-4D97-AF65-F5344CB8AC3E}">
        <p14:creationId xmlns:p14="http://schemas.microsoft.com/office/powerpoint/2010/main" val="1622542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mc:AlternateContent xmlns:mc="http://schemas.openxmlformats.org/markup-compatibility/2006" xmlns:a14="http://schemas.microsoft.com/office/drawing/2010/main">
        <mc:Choice Requires="a14">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a:t>
                </a:r>
                <a:endParaRPr lang="en-US" altLang="zh-CN" dirty="0"/>
              </a:p>
              <a:p>
                <a:pPr eaLnBrk="1">
                  <a:buSzPct val="65000"/>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池化层：池化过程也是子采样过程，将卷积层特征图上池化窗口（</a:t>
                </a:r>
                <a14:m>
                  <m:oMath xmlns:m="http://schemas.openxmlformats.org/officeDocument/2006/math">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𝑠</m:t>
                    </m:r>
                    <m:r>
                      <a:rPr lang="en-US" altLang="zh-CN" sz="240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𝑠</m:t>
                    </m:r>
                  </m:oMath>
                </a14:m>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 </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矩阵）压缩到一个元素放入池化层特征图。常用池化计算：最大池化、最小池化、平均池化。</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池化过程举例</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图</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mc:Choice>
        <mc:Fallback xmlns="">
          <p:sp>
            <p:nvSpPr>
              <p:cNvPr id="7171" name="内容占位符 2">
                <a:extLst>
                  <a:ext uri="{FF2B5EF4-FFF2-40B4-BE49-F238E27FC236}">
                    <a16:creationId xmlns:a16="http://schemas.microsoft.com/office/drawing/2014/main" id="{BA3C232B-6B56-49C7-8687-425378AAF527}"/>
                  </a:ext>
                </a:extLst>
              </p:cNvPr>
              <p:cNvSpPr>
                <a:spLocks noGrp="1" noRot="1" noChangeAspect="1" noMove="1" noResize="1" noEditPoints="1" noAdjustHandles="1" noChangeArrowheads="1" noChangeShapeType="1" noTextEdit="1"/>
              </p:cNvSpPr>
              <p:nvPr>
                <p:ph idx="1"/>
              </p:nvPr>
            </p:nvSpPr>
            <p:spPr>
              <a:blipFill>
                <a:blip r:embed="rId3"/>
                <a:stretch>
                  <a:fillRect l="-1880" t="-2094" r="-526"/>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82360F77-81ED-4C3E-B969-FC061E453F3C}"/>
              </a:ext>
            </a:extLst>
          </p:cNvPr>
          <p:cNvPicPr>
            <a:picLocks noChangeAspect="1"/>
          </p:cNvPicPr>
          <p:nvPr/>
        </p:nvPicPr>
        <p:blipFill>
          <a:blip r:embed="rId4"/>
          <a:stretch>
            <a:fillRect/>
          </a:stretch>
        </p:blipFill>
        <p:spPr>
          <a:xfrm>
            <a:off x="3352800" y="3318345"/>
            <a:ext cx="5112060" cy="3164360"/>
          </a:xfrm>
          <a:prstGeom prst="rect">
            <a:avLst/>
          </a:prstGeom>
        </p:spPr>
      </p:pic>
    </p:spTree>
    <p:extLst>
      <p:ext uri="{BB962C8B-B14F-4D97-AF65-F5344CB8AC3E}">
        <p14:creationId xmlns:p14="http://schemas.microsoft.com/office/powerpoint/2010/main" val="2006953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a:t>
            </a:r>
            <a:endParaRPr lang="en-US" altLang="zh-CN" dirty="0"/>
          </a:p>
          <a:p>
            <a:pPr eaLnBrk="1">
              <a:buSzPct val="65000"/>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全连接层</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输出层：可以是</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sigmoid</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激活函数或线性激活函数</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正向传播（</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Forward Propagation</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）：从数据层利用各个卷积核进行卷积映射生成卷积层特征图，再进行池化运算生成池化层特征图，如存在多组“卷积层</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池化层”则需重复前述过程，然后连接到全连接及各全连接层的过程。</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831CE9DD-1699-4169-B844-85C621C32C2A}"/>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3565044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卷积神经网络训练与应用举例</a:t>
            </a:r>
            <a:endParaRPr lang="en-US" altLang="zh-CN" dirty="0"/>
          </a:p>
          <a:p>
            <a:pPr eaLnBrk="1">
              <a:buSzPct val="65000"/>
            </a:pPr>
            <a:r>
              <a:rPr lang="zh-CN" altLang="en-US" sz="2400" dirty="0"/>
              <a:t>卷积神经网络一般采用</a:t>
            </a:r>
            <a:r>
              <a:rPr lang="en-US" altLang="zh-CN" sz="2400" dirty="0"/>
              <a:t>BP</a:t>
            </a:r>
            <a:r>
              <a:rPr lang="zh-CN" altLang="en-US" sz="2400" dirty="0"/>
              <a:t>算法（</a:t>
            </a:r>
            <a:r>
              <a:rPr lang="en-US" altLang="zh-CN" sz="2400" dirty="0"/>
              <a:t>Back Propagation</a:t>
            </a:r>
            <a:r>
              <a:rPr lang="zh-CN" altLang="en-US" sz="2400" dirty="0"/>
              <a:t>，反向传播法）进行训练，即依据训练数据集，先通过正向传播计算预测输出值，再根据预测值与期望值之间的差异利用梯度下降法调整网络权值</a:t>
            </a:r>
            <a:endParaRPr lang="en-US" altLang="zh-CN" sz="2400" dirty="0"/>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常见两种卷积网络的训练方式：</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buFont typeface="Wingdings" panose="05000000000000000000" pitchFamily="2" charset="2"/>
              <a:buChar char="¡"/>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1</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）训练到池化层到连接层即结束，不训练池化层和卷积层；</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buFont typeface="Wingdings" panose="05000000000000000000" pitchFamily="2" charset="2"/>
              <a:buChar char="¡"/>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2</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）继续训练池化层和卷积层</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17C314F9-7259-4E92-99F9-0DC39975159C}"/>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416847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卷积神经网络训练与应用举例</a:t>
            </a:r>
            <a:endParaRPr lang="en-US" altLang="zh-CN" dirty="0"/>
          </a:p>
          <a:p>
            <a:pPr eaLnBrk="1">
              <a:buSzPct val="65000"/>
            </a:pPr>
            <a:r>
              <a:rPr lang="zh-CN" altLang="en-US" sz="2400" dirty="0"/>
              <a:t>提高卷积网络泛化能力的技术：</a:t>
            </a:r>
            <a:endParaRPr lang="en-US" altLang="zh-CN" sz="2400" dirty="0"/>
          </a:p>
          <a:p>
            <a:pPr marL="0" indent="0" eaLnBrk="1">
              <a:buSzPct val="65000"/>
              <a:buNone/>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1</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）去均值化，即对图像矩阵去掉矩阵的均值；</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2</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）将标准差归一，即缩放矩阵数据，使得数据的标准差为</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1</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3</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）利用图像处理中的“白化”（</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whitening</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）技术，即消除数据之间的相关性，使图像边缘增强；</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4</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）训练中应用</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dropout</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技术</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17109221-59BC-4F16-8F92-4BE07BA1D0DD}"/>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960181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a:extLst>
              <a:ext uri="{FF2B5EF4-FFF2-40B4-BE49-F238E27FC236}">
                <a16:creationId xmlns:a16="http://schemas.microsoft.com/office/drawing/2014/main" id="{6C284D1D-B9CD-453A-8248-43F31ED750E2}"/>
              </a:ext>
            </a:extLst>
          </p:cNvPr>
          <p:cNvSpPr>
            <a:spLocks noGrp="1" noChangeArrowheads="1"/>
          </p:cNvSpPr>
          <p:nvPr>
            <p:ph type="title"/>
          </p:nvPr>
        </p:nvSpPr>
        <p:spPr/>
        <p:txBody>
          <a:bodyPr/>
          <a:lstStyle/>
          <a:p>
            <a:r>
              <a:rPr lang="zh-CN" altLang="en-US"/>
              <a:t>特征空间评价</a:t>
            </a:r>
          </a:p>
        </p:txBody>
      </p:sp>
      <p:sp>
        <p:nvSpPr>
          <p:cNvPr id="13315" name="内容占位符 2">
            <a:extLst>
              <a:ext uri="{FF2B5EF4-FFF2-40B4-BE49-F238E27FC236}">
                <a16:creationId xmlns:a16="http://schemas.microsoft.com/office/drawing/2014/main" id="{D0B0FD54-6C85-4026-B64B-BC172360F7A0}"/>
              </a:ext>
            </a:extLst>
          </p:cNvPr>
          <p:cNvSpPr>
            <a:spLocks noGrp="1" noChangeArrowheads="1"/>
          </p:cNvSpPr>
          <p:nvPr>
            <p:ph idx="1"/>
          </p:nvPr>
        </p:nvSpPr>
        <p:spPr/>
        <p:txBody>
          <a:bodyPr/>
          <a:lstStyle/>
          <a:p>
            <a:r>
              <a:rPr lang="zh-CN" altLang="en-US"/>
              <a:t>（</a:t>
            </a:r>
            <a:r>
              <a:rPr lang="en-US" altLang="zh-CN"/>
              <a:t>1</a:t>
            </a:r>
            <a:r>
              <a:rPr lang="zh-CN" altLang="en-US"/>
              <a:t>）首要任务是描述对象，即能够识别同一对象和区分不同对象；</a:t>
            </a:r>
            <a:endParaRPr lang="en-US" altLang="zh-CN"/>
          </a:p>
          <a:p>
            <a:r>
              <a:rPr lang="zh-CN" altLang="en-US"/>
              <a:t>（</a:t>
            </a:r>
            <a:r>
              <a:rPr lang="en-US" altLang="zh-CN"/>
              <a:t>2</a:t>
            </a:r>
            <a:r>
              <a:rPr lang="zh-CN" altLang="en-US"/>
              <a:t>）应有助于分析模型的工作；</a:t>
            </a:r>
            <a:endParaRPr lang="en-US" altLang="zh-CN"/>
          </a:p>
          <a:p>
            <a:r>
              <a:rPr lang="zh-CN" altLang="en-US"/>
              <a:t>（</a:t>
            </a:r>
            <a:r>
              <a:rPr lang="en-US" altLang="zh-CN"/>
              <a:t>3</a:t>
            </a:r>
            <a:r>
              <a:rPr lang="zh-CN" altLang="en-US"/>
              <a:t>）除非模型需要，否则尽量只描述对象主要特征而构建低维度的空间；</a:t>
            </a:r>
            <a:endParaRPr lang="en-US" altLang="zh-CN"/>
          </a:p>
          <a:p>
            <a:r>
              <a:rPr lang="zh-CN" altLang="en-US"/>
              <a:t>（</a:t>
            </a:r>
            <a:r>
              <a:rPr lang="en-US" altLang="zh-CN"/>
              <a:t>4</a:t>
            </a:r>
            <a:r>
              <a:rPr lang="zh-CN" altLang="en-US"/>
              <a:t>）尽可能正交化的特征空间；</a:t>
            </a:r>
            <a:endParaRPr lang="en-US" altLang="zh-CN"/>
          </a:p>
          <a:p>
            <a:r>
              <a:rPr lang="zh-CN" altLang="en-US"/>
              <a:t>（</a:t>
            </a:r>
            <a:r>
              <a:rPr lang="en-US" altLang="zh-CN"/>
              <a:t>5</a:t>
            </a:r>
            <a:r>
              <a:rPr lang="zh-CN" altLang="en-US"/>
              <a:t>）尽量满足“似近非远”原则。</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训练技术</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卷积神经网络训练与应用举例</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800" b="1" dirty="0"/>
              <a:t>梯度消失问题、</a:t>
            </a:r>
            <a:r>
              <a:rPr lang="en-US" altLang="zh-CN" sz="2800" b="1" dirty="0"/>
              <a:t>Dropout</a:t>
            </a:r>
            <a:r>
              <a:rPr lang="zh-CN" altLang="en-US" sz="2800" b="1" dirty="0"/>
              <a:t>技术</a:t>
            </a:r>
            <a:endParaRPr lang="en-US" altLang="zh-CN" sz="2800" b="1" dirty="0"/>
          </a:p>
          <a:p>
            <a:pPr eaLnBrk="1">
              <a:buSzPct val="65000"/>
            </a:pPr>
            <a:endParaRPr lang="en-US" altLang="zh-CN" sz="28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1ACEFC49-083C-4774-9C24-A5494B7EC7B0}"/>
              </a:ext>
            </a:extLst>
          </p:cNvPr>
          <p:cNvPicPr>
            <a:picLocks noChangeAspect="1"/>
          </p:cNvPicPr>
          <p:nvPr/>
        </p:nvPicPr>
        <p:blipFill>
          <a:blip r:embed="rId3"/>
          <a:stretch>
            <a:fillRect/>
          </a:stretch>
        </p:blipFill>
        <p:spPr>
          <a:xfrm>
            <a:off x="2421147" y="2871800"/>
            <a:ext cx="6125634" cy="3524628"/>
          </a:xfrm>
          <a:prstGeom prst="rect">
            <a:avLst/>
          </a:prstGeom>
        </p:spPr>
      </p:pic>
    </p:spTree>
    <p:extLst>
      <p:ext uri="{BB962C8B-B14F-4D97-AF65-F5344CB8AC3E}">
        <p14:creationId xmlns:p14="http://schemas.microsoft.com/office/powerpoint/2010/main" val="36814672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D9A824-EF44-4AF7-A964-A8C0A7DD577F}"/>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7066C26-096E-421C-91FF-D99B549DA937}"/>
              </a:ext>
            </a:extLst>
          </p:cNvPr>
          <p:cNvSpPr>
            <a:spLocks noGrp="1"/>
          </p:cNvSpPr>
          <p:nvPr>
            <p:ph idx="1"/>
          </p:nvPr>
        </p:nvSpPr>
        <p:spPr/>
        <p:txBody>
          <a:bodyPr/>
          <a:lstStyle/>
          <a:p>
            <a:r>
              <a:rPr lang="en-US" altLang="zh-CN" dirty="0"/>
              <a:t>Dropout</a:t>
            </a:r>
            <a:r>
              <a:rPr lang="zh-CN" altLang="en-US" dirty="0"/>
              <a:t>性能</a:t>
            </a:r>
          </a:p>
        </p:txBody>
      </p:sp>
      <p:pic>
        <p:nvPicPr>
          <p:cNvPr id="6" name="图片 5">
            <a:extLst>
              <a:ext uri="{FF2B5EF4-FFF2-40B4-BE49-F238E27FC236}">
                <a16:creationId xmlns:a16="http://schemas.microsoft.com/office/drawing/2014/main" id="{54147D84-796D-40EF-91E1-6345C81B5618}"/>
              </a:ext>
            </a:extLst>
          </p:cNvPr>
          <p:cNvPicPr>
            <a:picLocks noChangeAspect="1"/>
          </p:cNvPicPr>
          <p:nvPr/>
        </p:nvPicPr>
        <p:blipFill>
          <a:blip r:embed="rId2"/>
          <a:stretch>
            <a:fillRect/>
          </a:stretch>
        </p:blipFill>
        <p:spPr>
          <a:xfrm>
            <a:off x="2915816" y="2123885"/>
            <a:ext cx="5519796" cy="4124515"/>
          </a:xfrm>
          <a:prstGeom prst="rect">
            <a:avLst/>
          </a:prstGeom>
        </p:spPr>
      </p:pic>
    </p:spTree>
    <p:extLst>
      <p:ext uri="{BB962C8B-B14F-4D97-AF65-F5344CB8AC3E}">
        <p14:creationId xmlns:p14="http://schemas.microsoft.com/office/powerpoint/2010/main" val="3102034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卷积神经网络训练与应用举例</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en-US" altLang="zh-CN" sz="2800" b="1" dirty="0"/>
              <a:t>LeNet-5</a:t>
            </a:r>
          </a:p>
          <a:p>
            <a:pPr eaLnBrk="1">
              <a:buSzPct val="65000"/>
            </a:pPr>
            <a:endParaRPr lang="en-US" altLang="zh-CN" sz="28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buFont typeface="Wingdings" panose="05000000000000000000" pitchFamily="2" charset="2"/>
              <a:buChar char="¡"/>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结构：图</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13.25</a:t>
            </a: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0DCE9EE6-6513-44AC-9192-4C0449A0AB34}"/>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4" name="图片 3">
            <a:extLst>
              <a:ext uri="{FF2B5EF4-FFF2-40B4-BE49-F238E27FC236}">
                <a16:creationId xmlns:a16="http://schemas.microsoft.com/office/drawing/2014/main" id="{66285B65-1516-4733-B821-9668B324391B}"/>
              </a:ext>
            </a:extLst>
          </p:cNvPr>
          <p:cNvPicPr>
            <a:picLocks noChangeAspect="1"/>
          </p:cNvPicPr>
          <p:nvPr/>
        </p:nvPicPr>
        <p:blipFill>
          <a:blip r:embed="rId3"/>
          <a:stretch>
            <a:fillRect/>
          </a:stretch>
        </p:blipFill>
        <p:spPr>
          <a:xfrm>
            <a:off x="428625" y="2996952"/>
            <a:ext cx="8680156" cy="2695048"/>
          </a:xfrm>
          <a:prstGeom prst="rect">
            <a:avLst/>
          </a:prstGeom>
        </p:spPr>
      </p:pic>
    </p:spTree>
    <p:extLst>
      <p:ext uri="{BB962C8B-B14F-4D97-AF65-F5344CB8AC3E}">
        <p14:creationId xmlns:p14="http://schemas.microsoft.com/office/powerpoint/2010/main" val="3101906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卷积神经网络训练与应用举例</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en-US" altLang="zh-CN" sz="2800" b="1" dirty="0" err="1"/>
              <a:t>AlexNet</a:t>
            </a:r>
            <a:endParaRPr lang="en-US" altLang="zh-CN" sz="2800" b="1" dirty="0"/>
          </a:p>
          <a:p>
            <a:pPr eaLnBrk="1">
              <a:buSzPct val="65000"/>
            </a:pPr>
            <a:endParaRPr lang="en-US" altLang="zh-CN" sz="28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buFont typeface="Wingdings" panose="05000000000000000000" pitchFamily="2" charset="2"/>
              <a:buChar char="¡"/>
            </a:pPr>
            <a:r>
              <a:rPr lang="en-US" altLang="zh-CN" sz="2400" dirty="0" err="1"/>
              <a:t>AlexNet</a:t>
            </a:r>
            <a:r>
              <a:rPr lang="zh-CN" altLang="en-US" sz="2400" dirty="0"/>
              <a:t>的结构：</a:t>
            </a: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图</a:t>
            </a: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13.28</a:t>
            </a: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DC06EE99-1EAF-48AB-A2BC-0A060C000720}"/>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4" name="图片 3">
            <a:extLst>
              <a:ext uri="{FF2B5EF4-FFF2-40B4-BE49-F238E27FC236}">
                <a16:creationId xmlns:a16="http://schemas.microsoft.com/office/drawing/2014/main" id="{80D8F9F8-7457-4E7B-843A-E5A7916B55DB}"/>
              </a:ext>
            </a:extLst>
          </p:cNvPr>
          <p:cNvPicPr>
            <a:picLocks noChangeAspect="1"/>
          </p:cNvPicPr>
          <p:nvPr/>
        </p:nvPicPr>
        <p:blipFill>
          <a:blip r:embed="rId3"/>
          <a:stretch>
            <a:fillRect/>
          </a:stretch>
        </p:blipFill>
        <p:spPr>
          <a:xfrm>
            <a:off x="16619" y="2761027"/>
            <a:ext cx="9091885" cy="2809290"/>
          </a:xfrm>
          <a:prstGeom prst="rect">
            <a:avLst/>
          </a:prstGeom>
        </p:spPr>
      </p:pic>
    </p:spTree>
    <p:extLst>
      <p:ext uri="{BB962C8B-B14F-4D97-AF65-F5344CB8AC3E}">
        <p14:creationId xmlns:p14="http://schemas.microsoft.com/office/powerpoint/2010/main" val="20251783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632340" y="5157192"/>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219640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p:txBody>
          <a:bodyPr/>
          <a:lstStyle/>
          <a:p>
            <a:pPr marL="0" indent="0">
              <a:buNone/>
            </a:pPr>
            <a:r>
              <a:rPr lang="zh-CN" altLang="en-US" dirty="0"/>
              <a:t>循环神经网络</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400" dirty="0"/>
              <a:t>循环神经网络（</a:t>
            </a:r>
            <a:r>
              <a:rPr lang="en-US" altLang="zh-CN" sz="2400" dirty="0"/>
              <a:t>Recurrent Neural Network</a:t>
            </a:r>
            <a:r>
              <a:rPr lang="zh-CN" altLang="en-US" sz="2400" dirty="0"/>
              <a:t>，</a:t>
            </a:r>
            <a:r>
              <a:rPr lang="en-US" altLang="zh-CN" sz="2400" dirty="0"/>
              <a:t>RNN</a:t>
            </a:r>
            <a:r>
              <a:rPr lang="zh-CN" altLang="en-US" sz="2400" dirty="0"/>
              <a:t>）：用于处理序列的信息推理，在语音识别、自然语言建模、机器翻译等多个领域有着广泛的应用。</a:t>
            </a:r>
            <a:endParaRPr lang="en-US" altLang="zh-CN" sz="2400" dirty="0"/>
          </a:p>
          <a:p>
            <a:pPr eaLnBrk="1">
              <a:buSzPct val="65000"/>
            </a:pPr>
            <a:endParaRPr lang="en-US" altLang="zh-CN" sz="2400" b="1"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en-US" altLang="zh-CN" sz="2400" dirty="0">
                <a:latin typeface="Times New Roman" panose="02020603050405020304" pitchFamily="18" charset="0"/>
                <a:ea typeface="Cambria Math" panose="02040503050406030204" pitchFamily="18" charset="0"/>
                <a:cs typeface="Times New Roman" panose="02020603050405020304" pitchFamily="18" charset="0"/>
              </a:rPr>
              <a:t>RNN</a:t>
            </a:r>
            <a:r>
              <a:rPr lang="zh-CN" altLang="en-US" sz="2400" dirty="0">
                <a:latin typeface="Times New Roman" panose="02020603050405020304" pitchFamily="18" charset="0"/>
                <a:ea typeface="+mn-ea"/>
                <a:cs typeface="Times New Roman" panose="02020603050405020304" pitchFamily="18" charset="0"/>
              </a:rPr>
              <a:t>和多层感知机的一般性区别：在一个时刻，循环神经网络中的隐藏层的输出不仅作为下一层隐藏层的输入，而且还是下一个时刻隐藏层的输入，故能够持续保留记忆，之前状态参与后面状态的推理</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672AC26E-2C9C-4753-97F9-5E3D9E0ADC11}"/>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24574537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5077097"/>
          </a:xfrm>
        </p:spPr>
        <p:txBody>
          <a:bodyPr/>
          <a:lstStyle/>
          <a:p>
            <a:pPr marL="0" indent="0">
              <a:buNone/>
            </a:pPr>
            <a:r>
              <a:rPr lang="zh-CN" altLang="en-US" dirty="0"/>
              <a:t>循环神经网络</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400" dirty="0"/>
              <a:t>单隐藏层循环神经网络结构</a:t>
            </a: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r>
              <a:rPr lang="zh-CN" altLang="en-US" sz="2400" b="0" dirty="0">
                <a:latin typeface="Times New Roman" panose="02020603050405020304" pitchFamily="18" charset="0"/>
                <a:ea typeface="Cambria Math" panose="02040503050406030204" pitchFamily="18" charset="0"/>
                <a:cs typeface="Times New Roman" panose="02020603050405020304" pitchFamily="18" charset="0"/>
              </a:rPr>
              <a:t>图</a:t>
            </a:r>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pic>
        <p:nvPicPr>
          <p:cNvPr id="4" name="图片 3">
            <a:extLst>
              <a:ext uri="{FF2B5EF4-FFF2-40B4-BE49-F238E27FC236}">
                <a16:creationId xmlns:a16="http://schemas.microsoft.com/office/drawing/2014/main" id="{C9E82B68-2D8F-48DE-9479-2673684F1159}"/>
              </a:ext>
            </a:extLst>
          </p:cNvPr>
          <p:cNvPicPr>
            <a:picLocks noChangeAspect="1"/>
          </p:cNvPicPr>
          <p:nvPr/>
        </p:nvPicPr>
        <p:blipFill>
          <a:blip r:embed="rId3"/>
          <a:stretch>
            <a:fillRect/>
          </a:stretch>
        </p:blipFill>
        <p:spPr>
          <a:xfrm>
            <a:off x="1079612" y="3140968"/>
            <a:ext cx="7128792" cy="3144663"/>
          </a:xfrm>
          <a:prstGeom prst="rect">
            <a:avLst/>
          </a:prstGeom>
        </p:spPr>
      </p:pic>
    </p:spTree>
    <p:extLst>
      <p:ext uri="{BB962C8B-B14F-4D97-AF65-F5344CB8AC3E}">
        <p14:creationId xmlns:p14="http://schemas.microsoft.com/office/powerpoint/2010/main" val="21355359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763B68-6CD1-4C02-85E7-3E76B8BE0E6F}"/>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BD2D64CE-28E4-4ABA-9F8F-4580DE21572D}"/>
              </a:ext>
            </a:extLst>
          </p:cNvPr>
          <p:cNvSpPr>
            <a:spLocks noGrp="1"/>
          </p:cNvSpPr>
          <p:nvPr>
            <p:ph idx="1"/>
          </p:nvPr>
        </p:nvSpPr>
        <p:spPr/>
        <p:txBody>
          <a:bodyPr/>
          <a:lstStyle/>
          <a:p>
            <a:pPr eaLnBrk="1">
              <a:buSzPct val="65000"/>
            </a:pPr>
            <a:r>
              <a:rPr lang="zh-CN" altLang="en-US" sz="3200" b="0" dirty="0">
                <a:latin typeface="Times New Roman" panose="02020603050405020304" pitchFamily="18" charset="0"/>
                <a:ea typeface="Cambria Math" panose="02040503050406030204" pitchFamily="18" charset="0"/>
                <a:cs typeface="Times New Roman" panose="02020603050405020304" pitchFamily="18" charset="0"/>
              </a:rPr>
              <a:t>双向循环神经网络结构</a:t>
            </a:r>
            <a:endParaRPr lang="en-US" altLang="zh-CN" sz="3200" b="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eaLnBrk="1">
              <a:buSzPct val="65000"/>
              <a:buNone/>
            </a:pPr>
            <a:r>
              <a:rPr lang="zh-CN" altLang="en-US" sz="3200" b="0" dirty="0">
                <a:latin typeface="Times New Roman" panose="02020603050405020304" pitchFamily="18" charset="0"/>
                <a:ea typeface="Cambria Math" panose="02040503050406030204" pitchFamily="18" charset="0"/>
                <a:cs typeface="Times New Roman" panose="02020603050405020304" pitchFamily="18" charset="0"/>
              </a:rPr>
              <a:t>图</a:t>
            </a:r>
            <a:endParaRPr lang="en-US" altLang="zh-CN" sz="3200" b="0" dirty="0">
              <a:latin typeface="Times New Roman" panose="02020603050405020304" pitchFamily="18" charset="0"/>
              <a:ea typeface="Cambria Math" panose="02040503050406030204" pitchFamily="18" charset="0"/>
              <a:cs typeface="Times New Roman" panose="02020603050405020304" pitchFamily="18" charset="0"/>
            </a:endParaRPr>
          </a:p>
          <a:p>
            <a:endParaRPr lang="zh-CN" altLang="en-US" dirty="0"/>
          </a:p>
        </p:txBody>
      </p:sp>
      <p:sp>
        <p:nvSpPr>
          <p:cNvPr id="4" name="页脚占位符 3">
            <a:extLst>
              <a:ext uri="{FF2B5EF4-FFF2-40B4-BE49-F238E27FC236}">
                <a16:creationId xmlns:a16="http://schemas.microsoft.com/office/drawing/2014/main" id="{F4DCC4D5-65D9-4C5B-8FA6-51EA1ED285B2}"/>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B9D83C28-EAC1-4656-AA81-5E123A1640FC}"/>
              </a:ext>
            </a:extLst>
          </p:cNvPr>
          <p:cNvPicPr>
            <a:picLocks noChangeAspect="1"/>
          </p:cNvPicPr>
          <p:nvPr/>
        </p:nvPicPr>
        <p:blipFill>
          <a:blip r:embed="rId2"/>
          <a:stretch>
            <a:fillRect/>
          </a:stretch>
        </p:blipFill>
        <p:spPr>
          <a:xfrm>
            <a:off x="1187624" y="2826831"/>
            <a:ext cx="7577806" cy="2690401"/>
          </a:xfrm>
          <a:prstGeom prst="rect">
            <a:avLst/>
          </a:prstGeom>
        </p:spPr>
      </p:pic>
    </p:spTree>
    <p:extLst>
      <p:ext uri="{BB962C8B-B14F-4D97-AF65-F5344CB8AC3E}">
        <p14:creationId xmlns:p14="http://schemas.microsoft.com/office/powerpoint/2010/main" val="2448881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深度学习</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5077097"/>
          </a:xfrm>
        </p:spPr>
        <p:txBody>
          <a:bodyPr/>
          <a:lstStyle/>
          <a:p>
            <a:pPr marL="0" indent="0">
              <a:buNone/>
            </a:pPr>
            <a:r>
              <a:rPr lang="zh-CN" altLang="en-US" dirty="0"/>
              <a:t>其他深度学习技术</a:t>
            </a:r>
            <a:endParaRPr lang="en-US" altLang="zh-CN" dirty="0"/>
          </a:p>
          <a:p>
            <a:r>
              <a:rPr lang="zh-CN" altLang="en-US" sz="2400" dirty="0">
                <a:latin typeface="+mn-ea"/>
                <a:cs typeface="Times New Roman" panose="02020603050405020304" pitchFamily="18" charset="0"/>
              </a:rPr>
              <a:t>长短时记忆网络</a:t>
            </a:r>
            <a:endParaRPr lang="en-US" altLang="zh-CN" sz="2400" dirty="0">
              <a:latin typeface="+mn-ea"/>
              <a:cs typeface="Times New Roman" panose="02020603050405020304" pitchFamily="18" charset="0"/>
            </a:endParaRPr>
          </a:p>
          <a:p>
            <a:r>
              <a:rPr lang="zh-CN" altLang="en-US" sz="2400" dirty="0">
                <a:latin typeface="+mn-ea"/>
                <a:cs typeface="Times New Roman" panose="02020603050405020304" pitchFamily="18" charset="0"/>
              </a:rPr>
              <a:t>深度信念网络</a:t>
            </a:r>
            <a:endParaRPr lang="en-US" altLang="zh-CN" sz="2400" dirty="0">
              <a:latin typeface="+mn-ea"/>
              <a:cs typeface="Times New Roman" panose="02020603050405020304" pitchFamily="18" charset="0"/>
            </a:endParaRPr>
          </a:p>
          <a:p>
            <a:r>
              <a:rPr lang="zh-CN" altLang="en-US" sz="2400" dirty="0">
                <a:latin typeface="+mn-ea"/>
                <a:cs typeface="Times New Roman" panose="02020603050405020304" pitchFamily="18" charset="0"/>
              </a:rPr>
              <a:t>深度波尔兹曼机</a:t>
            </a:r>
            <a:endParaRPr lang="en-US" altLang="zh-CN" sz="2400" dirty="0">
              <a:latin typeface="+mn-ea"/>
              <a:cs typeface="Times New Roman" panose="02020603050405020304" pitchFamily="18" charset="0"/>
            </a:endParaRPr>
          </a:p>
          <a:p>
            <a:r>
              <a:rPr lang="zh-CN" altLang="en-US" sz="2400" dirty="0">
                <a:latin typeface="+mn-ea"/>
                <a:cs typeface="Times New Roman" panose="02020603050405020304" pitchFamily="18" charset="0"/>
              </a:rPr>
              <a:t>自编码器</a:t>
            </a:r>
            <a:endParaRPr lang="en-US" altLang="zh-CN" sz="2400" dirty="0">
              <a:latin typeface="+mn-ea"/>
              <a:cs typeface="Times New Roman" panose="02020603050405020304" pitchFamily="18" charset="0"/>
            </a:endParaRPr>
          </a:p>
          <a:p>
            <a:endParaRPr lang="en-US" altLang="zh-CN" sz="20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buFont typeface="Wingdings" panose="05000000000000000000" pitchFamily="2" charset="2"/>
              <a:buChar char="¡"/>
            </a:pPr>
            <a:endParaRPr lang="en-US" altLang="zh-CN" sz="2400" dirty="0">
              <a:latin typeface="+mn-ea"/>
              <a:cs typeface="Times New Roman" panose="02020603050405020304" pitchFamily="18" charset="0"/>
            </a:endParaRPr>
          </a:p>
          <a:p>
            <a:pPr eaLnBrk="1">
              <a:buSzPct val="65000"/>
            </a:pP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59F9954E-3492-4E2A-86EA-ACAE274AB529}"/>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23209695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1FBC4-8661-401C-B1C6-7380E6BB99FA}"/>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DDDB2A0-97F0-4166-9310-B413D4B811B6}"/>
              </a:ext>
            </a:extLst>
          </p:cNvPr>
          <p:cNvSpPr>
            <a:spLocks noGrp="1"/>
          </p:cNvSpPr>
          <p:nvPr>
            <p:ph idx="1"/>
          </p:nvPr>
        </p:nvSpPr>
        <p:spPr/>
        <p:txBody>
          <a:bodyPr>
            <a:normAutofit fontScale="92500" lnSpcReduction="20000"/>
          </a:bodyPr>
          <a:lstStyle/>
          <a:p>
            <a:r>
              <a:rPr lang="zh-CN" altLang="en-US" dirty="0"/>
              <a:t>长短时记忆网络（</a:t>
            </a:r>
            <a:r>
              <a:rPr lang="en-US" altLang="zh-CN" dirty="0"/>
              <a:t>Long short-term memory, LSTM</a:t>
            </a:r>
            <a:r>
              <a:rPr lang="zh-CN" altLang="en-US" dirty="0"/>
              <a:t>）是一般循环神经网络的变体。一般的</a:t>
            </a:r>
            <a:r>
              <a:rPr lang="en-US" altLang="zh-CN" dirty="0"/>
              <a:t>RNN </a:t>
            </a:r>
            <a:r>
              <a:rPr lang="zh-CN" altLang="en-US" dirty="0"/>
              <a:t>不能很好地处理长距离的序列，这是因为在反向传播计算梯度时，损失函数对某一时刻下节点的加权输入的偏导数涉及到了沿时间方向的连乘计算。因此，当沿时间方向权重矩阵</a:t>
            </a:r>
            <a:r>
              <a:rPr lang="en-US" altLang="zh-CN" dirty="0"/>
              <a:t>W </a:t>
            </a:r>
            <a:r>
              <a:rPr lang="zh-CN" altLang="en-US" dirty="0"/>
              <a:t>的模大于或小于</a:t>
            </a:r>
            <a:r>
              <a:rPr lang="en-US" altLang="zh-CN" dirty="0"/>
              <a:t>1 </a:t>
            </a:r>
            <a:r>
              <a:rPr lang="zh-CN" altLang="en-US" dirty="0"/>
              <a:t>时，由于距离过长，将分别出现梯度爆炸和梯度消失的问题。</a:t>
            </a:r>
            <a:endParaRPr lang="en-US" altLang="zh-CN" dirty="0"/>
          </a:p>
          <a:p>
            <a:r>
              <a:rPr lang="zh-CN" altLang="en-US" dirty="0"/>
              <a:t>长短时记忆网络和门控循环神经网络的提出一定程度上克服了这一问题，从而能够提取长距离的上下文信息。</a:t>
            </a:r>
          </a:p>
        </p:txBody>
      </p:sp>
      <p:sp>
        <p:nvSpPr>
          <p:cNvPr id="4" name="页脚占位符 3">
            <a:extLst>
              <a:ext uri="{FF2B5EF4-FFF2-40B4-BE49-F238E27FC236}">
                <a16:creationId xmlns:a16="http://schemas.microsoft.com/office/drawing/2014/main" id="{15EA1807-27AE-407B-8B88-A8E33D2E9ECA}"/>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32733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68326EA2-DD51-4801-BAEA-2E5FCEBAADEA}"/>
              </a:ext>
            </a:extLst>
          </p:cNvPr>
          <p:cNvSpPr>
            <a:spLocks noGrp="1" noChangeArrowheads="1"/>
          </p:cNvSpPr>
          <p:nvPr>
            <p:ph type="title"/>
          </p:nvPr>
        </p:nvSpPr>
        <p:spPr/>
        <p:txBody>
          <a:bodyPr/>
          <a:lstStyle/>
          <a:p>
            <a:r>
              <a:rPr lang="zh-CN" altLang="en-US"/>
              <a:t>区分对象</a:t>
            </a:r>
          </a:p>
        </p:txBody>
      </p:sp>
      <p:sp>
        <p:nvSpPr>
          <p:cNvPr id="14339" name="内容占位符 2">
            <a:extLst>
              <a:ext uri="{FF2B5EF4-FFF2-40B4-BE49-F238E27FC236}">
                <a16:creationId xmlns:a16="http://schemas.microsoft.com/office/drawing/2014/main" id="{7C15C20E-F973-4B73-802A-CF79293D0BBE}"/>
              </a:ext>
            </a:extLst>
          </p:cNvPr>
          <p:cNvSpPr>
            <a:spLocks noGrp="1" noChangeArrowheads="1"/>
          </p:cNvSpPr>
          <p:nvPr>
            <p:ph idx="1"/>
          </p:nvPr>
        </p:nvSpPr>
        <p:spPr/>
        <p:txBody>
          <a:bodyPr/>
          <a:lstStyle/>
          <a:p>
            <a:endParaRPr lang="zh-CN" altLang="en-US"/>
          </a:p>
        </p:txBody>
      </p:sp>
      <p:pic>
        <p:nvPicPr>
          <p:cNvPr id="14340" name="图片 4">
            <a:extLst>
              <a:ext uri="{FF2B5EF4-FFF2-40B4-BE49-F238E27FC236}">
                <a16:creationId xmlns:a16="http://schemas.microsoft.com/office/drawing/2014/main" id="{5CF10060-DA79-4103-ADBE-FB394EB73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1520825"/>
            <a:ext cx="6389687"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图片 6">
            <a:extLst>
              <a:ext uri="{FF2B5EF4-FFF2-40B4-BE49-F238E27FC236}">
                <a16:creationId xmlns:a16="http://schemas.microsoft.com/office/drawing/2014/main" id="{8422E4C1-E5CA-46B3-9F6F-878CD545D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825875"/>
            <a:ext cx="68072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B99FE7-C0B8-449D-9916-8FF8245F2B7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47CBC0D-FC34-4EFD-8C09-86B26F7C97F1}"/>
              </a:ext>
            </a:extLst>
          </p:cNvPr>
          <p:cNvSpPr>
            <a:spLocks noGrp="1"/>
          </p:cNvSpPr>
          <p:nvPr>
            <p:ph idx="1"/>
          </p:nvPr>
        </p:nvSpPr>
        <p:spPr/>
        <p:txBody>
          <a:bodyPr/>
          <a:lstStyle/>
          <a:p>
            <a:r>
              <a:rPr lang="zh-CN" altLang="en-US" dirty="0"/>
              <a:t>深度信念网络</a:t>
            </a:r>
          </a:p>
        </p:txBody>
      </p:sp>
      <p:sp>
        <p:nvSpPr>
          <p:cNvPr id="4" name="页脚占位符 3">
            <a:extLst>
              <a:ext uri="{FF2B5EF4-FFF2-40B4-BE49-F238E27FC236}">
                <a16:creationId xmlns:a16="http://schemas.microsoft.com/office/drawing/2014/main" id="{454BC689-4D21-4D7B-B04F-D4D9D1928B55}"/>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96F1D8CD-5E04-4F5B-80A0-E44180A85C6E}"/>
              </a:ext>
            </a:extLst>
          </p:cNvPr>
          <p:cNvPicPr>
            <a:picLocks noChangeAspect="1"/>
          </p:cNvPicPr>
          <p:nvPr/>
        </p:nvPicPr>
        <p:blipFill>
          <a:blip r:embed="rId2"/>
          <a:stretch>
            <a:fillRect/>
          </a:stretch>
        </p:blipFill>
        <p:spPr>
          <a:xfrm>
            <a:off x="179512" y="2813346"/>
            <a:ext cx="8909211" cy="2437334"/>
          </a:xfrm>
          <a:prstGeom prst="rect">
            <a:avLst/>
          </a:prstGeom>
        </p:spPr>
      </p:pic>
    </p:spTree>
    <p:extLst>
      <p:ext uri="{BB962C8B-B14F-4D97-AF65-F5344CB8AC3E}">
        <p14:creationId xmlns:p14="http://schemas.microsoft.com/office/powerpoint/2010/main" val="21315016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4D1D9F-3A17-49E1-B671-9AB73322A21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07D58D4-E401-4CBB-A80A-19CF441EA2D2}"/>
              </a:ext>
            </a:extLst>
          </p:cNvPr>
          <p:cNvSpPr>
            <a:spLocks noGrp="1"/>
          </p:cNvSpPr>
          <p:nvPr>
            <p:ph idx="1"/>
          </p:nvPr>
        </p:nvSpPr>
        <p:spPr/>
        <p:txBody>
          <a:bodyPr/>
          <a:lstStyle/>
          <a:p>
            <a:r>
              <a:rPr lang="zh-CN" altLang="en-US" dirty="0"/>
              <a:t>自编码技术</a:t>
            </a:r>
          </a:p>
        </p:txBody>
      </p:sp>
      <p:sp>
        <p:nvSpPr>
          <p:cNvPr id="4" name="页脚占位符 3">
            <a:extLst>
              <a:ext uri="{FF2B5EF4-FFF2-40B4-BE49-F238E27FC236}">
                <a16:creationId xmlns:a16="http://schemas.microsoft.com/office/drawing/2014/main" id="{41482018-3875-4027-8934-5D4AE5A4A076}"/>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pic>
        <p:nvPicPr>
          <p:cNvPr id="6" name="图片 5">
            <a:extLst>
              <a:ext uri="{FF2B5EF4-FFF2-40B4-BE49-F238E27FC236}">
                <a16:creationId xmlns:a16="http://schemas.microsoft.com/office/drawing/2014/main" id="{C449BB24-0354-4CB0-9CB4-78A7E6B2BDCF}"/>
              </a:ext>
            </a:extLst>
          </p:cNvPr>
          <p:cNvPicPr>
            <a:picLocks noChangeAspect="1"/>
          </p:cNvPicPr>
          <p:nvPr/>
        </p:nvPicPr>
        <p:blipFill>
          <a:blip r:embed="rId2"/>
          <a:stretch>
            <a:fillRect/>
          </a:stretch>
        </p:blipFill>
        <p:spPr>
          <a:xfrm>
            <a:off x="242137" y="2672916"/>
            <a:ext cx="8659725" cy="2232979"/>
          </a:xfrm>
          <a:prstGeom prst="rect">
            <a:avLst/>
          </a:prstGeom>
        </p:spPr>
      </p:pic>
    </p:spTree>
    <p:extLst>
      <p:ext uri="{BB962C8B-B14F-4D97-AF65-F5344CB8AC3E}">
        <p14:creationId xmlns:p14="http://schemas.microsoft.com/office/powerpoint/2010/main" val="42185363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F0180E-F114-4537-9C6C-9B8E4B9B5F11}"/>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8B6477CD-7EAF-44A5-8B3A-D686C994A0BE}"/>
              </a:ext>
            </a:extLst>
          </p:cNvPr>
          <p:cNvSpPr>
            <a:spLocks noGrp="1"/>
          </p:cNvSpPr>
          <p:nvPr>
            <p:ph idx="1"/>
          </p:nvPr>
        </p:nvSpPr>
        <p:spPr/>
        <p:txBody>
          <a:bodyPr/>
          <a:lstStyle/>
          <a:p>
            <a:r>
              <a:rPr lang="zh-CN" altLang="en-US" dirty="0"/>
              <a:t>降噪自编码器</a:t>
            </a:r>
            <a:endParaRPr lang="en-US" altLang="zh-CN" dirty="0"/>
          </a:p>
          <a:p>
            <a:endParaRPr lang="en-US" altLang="zh-CN" dirty="0"/>
          </a:p>
          <a:p>
            <a:r>
              <a:rPr lang="zh-CN" altLang="en-US" dirty="0"/>
              <a:t>栈自编码器</a:t>
            </a:r>
          </a:p>
        </p:txBody>
      </p:sp>
      <p:sp>
        <p:nvSpPr>
          <p:cNvPr id="4" name="页脚占位符 3">
            <a:extLst>
              <a:ext uri="{FF2B5EF4-FFF2-40B4-BE49-F238E27FC236}">
                <a16:creationId xmlns:a16="http://schemas.microsoft.com/office/drawing/2014/main" id="{37C1CB06-7288-4D74-8034-17D96C86D1FD}"/>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709629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73B74B2-E55A-47CE-8B1F-26E168C5E323}"/>
              </a:ext>
            </a:extLst>
          </p:cNvPr>
          <p:cNvSpPr>
            <a:spLocks noGrp="1" noChangeArrowheads="1"/>
          </p:cNvSpPr>
          <p:nvPr>
            <p:ph type="title"/>
          </p:nvPr>
        </p:nvSpPr>
        <p:spPr/>
        <p:txBody>
          <a:bodyPr/>
          <a:lstStyle/>
          <a:p>
            <a:r>
              <a:rPr lang="zh-CN" altLang="en-US"/>
              <a:t>内容索引</a:t>
            </a:r>
          </a:p>
        </p:txBody>
      </p:sp>
      <p:sp>
        <p:nvSpPr>
          <p:cNvPr id="22531" name="Rectangle 4">
            <a:extLst>
              <a:ext uri="{FF2B5EF4-FFF2-40B4-BE49-F238E27FC236}">
                <a16:creationId xmlns:a16="http://schemas.microsoft.com/office/drawing/2014/main" id="{3F35B52A-7C3F-4B18-AFF1-BB59FE9083CE}"/>
              </a:ext>
            </a:extLst>
          </p:cNvPr>
          <p:cNvSpPr>
            <a:spLocks noGrp="1" noChangeArrowheads="1"/>
          </p:cNvSpPr>
          <p:nvPr>
            <p:ph idx="1"/>
          </p:nvPr>
        </p:nvSpPr>
        <p:spPr/>
        <p:txBody>
          <a:bodyPr>
            <a:normAutofit fontScale="92500" lnSpcReduction="10000"/>
          </a:bodyPr>
          <a:lstStyle/>
          <a:p>
            <a:r>
              <a:rPr lang="en-US" altLang="zh-CN" dirty="0"/>
              <a:t>8.1</a:t>
            </a:r>
            <a:r>
              <a:rPr lang="zh-CN" altLang="en-US" dirty="0"/>
              <a:t>、特征空间</a:t>
            </a:r>
            <a:endParaRPr lang="en-US" altLang="zh-CN" dirty="0"/>
          </a:p>
          <a:p>
            <a:r>
              <a:rPr lang="en-US" altLang="zh-CN" dirty="0"/>
              <a:t>8.2</a:t>
            </a:r>
            <a:r>
              <a:rPr lang="zh-CN" altLang="en-US" dirty="0"/>
              <a:t>、特征提取与特征选择</a:t>
            </a:r>
            <a:endParaRPr lang="en-US" altLang="zh-CN" dirty="0"/>
          </a:p>
          <a:p>
            <a:r>
              <a:rPr lang="en-US" altLang="zh-CN" dirty="0"/>
              <a:t>8.3</a:t>
            </a:r>
            <a:r>
              <a:rPr lang="zh-CN" altLang="en-US" dirty="0"/>
              <a:t>、前馈神经网络概述</a:t>
            </a:r>
            <a:endParaRPr lang="en-US" altLang="zh-CN" dirty="0"/>
          </a:p>
          <a:p>
            <a:r>
              <a:rPr lang="en-US" altLang="zh-CN" dirty="0"/>
              <a:t>8.4</a:t>
            </a:r>
            <a:r>
              <a:rPr lang="zh-CN" altLang="en-US" dirty="0"/>
              <a:t>、激活函数与多层感知机</a:t>
            </a:r>
            <a:endParaRPr lang="en-US" altLang="zh-CN" dirty="0"/>
          </a:p>
          <a:p>
            <a:r>
              <a:rPr lang="en-US" altLang="zh-CN" dirty="0"/>
              <a:t>8.5</a:t>
            </a:r>
            <a:r>
              <a:rPr lang="zh-CN" altLang="en-US" dirty="0"/>
              <a:t>、</a:t>
            </a:r>
            <a:r>
              <a:rPr lang="en-US" altLang="zh-CN" dirty="0"/>
              <a:t>BP</a:t>
            </a:r>
            <a:r>
              <a:rPr lang="zh-CN" altLang="en-US" dirty="0"/>
              <a:t>神经网络</a:t>
            </a:r>
            <a:endParaRPr lang="en-US" altLang="zh-CN" dirty="0"/>
          </a:p>
          <a:p>
            <a:r>
              <a:rPr lang="en-US" altLang="zh-CN" dirty="0"/>
              <a:t>8.6</a:t>
            </a:r>
            <a:r>
              <a:rPr lang="zh-CN" altLang="en-US" dirty="0"/>
              <a:t>、</a:t>
            </a:r>
            <a:r>
              <a:rPr lang="en-US" altLang="zh-CN" dirty="0"/>
              <a:t>BP</a:t>
            </a:r>
            <a:r>
              <a:rPr lang="zh-CN" altLang="en-US" dirty="0"/>
              <a:t>网络的实现与应用</a:t>
            </a:r>
            <a:endParaRPr lang="en-US" altLang="zh-CN" dirty="0"/>
          </a:p>
          <a:p>
            <a:r>
              <a:rPr lang="en-US" altLang="zh-CN" dirty="0"/>
              <a:t>8.7</a:t>
            </a:r>
            <a:r>
              <a:rPr lang="zh-CN" altLang="en-US" dirty="0"/>
              <a:t>、卷积神经网络</a:t>
            </a:r>
            <a:endParaRPr lang="en-US" altLang="zh-CN" dirty="0"/>
          </a:p>
          <a:p>
            <a:r>
              <a:rPr lang="en-US" altLang="zh-CN" dirty="0"/>
              <a:t>8.8</a:t>
            </a:r>
            <a:r>
              <a:rPr lang="zh-CN" altLang="en-US" dirty="0"/>
              <a:t>、循环神经网络、长短期记忆网络</a:t>
            </a:r>
            <a:endParaRPr lang="en-US" altLang="zh-CN" dirty="0"/>
          </a:p>
          <a:p>
            <a:r>
              <a:rPr lang="zh-CN" altLang="en-US" dirty="0"/>
              <a:t>本讲小结、练习与思考</a:t>
            </a:r>
            <a:endParaRPr lang="en-US" altLang="zh-CN" dirty="0"/>
          </a:p>
        </p:txBody>
      </p:sp>
      <p:sp>
        <p:nvSpPr>
          <p:cNvPr id="22532" name="AutoShape 5">
            <a:extLst>
              <a:ext uri="{FF2B5EF4-FFF2-40B4-BE49-F238E27FC236}">
                <a16:creationId xmlns:a16="http://schemas.microsoft.com/office/drawing/2014/main" id="{CA05E2BF-AFB6-4B72-9B4A-F6248B7CD413}"/>
              </a:ext>
            </a:extLst>
          </p:cNvPr>
          <p:cNvSpPr>
            <a:spLocks noChangeArrowheads="1"/>
          </p:cNvSpPr>
          <p:nvPr/>
        </p:nvSpPr>
        <p:spPr bwMode="auto">
          <a:xfrm>
            <a:off x="7344308" y="5697252"/>
            <a:ext cx="1143000" cy="304800"/>
          </a:xfrm>
          <a:prstGeom prst="leftArrow">
            <a:avLst>
              <a:gd name="adj1" fmla="val 50000"/>
              <a:gd name="adj2" fmla="val 9375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pPr eaLnBrk="1" hangingPunct="1"/>
            <a:endParaRPr lang="zh-CN" altLang="en-US"/>
          </a:p>
        </p:txBody>
      </p:sp>
    </p:spTree>
    <p:extLst>
      <p:ext uri="{BB962C8B-B14F-4D97-AF65-F5344CB8AC3E}">
        <p14:creationId xmlns:p14="http://schemas.microsoft.com/office/powerpoint/2010/main" val="37198479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7BD8E599-D105-4EE6-A806-E720A785D033}"/>
              </a:ext>
            </a:extLst>
          </p:cNvPr>
          <p:cNvSpPr>
            <a:spLocks noGrp="1"/>
          </p:cNvSpPr>
          <p:nvPr>
            <p:ph type="title"/>
          </p:nvPr>
        </p:nvSpPr>
        <p:spPr/>
        <p:txBody>
          <a:bodyPr/>
          <a:lstStyle/>
          <a:p>
            <a:r>
              <a:rPr lang="zh-CN" altLang="en-US" dirty="0"/>
              <a:t>本讲小结</a:t>
            </a:r>
          </a:p>
        </p:txBody>
      </p:sp>
      <p:sp>
        <p:nvSpPr>
          <p:cNvPr id="7171" name="内容占位符 2">
            <a:extLst>
              <a:ext uri="{FF2B5EF4-FFF2-40B4-BE49-F238E27FC236}">
                <a16:creationId xmlns:a16="http://schemas.microsoft.com/office/drawing/2014/main" id="{BA3C232B-6B56-49C7-8687-425378AAF527}"/>
              </a:ext>
            </a:extLst>
          </p:cNvPr>
          <p:cNvSpPr>
            <a:spLocks noGrp="1"/>
          </p:cNvSpPr>
          <p:nvPr>
            <p:ph idx="1"/>
          </p:nvPr>
        </p:nvSpPr>
        <p:spPr>
          <a:xfrm>
            <a:off x="611188" y="1592263"/>
            <a:ext cx="8104187" cy="5077097"/>
          </a:xfrm>
        </p:spPr>
        <p:txBody>
          <a:bodyPr/>
          <a:lstStyle/>
          <a:p>
            <a:pPr eaLnBrk="1">
              <a:buSzPct val="65000"/>
            </a:pPr>
            <a:r>
              <a:rPr lang="zh-CN" altLang="en-US" sz="2400" dirty="0">
                <a:latin typeface="Times New Roman" panose="02020603050405020304" pitchFamily="18" charset="0"/>
                <a:cs typeface="Times New Roman" panose="02020603050405020304" pitchFamily="18" charset="0"/>
              </a:rPr>
              <a:t>人工神经网络（</a:t>
            </a:r>
            <a:r>
              <a:rPr lang="en-US" altLang="zh-CN" sz="2400" dirty="0">
                <a:latin typeface="Times New Roman" panose="02020603050405020304" pitchFamily="18" charset="0"/>
                <a:cs typeface="Times New Roman" panose="02020603050405020304" pitchFamily="18" charset="0"/>
              </a:rPr>
              <a:t>Artificial Neural Network</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ANN</a:t>
            </a:r>
            <a:r>
              <a:rPr lang="zh-CN" altLang="en-US" sz="2400" dirty="0">
                <a:latin typeface="Times New Roman" panose="02020603050405020304" pitchFamily="18" charset="0"/>
                <a:cs typeface="Times New Roman" panose="02020603050405020304" pitchFamily="18" charset="0"/>
              </a:rPr>
              <a:t>）：是指有许多神经元节点构成的网络，目前常用的包括多层感知机、卷积网络、循环网络、径向基网络、</a:t>
            </a:r>
            <a:r>
              <a:rPr lang="en-US" altLang="zh-CN" sz="2400" dirty="0">
                <a:latin typeface="Times New Roman" panose="02020603050405020304" pitchFamily="18" charset="0"/>
                <a:cs typeface="Times New Roman" panose="02020603050405020304" pitchFamily="18" charset="0"/>
              </a:rPr>
              <a:t>Hopfield</a:t>
            </a:r>
            <a:r>
              <a:rPr lang="zh-CN" altLang="en-US" sz="2400" dirty="0">
                <a:latin typeface="Times New Roman" panose="02020603050405020304" pitchFamily="18" charset="0"/>
                <a:cs typeface="Times New Roman" panose="02020603050405020304" pitchFamily="18" charset="0"/>
              </a:rPr>
              <a:t>网络等。</a:t>
            </a:r>
            <a:endParaRPr lang="en-US" altLang="zh-CN" sz="2400" dirty="0">
              <a:latin typeface="Times New Roman" panose="02020603050405020304" pitchFamily="18" charset="0"/>
              <a:cs typeface="Times New Roman" panose="02020603050405020304" pitchFamily="18" charset="0"/>
            </a:endParaRPr>
          </a:p>
          <a:p>
            <a:pPr eaLnBrk="1">
              <a:buSzPct val="65000"/>
            </a:pPr>
            <a:endParaRPr lang="en-US" altLang="zh-CN" sz="2400" dirty="0">
              <a:latin typeface="Times New Roman" panose="02020603050405020304" pitchFamily="18" charset="0"/>
              <a:cs typeface="Times New Roman" panose="02020603050405020304" pitchFamily="18" charset="0"/>
            </a:endParaRPr>
          </a:p>
          <a:p>
            <a:pPr eaLnBrk="1">
              <a:buSzPct val="65000"/>
            </a:pPr>
            <a:r>
              <a:rPr lang="zh-CN" altLang="en-US" sz="2400" dirty="0">
                <a:latin typeface="Times New Roman" panose="02020603050405020304" pitchFamily="18" charset="0"/>
                <a:cs typeface="Times New Roman" panose="02020603050405020304" pitchFamily="18" charset="0"/>
              </a:rPr>
              <a:t>特征空间构造的重要性</a:t>
            </a:r>
            <a:endParaRPr lang="en-US" altLang="zh-CN" sz="2400" dirty="0">
              <a:latin typeface="Times New Roman" panose="02020603050405020304" pitchFamily="18" charset="0"/>
              <a:cs typeface="Times New Roman" panose="02020603050405020304" pitchFamily="18" charset="0"/>
            </a:endParaRPr>
          </a:p>
          <a:p>
            <a:pPr lvl="1" eaLnBrk="1"/>
            <a:r>
              <a:rPr lang="zh-CN" altLang="en-US" sz="1600" dirty="0">
                <a:latin typeface="Times New Roman" panose="02020603050405020304" pitchFamily="18" charset="0"/>
                <a:cs typeface="Times New Roman" panose="02020603050405020304" pitchFamily="18" charset="0"/>
              </a:rPr>
              <a:t>例如，</a:t>
            </a:r>
            <a:r>
              <a:rPr lang="en-US" altLang="zh-CN" sz="1600" dirty="0">
                <a:latin typeface="Times New Roman" panose="02020603050405020304" pitchFamily="18" charset="0"/>
                <a:cs typeface="Times New Roman" panose="02020603050405020304" pitchFamily="18" charset="0"/>
              </a:rPr>
              <a:t>BP</a:t>
            </a:r>
            <a:r>
              <a:rPr lang="zh-CN" altLang="en-US" sz="1600" dirty="0">
                <a:latin typeface="Times New Roman" panose="02020603050405020304" pitchFamily="18" charset="0"/>
                <a:cs typeface="Times New Roman" panose="02020603050405020304" pitchFamily="18" charset="0"/>
              </a:rPr>
              <a:t>网络解决分类问题中，尽可能集中特征空间中的同类样本，这有助于网络对空间区域的再组织，提升拟合能力的同时提升泛化能力。</a:t>
            </a:r>
            <a:endParaRPr lang="en-US" altLang="zh-CN" sz="1600" dirty="0">
              <a:latin typeface="Times New Roman" panose="02020603050405020304" pitchFamily="18" charset="0"/>
              <a:cs typeface="Times New Roman" panose="02020603050405020304" pitchFamily="18" charset="0"/>
            </a:endParaRPr>
          </a:p>
          <a:p>
            <a:pPr lvl="1" eaLnBrk="1"/>
            <a:r>
              <a:rPr lang="zh-CN" altLang="en-US" sz="1600" dirty="0">
                <a:latin typeface="Times New Roman" panose="02020603050405020304" pitchFamily="18" charset="0"/>
                <a:cs typeface="Times New Roman" panose="02020603050405020304" pitchFamily="18" charset="0"/>
              </a:rPr>
              <a:t>特征变换的作用</a:t>
            </a:r>
            <a:endParaRPr lang="en-US" altLang="zh-CN" sz="1600" dirty="0">
              <a:latin typeface="Times New Roman" panose="02020603050405020304" pitchFamily="18" charset="0"/>
              <a:cs typeface="Times New Roman" panose="02020603050405020304" pitchFamily="18" charset="0"/>
            </a:endParaRPr>
          </a:p>
          <a:p>
            <a:pPr eaLnBrk="1">
              <a:buSzPct val="65000"/>
              <a:buFont typeface="Wingdings" panose="05000000000000000000" pitchFamily="2" charset="2"/>
              <a:buChar char="¡"/>
            </a:pPr>
            <a:endParaRPr lang="en-US" altLang="zh-CN" sz="2000" dirty="0">
              <a:latin typeface="Times New Roman" panose="02020603050405020304" pitchFamily="18" charset="0"/>
              <a:ea typeface="Cambria Math" panose="02040503050406030204" pitchFamily="18" charset="0"/>
              <a:cs typeface="Times New Roman" panose="02020603050405020304" pitchFamily="18" charset="0"/>
            </a:endParaRPr>
          </a:p>
          <a:p>
            <a:pPr eaLnBrk="1">
              <a:buSzPct val="65000"/>
            </a:pPr>
            <a:r>
              <a:rPr lang="zh-CN" altLang="en-US" sz="2400" dirty="0">
                <a:latin typeface="Times New Roman" panose="02020603050405020304" pitchFamily="18" charset="0"/>
                <a:ea typeface="Cambria Math" panose="02040503050406030204" pitchFamily="18" charset="0"/>
                <a:cs typeface="Times New Roman" panose="02020603050405020304" pitchFamily="18" charset="0"/>
              </a:rPr>
              <a:t>神经网络技术中的抽象推理过程</a:t>
            </a:r>
            <a:endParaRPr lang="en-US" altLang="zh-CN" sz="2400"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SzPct val="65000"/>
              <a:buNone/>
            </a:pPr>
            <a:endParaRPr lang="en-US" altLang="zh-CN" sz="2200" b="0" dirty="0">
              <a:ea typeface="Cambria Math" panose="02040503050406030204" pitchFamily="18" charset="0"/>
            </a:endParaRPr>
          </a:p>
          <a:p>
            <a:pPr marL="0" indent="0">
              <a:buSzPct val="65000"/>
              <a:buNone/>
            </a:pPr>
            <a:endParaRPr lang="en-US" altLang="zh-CN" sz="2200" dirty="0"/>
          </a:p>
          <a:p>
            <a:pPr marL="0" indent="0">
              <a:buSzPct val="65000"/>
              <a:buNone/>
            </a:pPr>
            <a:endParaRPr lang="en-US" altLang="zh-CN" sz="2400" dirty="0"/>
          </a:p>
          <a:p>
            <a:endParaRPr lang="en-US" altLang="zh-CN" sz="2400" dirty="0"/>
          </a:p>
          <a:p>
            <a:endParaRPr lang="en-US" altLang="zh-CN" dirty="0"/>
          </a:p>
        </p:txBody>
      </p:sp>
      <p:sp>
        <p:nvSpPr>
          <p:cNvPr id="2" name="页脚占位符 1">
            <a:extLst>
              <a:ext uri="{FF2B5EF4-FFF2-40B4-BE49-F238E27FC236}">
                <a16:creationId xmlns:a16="http://schemas.microsoft.com/office/drawing/2014/main" id="{B433AC60-D1F5-4642-9DFF-4471CF8ECB90}"/>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17228484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E018F-B04C-463D-B4A7-FB4BF56FAE6F}"/>
              </a:ext>
            </a:extLst>
          </p:cNvPr>
          <p:cNvSpPr>
            <a:spLocks noGrp="1"/>
          </p:cNvSpPr>
          <p:nvPr>
            <p:ph type="title"/>
          </p:nvPr>
        </p:nvSpPr>
        <p:spPr/>
        <p:txBody>
          <a:bodyPr/>
          <a:lstStyle/>
          <a:p>
            <a:r>
              <a:rPr lang="zh-CN" altLang="en-US" dirty="0"/>
              <a:t>练习与思考</a:t>
            </a:r>
          </a:p>
        </p:txBody>
      </p:sp>
      <p:sp>
        <p:nvSpPr>
          <p:cNvPr id="3" name="内容占位符 2">
            <a:extLst>
              <a:ext uri="{FF2B5EF4-FFF2-40B4-BE49-F238E27FC236}">
                <a16:creationId xmlns:a16="http://schemas.microsoft.com/office/drawing/2014/main" id="{6B5C22BF-DDC2-4399-93DC-09D086984F50}"/>
              </a:ext>
            </a:extLst>
          </p:cNvPr>
          <p:cNvSpPr>
            <a:spLocks noGrp="1"/>
          </p:cNvSpPr>
          <p:nvPr>
            <p:ph idx="1"/>
          </p:nvPr>
        </p:nvSpPr>
        <p:spPr/>
        <p:txBody>
          <a:bodyPr/>
          <a:lstStyle/>
          <a:p>
            <a:r>
              <a:rPr lang="en-US" altLang="zh-CN" dirty="0"/>
              <a:t>1</a:t>
            </a:r>
            <a:r>
              <a:rPr lang="zh-CN" altLang="en-US" dirty="0"/>
              <a:t>、什么是前馈神经网络？</a:t>
            </a:r>
            <a:endParaRPr lang="en-US" altLang="zh-CN" dirty="0"/>
          </a:p>
          <a:p>
            <a:r>
              <a:rPr lang="en-US" altLang="zh-CN" dirty="0"/>
              <a:t>2</a:t>
            </a:r>
            <a:r>
              <a:rPr lang="zh-CN" altLang="en-US" dirty="0"/>
              <a:t>、简述多层感知机的结构。</a:t>
            </a:r>
            <a:endParaRPr lang="en-US" altLang="zh-CN" dirty="0"/>
          </a:p>
          <a:p>
            <a:r>
              <a:rPr lang="en-US" altLang="zh-CN" dirty="0"/>
              <a:t>3</a:t>
            </a:r>
            <a:r>
              <a:rPr lang="zh-CN" altLang="en-US" dirty="0"/>
              <a:t>、简述多层感知机的前向传播过程。</a:t>
            </a:r>
            <a:endParaRPr lang="en-US" altLang="zh-CN" dirty="0"/>
          </a:p>
          <a:p>
            <a:r>
              <a:rPr lang="en-US" altLang="zh-CN" dirty="0"/>
              <a:t>4</a:t>
            </a:r>
            <a:r>
              <a:rPr lang="zh-CN" altLang="en-US" dirty="0"/>
              <a:t>、</a:t>
            </a:r>
            <a:r>
              <a:rPr lang="en-US" altLang="zh-CN" dirty="0"/>
              <a:t>BP</a:t>
            </a:r>
            <a:r>
              <a:rPr lang="zh-CN" altLang="en-US" dirty="0"/>
              <a:t>网络中网络权值学习的原理？</a:t>
            </a:r>
            <a:endParaRPr lang="en-US" altLang="zh-CN" dirty="0"/>
          </a:p>
          <a:p>
            <a:r>
              <a:rPr lang="en-US" altLang="zh-CN" dirty="0"/>
              <a:t>5</a:t>
            </a:r>
            <a:r>
              <a:rPr lang="zh-CN" altLang="en-US" dirty="0"/>
              <a:t>、为什么</a:t>
            </a:r>
            <a:r>
              <a:rPr lang="en-US" altLang="zh-CN" dirty="0"/>
              <a:t>BP</a:t>
            </a:r>
            <a:r>
              <a:rPr lang="zh-CN" altLang="en-US" dirty="0"/>
              <a:t>求解易于陷入局部最优？</a:t>
            </a:r>
            <a:endParaRPr lang="en-US" altLang="zh-CN" dirty="0"/>
          </a:p>
          <a:p>
            <a:r>
              <a:rPr lang="en-US" altLang="zh-CN" dirty="0"/>
              <a:t>6</a:t>
            </a:r>
            <a:r>
              <a:rPr lang="zh-CN" altLang="en-US" dirty="0"/>
              <a:t>、多层感知机如何实现非线性数据集的分类？</a:t>
            </a:r>
          </a:p>
        </p:txBody>
      </p:sp>
      <p:sp>
        <p:nvSpPr>
          <p:cNvPr id="4" name="页脚占位符 3">
            <a:extLst>
              <a:ext uri="{FF2B5EF4-FFF2-40B4-BE49-F238E27FC236}">
                <a16:creationId xmlns:a16="http://schemas.microsoft.com/office/drawing/2014/main" id="{654C88BB-05FC-4A40-98EF-CADC404EE90A}"/>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41095294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7BB32B-D314-40FE-92F3-1EDFFD1B38E0}"/>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8BD7975D-E1E4-4FCF-9E4A-E5AD21C41EEE}"/>
              </a:ext>
            </a:extLst>
          </p:cNvPr>
          <p:cNvSpPr>
            <a:spLocks noGrp="1"/>
          </p:cNvSpPr>
          <p:nvPr>
            <p:ph idx="1"/>
          </p:nvPr>
        </p:nvSpPr>
        <p:spPr/>
        <p:txBody>
          <a:bodyPr/>
          <a:lstStyle/>
          <a:p>
            <a:r>
              <a:rPr lang="en-US" altLang="zh-CN" dirty="0"/>
              <a:t>7</a:t>
            </a:r>
            <a:r>
              <a:rPr lang="zh-CN" altLang="en-US" dirty="0"/>
              <a:t>、试比较支持向量机与</a:t>
            </a:r>
            <a:r>
              <a:rPr lang="en-US" altLang="zh-CN" dirty="0"/>
              <a:t>BP</a:t>
            </a:r>
            <a:r>
              <a:rPr lang="zh-CN" altLang="en-US" dirty="0"/>
              <a:t>神经网络进行非线性分类的工作原理。</a:t>
            </a:r>
            <a:endParaRPr lang="en-US" altLang="zh-CN" dirty="0"/>
          </a:p>
          <a:p>
            <a:r>
              <a:rPr lang="en-US" altLang="zh-CN" dirty="0"/>
              <a:t>8</a:t>
            </a:r>
            <a:r>
              <a:rPr lang="zh-CN" altLang="en-US" dirty="0"/>
              <a:t>、简要说明，</a:t>
            </a:r>
            <a:r>
              <a:rPr lang="en-US" altLang="zh-CN" dirty="0"/>
              <a:t>BP</a:t>
            </a:r>
            <a:r>
              <a:rPr lang="zh-CN" altLang="en-US" dirty="0"/>
              <a:t>神经网络选择隐藏层数、隐层层节点数的基本原则。</a:t>
            </a:r>
            <a:endParaRPr lang="en-US" altLang="zh-CN" dirty="0"/>
          </a:p>
          <a:p>
            <a:r>
              <a:rPr lang="en-US" altLang="zh-CN" dirty="0"/>
              <a:t>9</a:t>
            </a:r>
            <a:r>
              <a:rPr lang="zh-CN" altLang="en-US" dirty="0"/>
              <a:t>、如何平衡模型容量与训练深度？</a:t>
            </a:r>
            <a:endParaRPr lang="en-US" altLang="zh-CN" dirty="0"/>
          </a:p>
          <a:p>
            <a:r>
              <a:rPr lang="en-US" altLang="zh-CN" dirty="0"/>
              <a:t>10</a:t>
            </a:r>
            <a:r>
              <a:rPr lang="zh-CN" altLang="en-US" dirty="0"/>
              <a:t>、简要解释深度学习提出的问题背景。</a:t>
            </a:r>
            <a:endParaRPr lang="en-US" altLang="zh-CN" dirty="0"/>
          </a:p>
          <a:p>
            <a:r>
              <a:rPr lang="en-US" altLang="zh-CN" dirty="0"/>
              <a:t>11</a:t>
            </a:r>
            <a:r>
              <a:rPr lang="zh-CN" altLang="en-US" dirty="0"/>
              <a:t>、为什么卷积神经网络的模型结构至关重要。</a:t>
            </a:r>
          </a:p>
        </p:txBody>
      </p:sp>
      <p:sp>
        <p:nvSpPr>
          <p:cNvPr id="4" name="页脚占位符 3">
            <a:extLst>
              <a:ext uri="{FF2B5EF4-FFF2-40B4-BE49-F238E27FC236}">
                <a16:creationId xmlns:a16="http://schemas.microsoft.com/office/drawing/2014/main" id="{463A8D4D-BDB9-41B1-BDC7-FCCA09BAB627}"/>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5018804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5D334D-6B84-4AFF-B1A3-49CDCF457004}"/>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77010422-974B-4256-AAA8-F9AFAFCD2A6D}"/>
              </a:ext>
            </a:extLst>
          </p:cNvPr>
          <p:cNvSpPr>
            <a:spLocks noGrp="1"/>
          </p:cNvSpPr>
          <p:nvPr>
            <p:ph idx="1"/>
          </p:nvPr>
        </p:nvSpPr>
        <p:spPr/>
        <p:txBody>
          <a:bodyPr/>
          <a:lstStyle/>
          <a:p>
            <a:r>
              <a:rPr lang="en-US" altLang="zh-CN" dirty="0"/>
              <a:t>12</a:t>
            </a:r>
            <a:r>
              <a:rPr lang="zh-CN" altLang="en-US" dirty="0"/>
              <a:t>、网上查阅资料，了解</a:t>
            </a:r>
            <a:r>
              <a:rPr lang="en-US" altLang="zh-CN" dirty="0" err="1"/>
              <a:t>Tensorflow</a:t>
            </a:r>
            <a:endParaRPr lang="en-US" altLang="zh-CN" dirty="0"/>
          </a:p>
          <a:p>
            <a:r>
              <a:rPr lang="en-US" altLang="zh-CN" dirty="0"/>
              <a:t>13</a:t>
            </a:r>
            <a:r>
              <a:rPr lang="zh-CN" altLang="en-US" dirty="0"/>
              <a:t>、思考，卷积神经网络相比传统一般性分类器或回归器的优势和劣势。</a:t>
            </a:r>
            <a:endParaRPr lang="en-US" altLang="zh-CN" dirty="0"/>
          </a:p>
          <a:p>
            <a:r>
              <a:rPr lang="en-US" altLang="zh-CN" dirty="0"/>
              <a:t>14</a:t>
            </a:r>
            <a:r>
              <a:rPr lang="zh-CN" altLang="en-US" dirty="0"/>
              <a:t>、卷积神经网络的隐式特征学习，是否不需要注重特征空间构建，谈谈你的看法？</a:t>
            </a:r>
            <a:endParaRPr lang="en-US" altLang="zh-CN" dirty="0"/>
          </a:p>
          <a:p>
            <a:r>
              <a:rPr lang="en-US" altLang="zh-CN" dirty="0"/>
              <a:t>15</a:t>
            </a:r>
            <a:r>
              <a:rPr lang="zh-CN" altLang="en-US" dirty="0"/>
              <a:t>、为什么长短期记忆网络在一些文本分析中有着较好的应用。</a:t>
            </a:r>
          </a:p>
        </p:txBody>
      </p:sp>
      <p:sp>
        <p:nvSpPr>
          <p:cNvPr id="4" name="页脚占位符 3">
            <a:extLst>
              <a:ext uri="{FF2B5EF4-FFF2-40B4-BE49-F238E27FC236}">
                <a16:creationId xmlns:a16="http://schemas.microsoft.com/office/drawing/2014/main" id="{A2ED080E-1BE8-4A0D-A877-29E1C6E8F732}"/>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18890892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2A1BA0-FA39-454C-B34A-420D89982A71}"/>
              </a:ext>
            </a:extLst>
          </p:cNvPr>
          <p:cNvSpPr>
            <a:spLocks noGrp="1"/>
          </p:cNvSpPr>
          <p:nvPr>
            <p:ph type="title"/>
          </p:nvPr>
        </p:nvSpPr>
        <p:spPr/>
        <p:txBody>
          <a:bodyPr/>
          <a:lstStyle/>
          <a:p>
            <a:r>
              <a:rPr lang="zh-CN" altLang="en-US" dirty="0"/>
              <a:t>思考</a:t>
            </a:r>
          </a:p>
        </p:txBody>
      </p:sp>
      <p:sp>
        <p:nvSpPr>
          <p:cNvPr id="3" name="内容占位符 2">
            <a:extLst>
              <a:ext uri="{FF2B5EF4-FFF2-40B4-BE49-F238E27FC236}">
                <a16:creationId xmlns:a16="http://schemas.microsoft.com/office/drawing/2014/main" id="{218AA716-0931-4FC5-8C3C-A0D5A9A84A5F}"/>
              </a:ext>
            </a:extLst>
          </p:cNvPr>
          <p:cNvSpPr>
            <a:spLocks noGrp="1"/>
          </p:cNvSpPr>
          <p:nvPr>
            <p:ph idx="1"/>
          </p:nvPr>
        </p:nvSpPr>
        <p:spPr/>
        <p:txBody>
          <a:bodyPr/>
          <a:lstStyle/>
          <a:p>
            <a:r>
              <a:rPr lang="en-US" altLang="zh-CN" dirty="0"/>
              <a:t>16</a:t>
            </a:r>
            <a:r>
              <a:rPr lang="zh-CN" altLang="en-US" dirty="0"/>
              <a:t>、训练集中蕴含知识，对模型性能的影响？</a:t>
            </a:r>
            <a:endParaRPr lang="en-US" altLang="zh-CN" dirty="0"/>
          </a:p>
          <a:p>
            <a:endParaRPr lang="en-US" altLang="zh-CN" dirty="0"/>
          </a:p>
          <a:p>
            <a:r>
              <a:rPr lang="en-US" altLang="zh-CN" dirty="0"/>
              <a:t>17</a:t>
            </a:r>
            <a:r>
              <a:rPr lang="zh-CN" altLang="en-US" dirty="0"/>
              <a:t>、神经网络属于经验风险最小化，怎样提高泛化性能？</a:t>
            </a:r>
            <a:endParaRPr lang="en-US" altLang="zh-CN" dirty="0"/>
          </a:p>
          <a:p>
            <a:endParaRPr lang="en-US" altLang="zh-CN" dirty="0"/>
          </a:p>
          <a:p>
            <a:r>
              <a:rPr lang="en-US" altLang="zh-CN" dirty="0"/>
              <a:t>18</a:t>
            </a:r>
            <a:r>
              <a:rPr lang="zh-CN" altLang="en-US" dirty="0"/>
              <a:t>、高容量模型，对数据量和计算量提出新的需求。</a:t>
            </a:r>
          </a:p>
        </p:txBody>
      </p:sp>
      <p:sp>
        <p:nvSpPr>
          <p:cNvPr id="4" name="页脚占位符 3">
            <a:extLst>
              <a:ext uri="{FF2B5EF4-FFF2-40B4-BE49-F238E27FC236}">
                <a16:creationId xmlns:a16="http://schemas.microsoft.com/office/drawing/2014/main" id="{7FCCF19E-3BFB-4B23-A436-4275BDC2E18B}"/>
              </a:ext>
            </a:extLst>
          </p:cNvPr>
          <p:cNvSpPr>
            <a:spLocks noGrp="1"/>
          </p:cNvSpPr>
          <p:nvPr>
            <p:ph type="ftr" sz="quarter" idx="11"/>
          </p:nvPr>
        </p:nvSpPr>
        <p:spPr/>
        <p:txBody>
          <a:bodyPr/>
          <a:lstStyle/>
          <a:p>
            <a:pPr>
              <a:defRPr/>
            </a:pPr>
            <a:r>
              <a:rPr lang="zh-CN" altLang="en-US"/>
              <a:t>姜维</a:t>
            </a:r>
            <a:r>
              <a:rPr lang="en-US" altLang="zh-CN"/>
              <a:t>.《</a:t>
            </a:r>
            <a:r>
              <a:rPr lang="zh-CN" altLang="en-US"/>
              <a:t>数据分析与数据挖掘</a:t>
            </a:r>
            <a:r>
              <a:rPr lang="en-US" altLang="zh-CN"/>
              <a:t>》.</a:t>
            </a:r>
            <a:r>
              <a:rPr lang="zh-CN" altLang="en-US"/>
              <a:t>电子工业出版社</a:t>
            </a:r>
            <a:r>
              <a:rPr lang="en-US" altLang="zh-CN"/>
              <a:t>.2022</a:t>
            </a:r>
          </a:p>
        </p:txBody>
      </p:sp>
    </p:spTree>
    <p:extLst>
      <p:ext uri="{BB962C8B-B14F-4D97-AF65-F5344CB8AC3E}">
        <p14:creationId xmlns:p14="http://schemas.microsoft.com/office/powerpoint/2010/main" val="1152514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a:extLst>
              <a:ext uri="{FF2B5EF4-FFF2-40B4-BE49-F238E27FC236}">
                <a16:creationId xmlns:a16="http://schemas.microsoft.com/office/drawing/2014/main" id="{BD44160D-143F-4B52-89DF-EA1AC3645AD3}"/>
              </a:ext>
            </a:extLst>
          </p:cNvPr>
          <p:cNvSpPr txBox="1">
            <a:spLocks noChangeArrowheads="1"/>
          </p:cNvSpPr>
          <p:nvPr/>
        </p:nvSpPr>
        <p:spPr bwMode="auto">
          <a:xfrm>
            <a:off x="4502150" y="3865563"/>
            <a:ext cx="19812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zh-CN" sz="4800">
                <a:effectLst>
                  <a:outerShdw blurRad="38100" dist="38100" dir="2700000" algn="tl">
                    <a:srgbClr val="C0C0C0"/>
                  </a:outerShdw>
                </a:effectLst>
                <a:ea typeface="SimSun" panose="02010600030101010101" pitchFamily="2" charset="-122"/>
              </a:rPr>
              <a:t>End</a:t>
            </a:r>
          </a:p>
        </p:txBody>
      </p:sp>
      <p:sp>
        <p:nvSpPr>
          <p:cNvPr id="69635" name="AutoShape 3">
            <a:extLst>
              <a:ext uri="{FF2B5EF4-FFF2-40B4-BE49-F238E27FC236}">
                <a16:creationId xmlns:a16="http://schemas.microsoft.com/office/drawing/2014/main" id="{87618A62-019D-45D7-9CC7-10E2A7F3A322}"/>
              </a:ext>
            </a:extLst>
          </p:cNvPr>
          <p:cNvSpPr>
            <a:spLocks noChangeArrowheads="1"/>
          </p:cNvSpPr>
          <p:nvPr/>
        </p:nvSpPr>
        <p:spPr bwMode="auto">
          <a:xfrm>
            <a:off x="1835150" y="3636963"/>
            <a:ext cx="1447800" cy="1447800"/>
          </a:xfrm>
          <a:prstGeom prst="sun">
            <a:avLst>
              <a:gd name="adj" fmla="val 25000"/>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Wingdings" panose="05000000000000000000" pitchFamily="2" charset="2"/>
              <a:buChar char="n"/>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lr>
                <a:schemeClr val="hlink"/>
              </a:buClr>
              <a:buSzPct val="65000"/>
              <a:buFont typeface="Wingdings" panose="05000000000000000000" pitchFamily="2" charset="2"/>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lr>
                <a:schemeClr val="accent1"/>
              </a:buClr>
              <a:buSzPct val="70000"/>
              <a:buFont typeface="Wingdings" panose="05000000000000000000" pitchFamily="2" charset="2"/>
              <a:buChar char="ü"/>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lr>
                <a:schemeClr val="accent1"/>
              </a:buClr>
              <a:buSzPct val="70000"/>
              <a:buFont typeface="Wingdings" panose="05000000000000000000" pitchFamily="2" charset="2"/>
              <a:buChar char="n"/>
              <a:defRPr sz="2000">
                <a:solidFill>
                  <a:schemeClr val="tx1"/>
                </a:solidFill>
                <a:latin typeface="Arial" panose="020B0604020202020204" pitchFamily="34" charset="0"/>
                <a:ea typeface="SimSun" panose="02010600030101010101" pitchFamily="2" charset="-122"/>
              </a:defRPr>
            </a:lvl9pPr>
          </a:lstStyle>
          <a:p>
            <a:pPr eaLnBrk="1" hangingPunct="1">
              <a:spcBef>
                <a:spcPct val="0"/>
              </a:spcBef>
              <a:buClrTx/>
              <a:buSzTx/>
              <a:buFontTx/>
              <a:buNone/>
            </a:pPr>
            <a:endParaRPr lang="zh-CN" altLang="en-US" sz="2400">
              <a:latin typeface="Tahoma" panose="020B0604030504040204" pitchFamily="34" charset="0"/>
            </a:endParaRPr>
          </a:p>
        </p:txBody>
      </p:sp>
      <p:pic>
        <p:nvPicPr>
          <p:cNvPr id="69636" name="Picture 4" descr="附加页图标">
            <a:extLst>
              <a:ext uri="{FF2B5EF4-FFF2-40B4-BE49-F238E27FC236}">
                <a16:creationId xmlns:a16="http://schemas.microsoft.com/office/drawing/2014/main" id="{9D500EE5-9511-4B0D-8CDD-C22660B03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0" y="2112963"/>
            <a:ext cx="8096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Line 5">
            <a:extLst>
              <a:ext uri="{FF2B5EF4-FFF2-40B4-BE49-F238E27FC236}">
                <a16:creationId xmlns:a16="http://schemas.microsoft.com/office/drawing/2014/main" id="{74A9EB51-3256-469D-82B4-B73A1B65BBE7}"/>
              </a:ext>
            </a:extLst>
          </p:cNvPr>
          <p:cNvSpPr>
            <a:spLocks noChangeShapeType="1"/>
          </p:cNvSpPr>
          <p:nvPr/>
        </p:nvSpPr>
        <p:spPr bwMode="auto">
          <a:xfrm flipV="1">
            <a:off x="3435350" y="2646363"/>
            <a:ext cx="2286000" cy="121920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69639" name="图片 6">
            <a:extLst>
              <a:ext uri="{FF2B5EF4-FFF2-40B4-BE49-F238E27FC236}">
                <a16:creationId xmlns:a16="http://schemas.microsoft.com/office/drawing/2014/main" id="{22478989-ABF3-42DA-9F7F-6D93FDF2D4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4719638"/>
            <a:ext cx="1536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页脚占位符 1">
            <a:extLst>
              <a:ext uri="{FF2B5EF4-FFF2-40B4-BE49-F238E27FC236}">
                <a16:creationId xmlns:a16="http://schemas.microsoft.com/office/drawing/2014/main" id="{BE894FB9-0414-46A3-BB78-5D06127DF63B}"/>
              </a:ext>
            </a:extLst>
          </p:cNvPr>
          <p:cNvSpPr>
            <a:spLocks noGrp="1"/>
          </p:cNvSpPr>
          <p:nvPr>
            <p:ph type="ftr" sz="quarter" idx="11"/>
          </p:nvPr>
        </p:nvSpPr>
        <p:spPr>
          <a:xfrm>
            <a:off x="2807804" y="6248400"/>
            <a:ext cx="3211996" cy="457200"/>
          </a:xfrm>
          <a:noFill/>
        </p:spPr>
        <p:txBody>
          <a:bodyPr/>
          <a:lstStyle>
            <a:lvl1pPr>
              <a:defRPr kumimoji="1" sz="2800" b="1">
                <a:solidFill>
                  <a:schemeClr val="tx1"/>
                </a:solidFill>
                <a:latin typeface="Arial" panose="020B0604020202020204" pitchFamily="34" charset="0"/>
                <a:ea typeface="黑体" panose="02010609060101010101" pitchFamily="49" charset="-122"/>
              </a:defRPr>
            </a:lvl1pPr>
            <a:lvl2pPr marL="742950" indent="-285750">
              <a:defRPr kumimoji="1" sz="2800" b="1">
                <a:solidFill>
                  <a:schemeClr val="tx1"/>
                </a:solidFill>
                <a:latin typeface="Arial" panose="020B0604020202020204" pitchFamily="34" charset="0"/>
                <a:ea typeface="黑体" panose="02010609060101010101" pitchFamily="49" charset="-122"/>
              </a:defRPr>
            </a:lvl2pPr>
            <a:lvl3pPr marL="1143000" indent="-228600">
              <a:defRPr kumimoji="1" sz="2800" b="1">
                <a:solidFill>
                  <a:schemeClr val="tx1"/>
                </a:solidFill>
                <a:latin typeface="Arial" panose="020B0604020202020204" pitchFamily="34" charset="0"/>
                <a:ea typeface="黑体" panose="02010609060101010101" pitchFamily="49" charset="-122"/>
              </a:defRPr>
            </a:lvl3pPr>
            <a:lvl4pPr marL="1600200" indent="-228600">
              <a:defRPr kumimoji="1" sz="2800" b="1">
                <a:solidFill>
                  <a:schemeClr val="tx1"/>
                </a:solidFill>
                <a:latin typeface="Arial" panose="020B0604020202020204" pitchFamily="34" charset="0"/>
                <a:ea typeface="黑体" panose="02010609060101010101" pitchFamily="49" charset="-122"/>
              </a:defRPr>
            </a:lvl4pPr>
            <a:lvl5pPr marL="2057400" indent="-228600">
              <a:defRPr kumimoji="1" sz="28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kumimoji="1" sz="2800" b="1">
                <a:solidFill>
                  <a:schemeClr val="tx1"/>
                </a:solidFill>
                <a:latin typeface="Arial" panose="020B0604020202020204" pitchFamily="34" charset="0"/>
                <a:ea typeface="黑体" panose="02010609060101010101" pitchFamily="49" charset="-122"/>
              </a:defRPr>
            </a:lvl9pPr>
          </a:lstStyle>
          <a:p>
            <a:r>
              <a:rPr kumimoji="0" lang="zh-CN" altLang="en-US" sz="1000" b="0" dirty="0">
                <a:ea typeface="SimSun" panose="02010600030101010101" pitchFamily="2" charset="-122"/>
              </a:rPr>
              <a:t>姜维</a:t>
            </a:r>
            <a:r>
              <a:rPr kumimoji="0" lang="en-US" altLang="zh-CN" sz="1000" b="0" dirty="0">
                <a:ea typeface="SimSun" panose="02010600030101010101" pitchFamily="2" charset="-122"/>
              </a:rPr>
              <a:t>.《</a:t>
            </a:r>
            <a:r>
              <a:rPr kumimoji="0" lang="zh-CN" altLang="en-US" sz="1000" b="0" dirty="0">
                <a:ea typeface="SimSun" panose="02010600030101010101" pitchFamily="2" charset="-122"/>
              </a:rPr>
              <a:t>数据分析与数据挖掘</a:t>
            </a:r>
            <a:r>
              <a:rPr kumimoji="0" lang="en-US" altLang="zh-CN" sz="1000" b="0" dirty="0">
                <a:ea typeface="SimSun" panose="02010600030101010101" pitchFamily="2" charset="-122"/>
              </a:rPr>
              <a:t>》.</a:t>
            </a:r>
            <a:r>
              <a:rPr kumimoji="0" lang="zh-CN" altLang="en-US" sz="1000" b="0" dirty="0">
                <a:ea typeface="SimSun" panose="02010600030101010101" pitchFamily="2" charset="-122"/>
              </a:rPr>
              <a:t>电子工业出版社</a:t>
            </a:r>
            <a:r>
              <a:rPr kumimoji="0" lang="en-US" altLang="zh-CN" sz="1000" b="0" dirty="0">
                <a:ea typeface="SimSun" panose="02010600030101010101" pitchFamily="2" charset="-122"/>
              </a:rPr>
              <a:t>.2023</a:t>
            </a:r>
          </a:p>
        </p:txBody>
      </p:sp>
    </p:spTree>
  </p:cSld>
  <p:clrMapOvr>
    <a:masterClrMapping/>
  </p:clrMapOvr>
  <p:transition spd="slow"/>
</p:sld>
</file>

<file path=ppt/theme/theme1.xml><?xml version="1.0" encoding="utf-8"?>
<a:theme xmlns:a="http://schemas.openxmlformats.org/drawingml/2006/main" name="JW">
  <a:themeElements>
    <a:clrScheme name="JW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JW">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8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8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JW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JW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JW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JW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JW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JW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JW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JW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12344</TotalTime>
  <Words>5480</Words>
  <Application>Microsoft Office PowerPoint</Application>
  <PresentationFormat>全屏显示(4:3)</PresentationFormat>
  <Paragraphs>856</Paragraphs>
  <Slides>99</Slides>
  <Notes>49</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99</vt:i4>
      </vt:variant>
    </vt:vector>
  </HeadingPairs>
  <TitlesOfParts>
    <vt:vector size="107" baseType="lpstr">
      <vt:lpstr>SimSun</vt:lpstr>
      <vt:lpstr>新宋体</vt:lpstr>
      <vt:lpstr>Arial</vt:lpstr>
      <vt:lpstr>Cambria Math</vt:lpstr>
      <vt:lpstr>Tahoma</vt:lpstr>
      <vt:lpstr>Times New Roman</vt:lpstr>
      <vt:lpstr>Wingdings</vt:lpstr>
      <vt:lpstr>JW</vt:lpstr>
      <vt:lpstr>第13章 人工神经网络</vt:lpstr>
      <vt:lpstr>内容索引</vt:lpstr>
      <vt:lpstr>特征空间</vt:lpstr>
      <vt:lpstr>特征空间示意图</vt:lpstr>
      <vt:lpstr>PowerPoint 演示文稿</vt:lpstr>
      <vt:lpstr>PowerPoint 演示文稿</vt:lpstr>
      <vt:lpstr>特征空间构造一般性思考</vt:lpstr>
      <vt:lpstr>特征空间评价</vt:lpstr>
      <vt:lpstr>区分对象</vt:lpstr>
      <vt:lpstr>有利于模型分析</vt:lpstr>
      <vt:lpstr>尽可能低维空间</vt:lpstr>
      <vt:lpstr>正交化</vt:lpstr>
      <vt:lpstr>似近非远</vt:lpstr>
      <vt:lpstr>特征空间变换</vt:lpstr>
      <vt:lpstr>常用特征空间变换方式</vt:lpstr>
      <vt:lpstr>证据空间</vt:lpstr>
      <vt:lpstr>内容索引</vt:lpstr>
      <vt:lpstr>特征提取</vt:lpstr>
      <vt:lpstr>特征选择</vt:lpstr>
      <vt:lpstr>PowerPoint 演示文稿</vt:lpstr>
      <vt:lpstr>PowerPoint 演示文稿</vt:lpstr>
      <vt:lpstr>过滤式</vt:lpstr>
      <vt:lpstr>封装式</vt:lpstr>
      <vt:lpstr>嵌入式</vt:lpstr>
      <vt:lpstr>内容索引</vt:lpstr>
      <vt:lpstr>人工神经元与感知机</vt:lpstr>
      <vt:lpstr>PowerPoint 演示文稿</vt:lpstr>
      <vt:lpstr>PowerPoint 演示文稿</vt:lpstr>
      <vt:lpstr>人工神经网络</vt:lpstr>
      <vt:lpstr>内容索引</vt:lpstr>
      <vt:lpstr>13.1 激活函数与多层感知机</vt:lpstr>
      <vt:lpstr>13.1 激活函数与多层感知机</vt:lpstr>
      <vt:lpstr>13.1 激活函数与多层感知机</vt:lpstr>
      <vt:lpstr>PowerPoint 演示文稿</vt:lpstr>
      <vt:lpstr>PowerPoint 演示文稿</vt:lpstr>
      <vt:lpstr> 激活函数与多层感知机</vt:lpstr>
      <vt:lpstr>激活函数与多层感知机</vt:lpstr>
      <vt:lpstr>激活函数与多层感知机</vt:lpstr>
      <vt:lpstr>激活函数与多层感知机</vt:lpstr>
      <vt:lpstr>激活函数与多层感知机</vt:lpstr>
      <vt:lpstr>激活函数与多层感知机</vt:lpstr>
      <vt:lpstr>激活函数与多层感知机</vt:lpstr>
      <vt:lpstr>内容索引</vt:lpstr>
      <vt:lpstr>BP神经网络</vt:lpstr>
      <vt:lpstr>BP神经网络</vt:lpstr>
      <vt:lpstr>BP神经网络</vt:lpstr>
      <vt:lpstr>BP神经网络</vt:lpstr>
      <vt:lpstr>BP神经网络</vt:lpstr>
      <vt:lpstr>BP神经网络</vt:lpstr>
      <vt:lpstr>内容索引</vt:lpstr>
      <vt:lpstr>PowerPoint 演示文稿</vt:lpstr>
      <vt:lpstr>C++程序</vt:lpstr>
      <vt:lpstr>（一）U型数据</vt:lpstr>
      <vt:lpstr>隐藏节点对拟合能力的影响</vt:lpstr>
      <vt:lpstr>隐空间的作用</vt:lpstr>
      <vt:lpstr>（二）BP神经网络应用</vt:lpstr>
      <vt:lpstr>PowerPoint 演示文稿</vt:lpstr>
      <vt:lpstr>BP神经网络应用</vt:lpstr>
      <vt:lpstr>（三）BP神经网络应用</vt:lpstr>
      <vt:lpstr>PowerPoint 演示文稿</vt:lpstr>
      <vt:lpstr>PowerPoint 演示文稿</vt:lpstr>
      <vt:lpstr>PowerPoint 演示文稿</vt:lpstr>
      <vt:lpstr>BP神经网络应用</vt:lpstr>
      <vt:lpstr>（四）BP神经网络应用</vt:lpstr>
      <vt:lpstr>（五） BP神经网络应用</vt:lpstr>
      <vt:lpstr>内容索引</vt:lpstr>
      <vt:lpstr>深度学习</vt:lpstr>
      <vt:lpstr>深度学习</vt:lpstr>
      <vt:lpstr>ILSVRC竞赛</vt:lpstr>
      <vt:lpstr>深度学习</vt:lpstr>
      <vt:lpstr>深度学习</vt:lpstr>
      <vt:lpstr>CNN网络</vt:lpstr>
      <vt:lpstr>深度学习</vt:lpstr>
      <vt:lpstr>深度学习</vt:lpstr>
      <vt:lpstr>PowerPoint 演示文稿</vt:lpstr>
      <vt:lpstr>深度学习</vt:lpstr>
      <vt:lpstr>深度学习</vt:lpstr>
      <vt:lpstr>深度学习</vt:lpstr>
      <vt:lpstr>深度学习</vt:lpstr>
      <vt:lpstr>训练技术</vt:lpstr>
      <vt:lpstr>PowerPoint 演示文稿</vt:lpstr>
      <vt:lpstr>深度学习</vt:lpstr>
      <vt:lpstr>深度学习</vt:lpstr>
      <vt:lpstr>内容索引</vt:lpstr>
      <vt:lpstr>深度学习</vt:lpstr>
      <vt:lpstr>深度学习</vt:lpstr>
      <vt:lpstr>PowerPoint 演示文稿</vt:lpstr>
      <vt:lpstr>深度学习</vt:lpstr>
      <vt:lpstr>PowerPoint 演示文稿</vt:lpstr>
      <vt:lpstr>PowerPoint 演示文稿</vt:lpstr>
      <vt:lpstr>PowerPoint 演示文稿</vt:lpstr>
      <vt:lpstr>PowerPoint 演示文稿</vt:lpstr>
      <vt:lpstr>内容索引</vt:lpstr>
      <vt:lpstr>本讲小结</vt:lpstr>
      <vt:lpstr>练习与思考</vt:lpstr>
      <vt:lpstr>PowerPoint 演示文稿</vt:lpstr>
      <vt:lpstr>PowerPoint 演示文稿</vt:lpstr>
      <vt:lpstr>思考</vt:lpstr>
      <vt:lpstr>PowerPoint 演示文稿</vt:lpstr>
    </vt:vector>
  </TitlesOfParts>
  <Company>HIT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第13讲 人工神经网络</dc:title>
  <dc:subject>姜维. 《数据分析与数据挖掘》. 电子工业出版社. 2022</dc:subject>
  <dc:creator>JiangWei</dc:creator>
  <dc:description>讲课用</dc:description>
  <cp:lastModifiedBy>JiangWei</cp:lastModifiedBy>
  <cp:revision>1862</cp:revision>
  <cp:lastPrinted>2018-03-26T05:43:20Z</cp:lastPrinted>
  <dcterms:created xsi:type="dcterms:W3CDTF">2002-03-09T00:08:02Z</dcterms:created>
  <dcterms:modified xsi:type="dcterms:W3CDTF">2023-02-10T07:34:29Z</dcterms:modified>
</cp:coreProperties>
</file>