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80"/>
  </p:notesMasterIdLst>
  <p:handoutMasterIdLst>
    <p:handoutMasterId r:id="rId81"/>
  </p:handoutMasterIdLst>
  <p:sldIdLst>
    <p:sldId id="422" r:id="rId2"/>
    <p:sldId id="924" r:id="rId3"/>
    <p:sldId id="826" r:id="rId4"/>
    <p:sldId id="920" r:id="rId5"/>
    <p:sldId id="887" r:id="rId6"/>
    <p:sldId id="888" r:id="rId7"/>
    <p:sldId id="889" r:id="rId8"/>
    <p:sldId id="919" r:id="rId9"/>
    <p:sldId id="892" r:id="rId10"/>
    <p:sldId id="921" r:id="rId11"/>
    <p:sldId id="930" r:id="rId12"/>
    <p:sldId id="931" r:id="rId13"/>
    <p:sldId id="895" r:id="rId14"/>
    <p:sldId id="923" r:id="rId15"/>
    <p:sldId id="922" r:id="rId16"/>
    <p:sldId id="932" r:id="rId17"/>
    <p:sldId id="935" r:id="rId18"/>
    <p:sldId id="936" r:id="rId19"/>
    <p:sldId id="933" r:id="rId20"/>
    <p:sldId id="934" r:id="rId21"/>
    <p:sldId id="897" r:id="rId22"/>
    <p:sldId id="898" r:id="rId23"/>
    <p:sldId id="899" r:id="rId24"/>
    <p:sldId id="900" r:id="rId25"/>
    <p:sldId id="937" r:id="rId26"/>
    <p:sldId id="902" r:id="rId27"/>
    <p:sldId id="925" r:id="rId28"/>
    <p:sldId id="903" r:id="rId29"/>
    <p:sldId id="904" r:id="rId30"/>
    <p:sldId id="907" r:id="rId31"/>
    <p:sldId id="938" r:id="rId32"/>
    <p:sldId id="939" r:id="rId33"/>
    <p:sldId id="910" r:id="rId34"/>
    <p:sldId id="912" r:id="rId35"/>
    <p:sldId id="913" r:id="rId36"/>
    <p:sldId id="926" r:id="rId37"/>
    <p:sldId id="905" r:id="rId38"/>
    <p:sldId id="940" r:id="rId39"/>
    <p:sldId id="941" r:id="rId40"/>
    <p:sldId id="942" r:id="rId41"/>
    <p:sldId id="943" r:id="rId42"/>
    <p:sldId id="944" r:id="rId43"/>
    <p:sldId id="945" r:id="rId44"/>
    <p:sldId id="914" r:id="rId45"/>
    <p:sldId id="915" r:id="rId46"/>
    <p:sldId id="916" r:id="rId47"/>
    <p:sldId id="927" r:id="rId48"/>
    <p:sldId id="928" r:id="rId49"/>
    <p:sldId id="946" r:id="rId50"/>
    <p:sldId id="947" r:id="rId51"/>
    <p:sldId id="948" r:id="rId52"/>
    <p:sldId id="950" r:id="rId53"/>
    <p:sldId id="949" r:id="rId54"/>
    <p:sldId id="951" r:id="rId55"/>
    <p:sldId id="952" r:id="rId56"/>
    <p:sldId id="953" r:id="rId57"/>
    <p:sldId id="954" r:id="rId58"/>
    <p:sldId id="955" r:id="rId59"/>
    <p:sldId id="956" r:id="rId60"/>
    <p:sldId id="957" r:id="rId61"/>
    <p:sldId id="917" r:id="rId62"/>
    <p:sldId id="929" r:id="rId63"/>
    <p:sldId id="911" r:id="rId64"/>
    <p:sldId id="958" r:id="rId65"/>
    <p:sldId id="960" r:id="rId66"/>
    <p:sldId id="959" r:id="rId67"/>
    <p:sldId id="961" r:id="rId68"/>
    <p:sldId id="962" r:id="rId69"/>
    <p:sldId id="963" r:id="rId70"/>
    <p:sldId id="964" r:id="rId71"/>
    <p:sldId id="965" r:id="rId72"/>
    <p:sldId id="966" r:id="rId73"/>
    <p:sldId id="977" r:id="rId74"/>
    <p:sldId id="967" r:id="rId75"/>
    <p:sldId id="974" r:id="rId76"/>
    <p:sldId id="975" r:id="rId77"/>
    <p:sldId id="976" r:id="rId78"/>
    <p:sldId id="722" r:id="rId79"/>
  </p:sldIdLst>
  <p:sldSz cx="9144000" cy="6858000" type="screen4x3"/>
  <p:notesSz cx="10234613" cy="7099300"/>
  <p:defaultTextStyle>
    <a:defPPr>
      <a:defRPr lang="zh-CN"/>
    </a:defPPr>
    <a:lvl1pPr algn="l" rtl="0" eaLnBrk="0" fontAlgn="base" hangingPunct="0">
      <a:spcBef>
        <a:spcPct val="0"/>
      </a:spcBef>
      <a:spcAft>
        <a:spcPct val="0"/>
      </a:spcAft>
      <a:defRPr kumimoji="1" sz="2800" b="1" kern="1200">
        <a:solidFill>
          <a:schemeClr val="tx1"/>
        </a:solidFill>
        <a:latin typeface="Arial" panose="020B0604020202020204" pitchFamily="34" charset="0"/>
        <a:ea typeface="黑体" panose="02010609060101010101" pitchFamily="49" charset="-122"/>
        <a:cs typeface="+mn-cs"/>
      </a:defRPr>
    </a:lvl1pPr>
    <a:lvl2pPr marL="457200" algn="l" rtl="0" eaLnBrk="0" fontAlgn="base" hangingPunct="0">
      <a:spcBef>
        <a:spcPct val="0"/>
      </a:spcBef>
      <a:spcAft>
        <a:spcPct val="0"/>
      </a:spcAft>
      <a:defRPr kumimoji="1" sz="2800" b="1" kern="1200">
        <a:solidFill>
          <a:schemeClr val="tx1"/>
        </a:solidFill>
        <a:latin typeface="Arial" panose="020B0604020202020204" pitchFamily="34" charset="0"/>
        <a:ea typeface="黑体" panose="02010609060101010101" pitchFamily="49" charset="-122"/>
        <a:cs typeface="+mn-cs"/>
      </a:defRPr>
    </a:lvl2pPr>
    <a:lvl3pPr marL="914400" algn="l" rtl="0" eaLnBrk="0" fontAlgn="base" hangingPunct="0">
      <a:spcBef>
        <a:spcPct val="0"/>
      </a:spcBef>
      <a:spcAft>
        <a:spcPct val="0"/>
      </a:spcAft>
      <a:defRPr kumimoji="1" sz="2800" b="1" kern="1200">
        <a:solidFill>
          <a:schemeClr val="tx1"/>
        </a:solidFill>
        <a:latin typeface="Arial" panose="020B0604020202020204" pitchFamily="34" charset="0"/>
        <a:ea typeface="黑体" panose="02010609060101010101" pitchFamily="49" charset="-122"/>
        <a:cs typeface="+mn-cs"/>
      </a:defRPr>
    </a:lvl3pPr>
    <a:lvl4pPr marL="1371600" algn="l" rtl="0" eaLnBrk="0" fontAlgn="base" hangingPunct="0">
      <a:spcBef>
        <a:spcPct val="0"/>
      </a:spcBef>
      <a:spcAft>
        <a:spcPct val="0"/>
      </a:spcAft>
      <a:defRPr kumimoji="1" sz="2800" b="1" kern="1200">
        <a:solidFill>
          <a:schemeClr val="tx1"/>
        </a:solidFill>
        <a:latin typeface="Arial" panose="020B0604020202020204" pitchFamily="34" charset="0"/>
        <a:ea typeface="黑体" panose="02010609060101010101" pitchFamily="49" charset="-122"/>
        <a:cs typeface="+mn-cs"/>
      </a:defRPr>
    </a:lvl4pPr>
    <a:lvl5pPr marL="1828800" algn="l" rtl="0" eaLnBrk="0" fontAlgn="base" hangingPunct="0">
      <a:spcBef>
        <a:spcPct val="0"/>
      </a:spcBef>
      <a:spcAft>
        <a:spcPct val="0"/>
      </a:spcAft>
      <a:defRPr kumimoji="1" sz="2800" b="1" kern="1200">
        <a:solidFill>
          <a:schemeClr val="tx1"/>
        </a:solidFill>
        <a:latin typeface="Arial" panose="020B0604020202020204" pitchFamily="34" charset="0"/>
        <a:ea typeface="黑体" panose="02010609060101010101" pitchFamily="49" charset="-122"/>
        <a:cs typeface="+mn-cs"/>
      </a:defRPr>
    </a:lvl5pPr>
    <a:lvl6pPr marL="2286000" algn="l" defTabSz="914400" rtl="0" eaLnBrk="1" latinLnBrk="0" hangingPunct="1">
      <a:defRPr kumimoji="1" sz="2800" b="1" kern="1200">
        <a:solidFill>
          <a:schemeClr val="tx1"/>
        </a:solidFill>
        <a:latin typeface="Arial" panose="020B0604020202020204" pitchFamily="34" charset="0"/>
        <a:ea typeface="黑体" panose="02010609060101010101" pitchFamily="49" charset="-122"/>
        <a:cs typeface="+mn-cs"/>
      </a:defRPr>
    </a:lvl6pPr>
    <a:lvl7pPr marL="2743200" algn="l" defTabSz="914400" rtl="0" eaLnBrk="1" latinLnBrk="0" hangingPunct="1">
      <a:defRPr kumimoji="1" sz="2800" b="1" kern="1200">
        <a:solidFill>
          <a:schemeClr val="tx1"/>
        </a:solidFill>
        <a:latin typeface="Arial" panose="020B0604020202020204" pitchFamily="34" charset="0"/>
        <a:ea typeface="黑体" panose="02010609060101010101" pitchFamily="49" charset="-122"/>
        <a:cs typeface="+mn-cs"/>
      </a:defRPr>
    </a:lvl7pPr>
    <a:lvl8pPr marL="3200400" algn="l" defTabSz="914400" rtl="0" eaLnBrk="1" latinLnBrk="0" hangingPunct="1">
      <a:defRPr kumimoji="1" sz="2800" b="1" kern="1200">
        <a:solidFill>
          <a:schemeClr val="tx1"/>
        </a:solidFill>
        <a:latin typeface="Arial" panose="020B0604020202020204" pitchFamily="34" charset="0"/>
        <a:ea typeface="黑体" panose="02010609060101010101" pitchFamily="49" charset="-122"/>
        <a:cs typeface="+mn-cs"/>
      </a:defRPr>
    </a:lvl8pPr>
    <a:lvl9pPr marL="3657600" algn="l" defTabSz="914400" rtl="0" eaLnBrk="1" latinLnBrk="0" hangingPunct="1">
      <a:defRPr kumimoji="1" sz="2800" b="1" kern="1200">
        <a:solidFill>
          <a:schemeClr val="tx1"/>
        </a:solidFill>
        <a:latin typeface="Arial" panose="020B0604020202020204" pitchFamily="34" charset="0"/>
        <a:ea typeface="黑体" panose="02010609060101010101" pitchFamily="49"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36">
          <p15:clr>
            <a:srgbClr val="A4A3A4"/>
          </p15:clr>
        </p15:guide>
        <p15:guide id="2" pos="32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CCFFCC"/>
    <a:srgbClr val="FFFF99"/>
    <a:srgbClr val="D60093"/>
    <a:srgbClr val="FFCCFF"/>
    <a:srgbClr val="CCFF99"/>
    <a:srgbClr val="FF99CC"/>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2" autoAdjust="0"/>
    <p:restoredTop sz="91854" autoAdjust="0"/>
  </p:normalViewPr>
  <p:slideViewPr>
    <p:cSldViewPr snapToObjects="1">
      <p:cViewPr varScale="1">
        <p:scale>
          <a:sx n="151" d="100"/>
          <a:sy n="151" d="100"/>
        </p:scale>
        <p:origin x="210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1234"/>
    </p:cViewPr>
  </p:sorterViewPr>
  <p:notesViewPr>
    <p:cSldViewPr snapToObjects="1">
      <p:cViewPr varScale="1">
        <p:scale>
          <a:sx n="160" d="100"/>
          <a:sy n="160" d="100"/>
        </p:scale>
        <p:origin x="2480" y="88"/>
      </p:cViewPr>
      <p:guideLst>
        <p:guide orient="horz" pos="2236"/>
        <p:guide pos="3224"/>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5492F9C-9397-47CF-9840-681CE6EA0391}"/>
              </a:ext>
            </a:extLst>
          </p:cNvPr>
          <p:cNvSpPr>
            <a:spLocks noGrp="1" noChangeArrowheads="1"/>
          </p:cNvSpPr>
          <p:nvPr>
            <p:ph type="hdr" sz="quarter"/>
          </p:nvPr>
        </p:nvSpPr>
        <p:spPr bwMode="auto">
          <a:xfrm>
            <a:off x="0" y="0"/>
            <a:ext cx="4433888"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5" tIns="49518" rIns="99035" bIns="49518" numCol="1" anchor="t" anchorCtr="0" compatLnSpc="1">
            <a:prstTxWarp prst="textNoShape">
              <a:avLst/>
            </a:prstTxWarp>
          </a:bodyPr>
          <a:lstStyle>
            <a:lvl1pPr defTabSz="990391" eaLnBrk="1" hangingPunct="1">
              <a:defRPr sz="1300" b="0">
                <a:latin typeface="Times New Roman" panose="02020603050405020304" pitchFamily="18" charset="0"/>
                <a:ea typeface="SimSun" panose="02010600030101010101" pitchFamily="2" charset="-122"/>
              </a:defRPr>
            </a:lvl1pPr>
          </a:lstStyle>
          <a:p>
            <a:pPr>
              <a:defRPr/>
            </a:pPr>
            <a:endParaRPr lang="en-US" altLang="zh-CN" dirty="0"/>
          </a:p>
        </p:txBody>
      </p:sp>
      <p:sp>
        <p:nvSpPr>
          <p:cNvPr id="3075" name="Rectangle 3">
            <a:extLst>
              <a:ext uri="{FF2B5EF4-FFF2-40B4-BE49-F238E27FC236}">
                <a16:creationId xmlns:a16="http://schemas.microsoft.com/office/drawing/2014/main" id="{E744A429-9A1E-4440-82C3-CEB8DEEC9CF7}"/>
              </a:ext>
            </a:extLst>
          </p:cNvPr>
          <p:cNvSpPr>
            <a:spLocks noGrp="1" noChangeArrowheads="1"/>
          </p:cNvSpPr>
          <p:nvPr>
            <p:ph type="dt" sz="quarter" idx="1"/>
          </p:nvPr>
        </p:nvSpPr>
        <p:spPr bwMode="auto">
          <a:xfrm>
            <a:off x="5800725" y="0"/>
            <a:ext cx="4433888"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5" tIns="49518" rIns="99035" bIns="49518" numCol="1" anchor="t" anchorCtr="0" compatLnSpc="1">
            <a:prstTxWarp prst="textNoShape">
              <a:avLst/>
            </a:prstTxWarp>
          </a:bodyPr>
          <a:lstStyle>
            <a:lvl1pPr algn="r" defTabSz="990391" eaLnBrk="1" hangingPunct="1">
              <a:defRPr sz="1300" b="0">
                <a:latin typeface="Times New Roman" panose="02020603050405020304" pitchFamily="18" charset="0"/>
                <a:ea typeface="SimSun" panose="02010600030101010101" pitchFamily="2" charset="-122"/>
              </a:defRPr>
            </a:lvl1pPr>
          </a:lstStyle>
          <a:p>
            <a:pPr>
              <a:defRPr/>
            </a:pPr>
            <a:endParaRPr lang="en-US" altLang="zh-CN"/>
          </a:p>
        </p:txBody>
      </p:sp>
      <p:sp>
        <p:nvSpPr>
          <p:cNvPr id="3076" name="Rectangle 4">
            <a:extLst>
              <a:ext uri="{FF2B5EF4-FFF2-40B4-BE49-F238E27FC236}">
                <a16:creationId xmlns:a16="http://schemas.microsoft.com/office/drawing/2014/main" id="{95435092-D35B-4F18-AF3B-7327DF8AACD0}"/>
              </a:ext>
            </a:extLst>
          </p:cNvPr>
          <p:cNvSpPr>
            <a:spLocks noGrp="1" noChangeArrowheads="1"/>
          </p:cNvSpPr>
          <p:nvPr>
            <p:ph type="ftr" sz="quarter" idx="2"/>
          </p:nvPr>
        </p:nvSpPr>
        <p:spPr bwMode="auto">
          <a:xfrm>
            <a:off x="0" y="6743700"/>
            <a:ext cx="4433888"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5" tIns="49518" rIns="99035" bIns="49518" numCol="1" anchor="b" anchorCtr="0" compatLnSpc="1">
            <a:prstTxWarp prst="textNoShape">
              <a:avLst/>
            </a:prstTxWarp>
          </a:bodyPr>
          <a:lstStyle>
            <a:lvl1pPr defTabSz="990391" eaLnBrk="1" hangingPunct="1">
              <a:defRPr sz="1300" b="0">
                <a:latin typeface="Times New Roman" panose="02020603050405020304" pitchFamily="18" charset="0"/>
                <a:ea typeface="SimSun" panose="02010600030101010101" pitchFamily="2" charset="-122"/>
              </a:defRPr>
            </a:lvl1pPr>
          </a:lstStyle>
          <a:p>
            <a:pPr>
              <a:defRPr/>
            </a:pPr>
            <a:endParaRPr lang="en-US" altLang="zh-CN"/>
          </a:p>
        </p:txBody>
      </p:sp>
      <p:sp>
        <p:nvSpPr>
          <p:cNvPr id="3077" name="Rectangle 5">
            <a:extLst>
              <a:ext uri="{FF2B5EF4-FFF2-40B4-BE49-F238E27FC236}">
                <a16:creationId xmlns:a16="http://schemas.microsoft.com/office/drawing/2014/main" id="{89F7D30B-8D9F-4C9E-A0D3-85E37585ED0C}"/>
              </a:ext>
            </a:extLst>
          </p:cNvPr>
          <p:cNvSpPr>
            <a:spLocks noGrp="1" noChangeArrowheads="1"/>
          </p:cNvSpPr>
          <p:nvPr>
            <p:ph type="sldNum" sz="quarter" idx="3"/>
          </p:nvPr>
        </p:nvSpPr>
        <p:spPr bwMode="auto">
          <a:xfrm>
            <a:off x="5800725" y="6743700"/>
            <a:ext cx="4433888"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5" tIns="49518" rIns="99035" bIns="49518" numCol="1" anchor="b" anchorCtr="0" compatLnSpc="1">
            <a:prstTxWarp prst="textNoShape">
              <a:avLst/>
            </a:prstTxWarp>
          </a:bodyPr>
          <a:lstStyle>
            <a:lvl1pPr algn="r" defTabSz="989013" eaLnBrk="1" hangingPunct="1">
              <a:defRPr sz="1300" b="0">
                <a:latin typeface="Times New Roman" panose="02020603050405020304" pitchFamily="18" charset="0"/>
                <a:ea typeface="SimSun" panose="02010600030101010101" pitchFamily="2" charset="-122"/>
              </a:defRPr>
            </a:lvl1pPr>
          </a:lstStyle>
          <a:p>
            <a:fld id="{C2CD349C-D319-4E2B-B2BE-63D9DB5620A9}" type="slidenum">
              <a:rPr lang="en-US" altLang="zh-CN"/>
              <a:pPr/>
              <a:t>‹#›</a:t>
            </a:fld>
            <a:endParaRPr lang="en-US" altLang="zh-CN"/>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DB58C751-97DE-44E3-8D3D-DEE2D10E1E0E}"/>
              </a:ext>
            </a:extLst>
          </p:cNvPr>
          <p:cNvSpPr>
            <a:spLocks noGrp="1" noChangeArrowheads="1"/>
          </p:cNvSpPr>
          <p:nvPr>
            <p:ph type="hdr" sz="quarter"/>
          </p:nvPr>
        </p:nvSpPr>
        <p:spPr bwMode="auto">
          <a:xfrm>
            <a:off x="0" y="0"/>
            <a:ext cx="4433888"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5" tIns="49518" rIns="99035" bIns="49518" numCol="1" anchor="t" anchorCtr="0" compatLnSpc="1">
            <a:prstTxWarp prst="textNoShape">
              <a:avLst/>
            </a:prstTxWarp>
          </a:bodyPr>
          <a:lstStyle>
            <a:lvl1pPr defTabSz="990391" eaLnBrk="1" hangingPunct="1">
              <a:defRPr sz="1300"/>
            </a:lvl1pPr>
          </a:lstStyle>
          <a:p>
            <a:pPr>
              <a:defRPr/>
            </a:pPr>
            <a:r>
              <a:rPr lang="zh-CN" altLang="en-US"/>
              <a:t>姜维</a:t>
            </a:r>
            <a:r>
              <a:rPr lang="en-US" altLang="zh-CN"/>
              <a:t>. 《</a:t>
            </a:r>
            <a:r>
              <a:rPr lang="zh-CN" altLang="en-US"/>
              <a:t>文本分析与文本挖掘</a:t>
            </a:r>
            <a:r>
              <a:rPr lang="en-US" altLang="zh-CN"/>
              <a:t>》. </a:t>
            </a:r>
            <a:r>
              <a:rPr lang="zh-CN" altLang="en-US"/>
              <a:t>科学出版社</a:t>
            </a:r>
            <a:r>
              <a:rPr lang="en-US" altLang="zh-CN"/>
              <a:t>. 2018</a:t>
            </a:r>
          </a:p>
        </p:txBody>
      </p:sp>
      <p:sp>
        <p:nvSpPr>
          <p:cNvPr id="44035" name="Rectangle 3">
            <a:extLst>
              <a:ext uri="{FF2B5EF4-FFF2-40B4-BE49-F238E27FC236}">
                <a16:creationId xmlns:a16="http://schemas.microsoft.com/office/drawing/2014/main" id="{65B879F3-7E88-4CBC-B998-438CBB975C6D}"/>
              </a:ext>
            </a:extLst>
          </p:cNvPr>
          <p:cNvSpPr>
            <a:spLocks noGrp="1" noChangeArrowheads="1"/>
          </p:cNvSpPr>
          <p:nvPr>
            <p:ph type="dt" idx="1"/>
          </p:nvPr>
        </p:nvSpPr>
        <p:spPr bwMode="auto">
          <a:xfrm>
            <a:off x="5800725" y="0"/>
            <a:ext cx="4433888"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5" tIns="49518" rIns="99035" bIns="49518" numCol="1" anchor="t" anchorCtr="0" compatLnSpc="1">
            <a:prstTxWarp prst="textNoShape">
              <a:avLst/>
            </a:prstTxWarp>
          </a:bodyPr>
          <a:lstStyle>
            <a:lvl1pPr algn="r" defTabSz="990391" eaLnBrk="1" hangingPunct="1">
              <a:defRPr sz="1300"/>
            </a:lvl1pPr>
          </a:lstStyle>
          <a:p>
            <a:pPr>
              <a:defRPr/>
            </a:pPr>
            <a:endParaRPr lang="en-US" altLang="zh-CN"/>
          </a:p>
        </p:txBody>
      </p:sp>
      <p:sp>
        <p:nvSpPr>
          <p:cNvPr id="3076" name="Rectangle 4">
            <a:extLst>
              <a:ext uri="{FF2B5EF4-FFF2-40B4-BE49-F238E27FC236}">
                <a16:creationId xmlns:a16="http://schemas.microsoft.com/office/drawing/2014/main" id="{3B01C5B5-9DA3-4A24-84FF-4C57D8CD6F15}"/>
              </a:ext>
            </a:extLst>
          </p:cNvPr>
          <p:cNvSpPr>
            <a:spLocks noGrp="1" noRot="1" noChangeAspect="1" noChangeArrowheads="1" noTextEdit="1"/>
          </p:cNvSpPr>
          <p:nvPr>
            <p:ph type="sldImg" idx="2"/>
          </p:nvPr>
        </p:nvSpPr>
        <p:spPr bwMode="auto">
          <a:xfrm>
            <a:off x="3341688" y="531813"/>
            <a:ext cx="3551237" cy="26622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4037" name="Rectangle 5">
            <a:extLst>
              <a:ext uri="{FF2B5EF4-FFF2-40B4-BE49-F238E27FC236}">
                <a16:creationId xmlns:a16="http://schemas.microsoft.com/office/drawing/2014/main" id="{E377666E-E0BD-497B-B7E5-B3DD40AE2B2F}"/>
              </a:ext>
            </a:extLst>
          </p:cNvPr>
          <p:cNvSpPr>
            <a:spLocks noGrp="1" noChangeArrowheads="1"/>
          </p:cNvSpPr>
          <p:nvPr>
            <p:ph type="body" sz="quarter" idx="3"/>
          </p:nvPr>
        </p:nvSpPr>
        <p:spPr bwMode="auto">
          <a:xfrm>
            <a:off x="1365250" y="3371850"/>
            <a:ext cx="7504113" cy="319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5" tIns="49518" rIns="99035" bIns="49518"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44038" name="Rectangle 6">
            <a:extLst>
              <a:ext uri="{FF2B5EF4-FFF2-40B4-BE49-F238E27FC236}">
                <a16:creationId xmlns:a16="http://schemas.microsoft.com/office/drawing/2014/main" id="{EAA809A4-30C5-4D2C-852E-BEFF4CDBBDD9}"/>
              </a:ext>
            </a:extLst>
          </p:cNvPr>
          <p:cNvSpPr>
            <a:spLocks noGrp="1" noChangeArrowheads="1"/>
          </p:cNvSpPr>
          <p:nvPr>
            <p:ph type="ftr" sz="quarter" idx="4"/>
          </p:nvPr>
        </p:nvSpPr>
        <p:spPr bwMode="auto">
          <a:xfrm>
            <a:off x="0" y="6743700"/>
            <a:ext cx="4433888"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5" tIns="49518" rIns="99035" bIns="49518" numCol="1" anchor="b" anchorCtr="0" compatLnSpc="1">
            <a:prstTxWarp prst="textNoShape">
              <a:avLst/>
            </a:prstTxWarp>
          </a:bodyPr>
          <a:lstStyle>
            <a:lvl1pPr defTabSz="990391" eaLnBrk="1" hangingPunct="1">
              <a:defRPr sz="1300"/>
            </a:lvl1pPr>
          </a:lstStyle>
          <a:p>
            <a:pPr>
              <a:defRPr/>
            </a:pPr>
            <a:endParaRPr lang="en-US" altLang="zh-CN"/>
          </a:p>
        </p:txBody>
      </p:sp>
      <p:sp>
        <p:nvSpPr>
          <p:cNvPr id="44039" name="Rectangle 7">
            <a:extLst>
              <a:ext uri="{FF2B5EF4-FFF2-40B4-BE49-F238E27FC236}">
                <a16:creationId xmlns:a16="http://schemas.microsoft.com/office/drawing/2014/main" id="{04338F6B-FCB7-4172-A430-E4742B4BD09C}"/>
              </a:ext>
            </a:extLst>
          </p:cNvPr>
          <p:cNvSpPr>
            <a:spLocks noGrp="1" noChangeArrowheads="1"/>
          </p:cNvSpPr>
          <p:nvPr>
            <p:ph type="sldNum" sz="quarter" idx="5"/>
          </p:nvPr>
        </p:nvSpPr>
        <p:spPr bwMode="auto">
          <a:xfrm>
            <a:off x="5800725" y="6743700"/>
            <a:ext cx="4433888"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5" tIns="49518" rIns="99035" bIns="49518" numCol="1" anchor="b" anchorCtr="0" compatLnSpc="1">
            <a:prstTxWarp prst="textNoShape">
              <a:avLst/>
            </a:prstTxWarp>
          </a:bodyPr>
          <a:lstStyle>
            <a:lvl1pPr algn="r" defTabSz="989013" eaLnBrk="1" hangingPunct="1">
              <a:defRPr sz="1300"/>
            </a:lvl1pPr>
          </a:lstStyle>
          <a:p>
            <a:fld id="{4F6BAB54-934D-4E52-BA96-DA782AD7A36A}" type="slidenum">
              <a:rPr lang="en-US" altLang="zh-CN"/>
              <a:pPr/>
              <a:t>‹#›</a:t>
            </a:fld>
            <a:endParaRPr lang="en-US" altLang="zh-CN"/>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SimSun" panose="02010600030101010101"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SimSun" panose="02010600030101010101"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SimSun" panose="02010600030101010101"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SimSun" panose="02010600030101010101"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SimSun"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pPr>
              <a:defRPr/>
            </a:pPr>
            <a:r>
              <a:rPr lang="zh-CN" altLang="en-US"/>
              <a:t>姜维</a:t>
            </a:r>
            <a:r>
              <a:rPr lang="en-US" altLang="zh-CN"/>
              <a:t>. 《</a:t>
            </a:r>
            <a:r>
              <a:rPr lang="zh-CN" altLang="en-US"/>
              <a:t>文本分析与文本挖掘</a:t>
            </a:r>
            <a:r>
              <a:rPr lang="en-US" altLang="zh-CN"/>
              <a:t>》. </a:t>
            </a:r>
            <a:r>
              <a:rPr lang="zh-CN" altLang="en-US"/>
              <a:t>科学出版社</a:t>
            </a:r>
            <a:r>
              <a:rPr lang="en-US" altLang="zh-CN"/>
              <a:t>. 2018</a:t>
            </a:r>
          </a:p>
        </p:txBody>
      </p:sp>
      <p:sp>
        <p:nvSpPr>
          <p:cNvPr id="5" name="灯片编号占位符 4"/>
          <p:cNvSpPr>
            <a:spLocks noGrp="1"/>
          </p:cNvSpPr>
          <p:nvPr>
            <p:ph type="sldNum" sz="quarter" idx="5"/>
          </p:nvPr>
        </p:nvSpPr>
        <p:spPr/>
        <p:txBody>
          <a:bodyPr/>
          <a:lstStyle/>
          <a:p>
            <a:fld id="{4F6BAB54-934D-4E52-BA96-DA782AD7A36A}" type="slidenum">
              <a:rPr lang="en-US" altLang="zh-CN" smtClean="0"/>
              <a:pPr/>
              <a:t>13</a:t>
            </a:fld>
            <a:endParaRPr lang="en-US" altLang="zh-CN"/>
          </a:p>
        </p:txBody>
      </p:sp>
    </p:spTree>
    <p:extLst>
      <p:ext uri="{BB962C8B-B14F-4D97-AF65-F5344CB8AC3E}">
        <p14:creationId xmlns:p14="http://schemas.microsoft.com/office/powerpoint/2010/main" val="2251204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pPr>
              <a:defRPr/>
            </a:pPr>
            <a:r>
              <a:rPr lang="zh-CN" altLang="en-US"/>
              <a:t>姜维</a:t>
            </a:r>
            <a:r>
              <a:rPr lang="en-US" altLang="zh-CN"/>
              <a:t>. 《</a:t>
            </a:r>
            <a:r>
              <a:rPr lang="zh-CN" altLang="en-US"/>
              <a:t>文本分析与文本挖掘</a:t>
            </a:r>
            <a:r>
              <a:rPr lang="en-US" altLang="zh-CN"/>
              <a:t>》. </a:t>
            </a:r>
            <a:r>
              <a:rPr lang="zh-CN" altLang="en-US"/>
              <a:t>科学出版社</a:t>
            </a:r>
            <a:r>
              <a:rPr lang="en-US" altLang="zh-CN"/>
              <a:t>. 2018</a:t>
            </a:r>
          </a:p>
        </p:txBody>
      </p:sp>
      <p:sp>
        <p:nvSpPr>
          <p:cNvPr id="5" name="灯片编号占位符 4"/>
          <p:cNvSpPr>
            <a:spLocks noGrp="1"/>
          </p:cNvSpPr>
          <p:nvPr>
            <p:ph type="sldNum" sz="quarter" idx="5"/>
          </p:nvPr>
        </p:nvSpPr>
        <p:spPr/>
        <p:txBody>
          <a:bodyPr/>
          <a:lstStyle/>
          <a:p>
            <a:fld id="{4F6BAB54-934D-4E52-BA96-DA782AD7A36A}" type="slidenum">
              <a:rPr lang="en-US" altLang="zh-CN" smtClean="0"/>
              <a:pPr/>
              <a:t>30</a:t>
            </a:fld>
            <a:endParaRPr lang="en-US" altLang="zh-CN"/>
          </a:p>
        </p:txBody>
      </p:sp>
    </p:spTree>
    <p:extLst>
      <p:ext uri="{BB962C8B-B14F-4D97-AF65-F5344CB8AC3E}">
        <p14:creationId xmlns:p14="http://schemas.microsoft.com/office/powerpoint/2010/main" val="1674086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pPr>
              <a:defRPr/>
            </a:pPr>
            <a:r>
              <a:rPr lang="zh-CN" altLang="en-US"/>
              <a:t>姜维</a:t>
            </a:r>
            <a:r>
              <a:rPr lang="en-US" altLang="zh-CN"/>
              <a:t>. 《</a:t>
            </a:r>
            <a:r>
              <a:rPr lang="zh-CN" altLang="en-US"/>
              <a:t>文本分析与文本挖掘</a:t>
            </a:r>
            <a:r>
              <a:rPr lang="en-US" altLang="zh-CN"/>
              <a:t>》. </a:t>
            </a:r>
            <a:r>
              <a:rPr lang="zh-CN" altLang="en-US"/>
              <a:t>科学出版社</a:t>
            </a:r>
            <a:r>
              <a:rPr lang="en-US" altLang="zh-CN"/>
              <a:t>. 2018</a:t>
            </a:r>
          </a:p>
        </p:txBody>
      </p:sp>
      <p:sp>
        <p:nvSpPr>
          <p:cNvPr id="5" name="灯片编号占位符 4"/>
          <p:cNvSpPr>
            <a:spLocks noGrp="1"/>
          </p:cNvSpPr>
          <p:nvPr>
            <p:ph type="sldNum" sz="quarter" idx="5"/>
          </p:nvPr>
        </p:nvSpPr>
        <p:spPr/>
        <p:txBody>
          <a:bodyPr/>
          <a:lstStyle/>
          <a:p>
            <a:fld id="{4F6BAB54-934D-4E52-BA96-DA782AD7A36A}" type="slidenum">
              <a:rPr lang="en-US" altLang="zh-CN" smtClean="0"/>
              <a:pPr/>
              <a:t>33</a:t>
            </a:fld>
            <a:endParaRPr lang="en-US" altLang="zh-CN"/>
          </a:p>
        </p:txBody>
      </p:sp>
    </p:spTree>
    <p:extLst>
      <p:ext uri="{BB962C8B-B14F-4D97-AF65-F5344CB8AC3E}">
        <p14:creationId xmlns:p14="http://schemas.microsoft.com/office/powerpoint/2010/main" val="705469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pPr>
              <a:defRPr/>
            </a:pPr>
            <a:r>
              <a:rPr lang="zh-CN" altLang="en-US"/>
              <a:t>姜维</a:t>
            </a:r>
            <a:r>
              <a:rPr lang="en-US" altLang="zh-CN"/>
              <a:t>. 《</a:t>
            </a:r>
            <a:r>
              <a:rPr lang="zh-CN" altLang="en-US"/>
              <a:t>文本分析与文本挖掘</a:t>
            </a:r>
            <a:r>
              <a:rPr lang="en-US" altLang="zh-CN"/>
              <a:t>》. </a:t>
            </a:r>
            <a:r>
              <a:rPr lang="zh-CN" altLang="en-US"/>
              <a:t>科学出版社</a:t>
            </a:r>
            <a:r>
              <a:rPr lang="en-US" altLang="zh-CN"/>
              <a:t>. 2018</a:t>
            </a:r>
          </a:p>
        </p:txBody>
      </p:sp>
      <p:sp>
        <p:nvSpPr>
          <p:cNvPr id="5" name="灯片编号占位符 4"/>
          <p:cNvSpPr>
            <a:spLocks noGrp="1"/>
          </p:cNvSpPr>
          <p:nvPr>
            <p:ph type="sldNum" sz="quarter" idx="5"/>
          </p:nvPr>
        </p:nvSpPr>
        <p:spPr/>
        <p:txBody>
          <a:bodyPr/>
          <a:lstStyle/>
          <a:p>
            <a:fld id="{4F6BAB54-934D-4E52-BA96-DA782AD7A36A}" type="slidenum">
              <a:rPr lang="en-US" altLang="zh-CN" smtClean="0"/>
              <a:pPr/>
              <a:t>34</a:t>
            </a:fld>
            <a:endParaRPr lang="en-US" altLang="zh-CN"/>
          </a:p>
        </p:txBody>
      </p:sp>
    </p:spTree>
    <p:extLst>
      <p:ext uri="{BB962C8B-B14F-4D97-AF65-F5344CB8AC3E}">
        <p14:creationId xmlns:p14="http://schemas.microsoft.com/office/powerpoint/2010/main" val="1475499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pPr>
              <a:defRPr/>
            </a:pPr>
            <a:r>
              <a:rPr lang="zh-CN" altLang="en-US"/>
              <a:t>姜维</a:t>
            </a:r>
            <a:r>
              <a:rPr lang="en-US" altLang="zh-CN"/>
              <a:t>. 《</a:t>
            </a:r>
            <a:r>
              <a:rPr lang="zh-CN" altLang="en-US"/>
              <a:t>文本分析与文本挖掘</a:t>
            </a:r>
            <a:r>
              <a:rPr lang="en-US" altLang="zh-CN"/>
              <a:t>》. </a:t>
            </a:r>
            <a:r>
              <a:rPr lang="zh-CN" altLang="en-US"/>
              <a:t>科学出版社</a:t>
            </a:r>
            <a:r>
              <a:rPr lang="en-US" altLang="zh-CN"/>
              <a:t>. 2018</a:t>
            </a:r>
          </a:p>
        </p:txBody>
      </p:sp>
      <p:sp>
        <p:nvSpPr>
          <p:cNvPr id="5" name="灯片编号占位符 4"/>
          <p:cNvSpPr>
            <a:spLocks noGrp="1"/>
          </p:cNvSpPr>
          <p:nvPr>
            <p:ph type="sldNum" sz="quarter" idx="5"/>
          </p:nvPr>
        </p:nvSpPr>
        <p:spPr/>
        <p:txBody>
          <a:bodyPr/>
          <a:lstStyle/>
          <a:p>
            <a:fld id="{4F6BAB54-934D-4E52-BA96-DA782AD7A36A}" type="slidenum">
              <a:rPr lang="en-US" altLang="zh-CN" smtClean="0"/>
              <a:pPr/>
              <a:t>35</a:t>
            </a:fld>
            <a:endParaRPr lang="en-US" altLang="zh-CN"/>
          </a:p>
        </p:txBody>
      </p:sp>
    </p:spTree>
    <p:extLst>
      <p:ext uri="{BB962C8B-B14F-4D97-AF65-F5344CB8AC3E}">
        <p14:creationId xmlns:p14="http://schemas.microsoft.com/office/powerpoint/2010/main" val="3197304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pPr>
              <a:defRPr/>
            </a:pPr>
            <a:r>
              <a:rPr lang="zh-CN" altLang="en-US"/>
              <a:t>姜维</a:t>
            </a:r>
            <a:r>
              <a:rPr lang="en-US" altLang="zh-CN"/>
              <a:t>. 《</a:t>
            </a:r>
            <a:r>
              <a:rPr lang="zh-CN" altLang="en-US"/>
              <a:t>文本分析与文本挖掘</a:t>
            </a:r>
            <a:r>
              <a:rPr lang="en-US" altLang="zh-CN"/>
              <a:t>》. </a:t>
            </a:r>
            <a:r>
              <a:rPr lang="zh-CN" altLang="en-US"/>
              <a:t>科学出版社</a:t>
            </a:r>
            <a:r>
              <a:rPr lang="en-US" altLang="zh-CN"/>
              <a:t>. 2018</a:t>
            </a:r>
          </a:p>
        </p:txBody>
      </p:sp>
      <p:sp>
        <p:nvSpPr>
          <p:cNvPr id="5" name="灯片编号占位符 4"/>
          <p:cNvSpPr>
            <a:spLocks noGrp="1"/>
          </p:cNvSpPr>
          <p:nvPr>
            <p:ph type="sldNum" sz="quarter" idx="5"/>
          </p:nvPr>
        </p:nvSpPr>
        <p:spPr/>
        <p:txBody>
          <a:bodyPr/>
          <a:lstStyle/>
          <a:p>
            <a:fld id="{4F6BAB54-934D-4E52-BA96-DA782AD7A36A}" type="slidenum">
              <a:rPr lang="en-US" altLang="zh-CN" smtClean="0"/>
              <a:pPr/>
              <a:t>44</a:t>
            </a:fld>
            <a:endParaRPr lang="en-US" altLang="zh-CN"/>
          </a:p>
        </p:txBody>
      </p:sp>
    </p:spTree>
    <p:extLst>
      <p:ext uri="{BB962C8B-B14F-4D97-AF65-F5344CB8AC3E}">
        <p14:creationId xmlns:p14="http://schemas.microsoft.com/office/powerpoint/2010/main" val="1445650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pPr>
              <a:defRPr/>
            </a:pPr>
            <a:r>
              <a:rPr lang="zh-CN" altLang="en-US"/>
              <a:t>姜维</a:t>
            </a:r>
            <a:r>
              <a:rPr lang="en-US" altLang="zh-CN"/>
              <a:t>. 《</a:t>
            </a:r>
            <a:r>
              <a:rPr lang="zh-CN" altLang="en-US"/>
              <a:t>文本分析与文本挖掘</a:t>
            </a:r>
            <a:r>
              <a:rPr lang="en-US" altLang="zh-CN"/>
              <a:t>》. </a:t>
            </a:r>
            <a:r>
              <a:rPr lang="zh-CN" altLang="en-US"/>
              <a:t>科学出版社</a:t>
            </a:r>
            <a:r>
              <a:rPr lang="en-US" altLang="zh-CN"/>
              <a:t>. 2018</a:t>
            </a:r>
          </a:p>
        </p:txBody>
      </p:sp>
      <p:sp>
        <p:nvSpPr>
          <p:cNvPr id="5" name="灯片编号占位符 4"/>
          <p:cNvSpPr>
            <a:spLocks noGrp="1"/>
          </p:cNvSpPr>
          <p:nvPr>
            <p:ph type="sldNum" sz="quarter" idx="5"/>
          </p:nvPr>
        </p:nvSpPr>
        <p:spPr/>
        <p:txBody>
          <a:bodyPr/>
          <a:lstStyle/>
          <a:p>
            <a:fld id="{4F6BAB54-934D-4E52-BA96-DA782AD7A36A}" type="slidenum">
              <a:rPr lang="en-US" altLang="zh-CN" smtClean="0"/>
              <a:pPr/>
              <a:t>45</a:t>
            </a:fld>
            <a:endParaRPr lang="en-US" altLang="zh-CN"/>
          </a:p>
        </p:txBody>
      </p:sp>
    </p:spTree>
    <p:extLst>
      <p:ext uri="{BB962C8B-B14F-4D97-AF65-F5344CB8AC3E}">
        <p14:creationId xmlns:p14="http://schemas.microsoft.com/office/powerpoint/2010/main" val="2841920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pPr>
              <a:defRPr/>
            </a:pPr>
            <a:r>
              <a:rPr lang="zh-CN" altLang="en-US"/>
              <a:t>姜维</a:t>
            </a:r>
            <a:r>
              <a:rPr lang="en-US" altLang="zh-CN"/>
              <a:t>. 《</a:t>
            </a:r>
            <a:r>
              <a:rPr lang="zh-CN" altLang="en-US"/>
              <a:t>文本分析与文本挖掘</a:t>
            </a:r>
            <a:r>
              <a:rPr lang="en-US" altLang="zh-CN"/>
              <a:t>》. </a:t>
            </a:r>
            <a:r>
              <a:rPr lang="zh-CN" altLang="en-US"/>
              <a:t>科学出版社</a:t>
            </a:r>
            <a:r>
              <a:rPr lang="en-US" altLang="zh-CN"/>
              <a:t>. 2018</a:t>
            </a:r>
          </a:p>
        </p:txBody>
      </p:sp>
      <p:sp>
        <p:nvSpPr>
          <p:cNvPr id="5" name="灯片编号占位符 4"/>
          <p:cNvSpPr>
            <a:spLocks noGrp="1"/>
          </p:cNvSpPr>
          <p:nvPr>
            <p:ph type="sldNum" sz="quarter" idx="5"/>
          </p:nvPr>
        </p:nvSpPr>
        <p:spPr/>
        <p:txBody>
          <a:bodyPr/>
          <a:lstStyle/>
          <a:p>
            <a:fld id="{4F6BAB54-934D-4E52-BA96-DA782AD7A36A}" type="slidenum">
              <a:rPr lang="en-US" altLang="zh-CN" smtClean="0"/>
              <a:pPr/>
              <a:t>46</a:t>
            </a:fld>
            <a:endParaRPr lang="en-US" altLang="zh-CN"/>
          </a:p>
        </p:txBody>
      </p:sp>
    </p:spTree>
    <p:extLst>
      <p:ext uri="{BB962C8B-B14F-4D97-AF65-F5344CB8AC3E}">
        <p14:creationId xmlns:p14="http://schemas.microsoft.com/office/powerpoint/2010/main" val="495367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pPr>
              <a:defRPr/>
            </a:pPr>
            <a:r>
              <a:rPr lang="zh-CN" altLang="en-US"/>
              <a:t>姜维</a:t>
            </a:r>
            <a:r>
              <a:rPr lang="en-US" altLang="zh-CN"/>
              <a:t>. 《</a:t>
            </a:r>
            <a:r>
              <a:rPr lang="zh-CN" altLang="en-US"/>
              <a:t>文本分析与文本挖掘</a:t>
            </a:r>
            <a:r>
              <a:rPr lang="en-US" altLang="zh-CN"/>
              <a:t>》. </a:t>
            </a:r>
            <a:r>
              <a:rPr lang="zh-CN" altLang="en-US"/>
              <a:t>科学出版社</a:t>
            </a:r>
            <a:r>
              <a:rPr lang="en-US" altLang="zh-CN"/>
              <a:t>. 2018</a:t>
            </a:r>
          </a:p>
        </p:txBody>
      </p:sp>
      <p:sp>
        <p:nvSpPr>
          <p:cNvPr id="5" name="灯片编号占位符 4"/>
          <p:cNvSpPr>
            <a:spLocks noGrp="1"/>
          </p:cNvSpPr>
          <p:nvPr>
            <p:ph type="sldNum" sz="quarter" idx="5"/>
          </p:nvPr>
        </p:nvSpPr>
        <p:spPr/>
        <p:txBody>
          <a:bodyPr/>
          <a:lstStyle/>
          <a:p>
            <a:fld id="{4F6BAB54-934D-4E52-BA96-DA782AD7A36A}" type="slidenum">
              <a:rPr lang="en-US" altLang="zh-CN" smtClean="0"/>
              <a:pPr/>
              <a:t>61</a:t>
            </a:fld>
            <a:endParaRPr lang="en-US" altLang="zh-CN"/>
          </a:p>
        </p:txBody>
      </p:sp>
    </p:spTree>
    <p:extLst>
      <p:ext uri="{BB962C8B-B14F-4D97-AF65-F5344CB8AC3E}">
        <p14:creationId xmlns:p14="http://schemas.microsoft.com/office/powerpoint/2010/main" val="3329132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pPr>
              <a:defRPr/>
            </a:pPr>
            <a:r>
              <a:rPr lang="zh-CN" altLang="en-US"/>
              <a:t>姜维</a:t>
            </a:r>
            <a:r>
              <a:rPr lang="en-US" altLang="zh-CN"/>
              <a:t>. 《</a:t>
            </a:r>
            <a:r>
              <a:rPr lang="zh-CN" altLang="en-US"/>
              <a:t>文本分析与文本挖掘</a:t>
            </a:r>
            <a:r>
              <a:rPr lang="en-US" altLang="zh-CN"/>
              <a:t>》. </a:t>
            </a:r>
            <a:r>
              <a:rPr lang="zh-CN" altLang="en-US"/>
              <a:t>科学出版社</a:t>
            </a:r>
            <a:r>
              <a:rPr lang="en-US" altLang="zh-CN"/>
              <a:t>. 2018</a:t>
            </a:r>
          </a:p>
        </p:txBody>
      </p:sp>
      <p:sp>
        <p:nvSpPr>
          <p:cNvPr id="5" name="灯片编号占位符 4"/>
          <p:cNvSpPr>
            <a:spLocks noGrp="1"/>
          </p:cNvSpPr>
          <p:nvPr>
            <p:ph type="sldNum" sz="quarter" idx="5"/>
          </p:nvPr>
        </p:nvSpPr>
        <p:spPr/>
        <p:txBody>
          <a:bodyPr/>
          <a:lstStyle/>
          <a:p>
            <a:fld id="{4F6BAB54-934D-4E52-BA96-DA782AD7A36A}" type="slidenum">
              <a:rPr lang="en-US" altLang="zh-CN" smtClean="0"/>
              <a:pPr/>
              <a:t>14</a:t>
            </a:fld>
            <a:endParaRPr lang="en-US" altLang="zh-CN"/>
          </a:p>
        </p:txBody>
      </p:sp>
    </p:spTree>
    <p:extLst>
      <p:ext uri="{BB962C8B-B14F-4D97-AF65-F5344CB8AC3E}">
        <p14:creationId xmlns:p14="http://schemas.microsoft.com/office/powerpoint/2010/main" val="1138929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pPr>
              <a:defRPr/>
            </a:pPr>
            <a:r>
              <a:rPr lang="zh-CN" altLang="en-US"/>
              <a:t>姜维</a:t>
            </a:r>
            <a:r>
              <a:rPr lang="en-US" altLang="zh-CN"/>
              <a:t>. 《</a:t>
            </a:r>
            <a:r>
              <a:rPr lang="zh-CN" altLang="en-US"/>
              <a:t>文本分析与文本挖掘</a:t>
            </a:r>
            <a:r>
              <a:rPr lang="en-US" altLang="zh-CN"/>
              <a:t>》. </a:t>
            </a:r>
            <a:r>
              <a:rPr lang="zh-CN" altLang="en-US"/>
              <a:t>科学出版社</a:t>
            </a:r>
            <a:r>
              <a:rPr lang="en-US" altLang="zh-CN"/>
              <a:t>. 2018</a:t>
            </a:r>
          </a:p>
        </p:txBody>
      </p:sp>
      <p:sp>
        <p:nvSpPr>
          <p:cNvPr id="5" name="灯片编号占位符 4"/>
          <p:cNvSpPr>
            <a:spLocks noGrp="1"/>
          </p:cNvSpPr>
          <p:nvPr>
            <p:ph type="sldNum" sz="quarter" idx="5"/>
          </p:nvPr>
        </p:nvSpPr>
        <p:spPr/>
        <p:txBody>
          <a:bodyPr/>
          <a:lstStyle/>
          <a:p>
            <a:fld id="{4F6BAB54-934D-4E52-BA96-DA782AD7A36A}" type="slidenum">
              <a:rPr lang="en-US" altLang="zh-CN" smtClean="0"/>
              <a:pPr/>
              <a:t>21</a:t>
            </a:fld>
            <a:endParaRPr lang="en-US" altLang="zh-CN"/>
          </a:p>
        </p:txBody>
      </p:sp>
    </p:spTree>
    <p:extLst>
      <p:ext uri="{BB962C8B-B14F-4D97-AF65-F5344CB8AC3E}">
        <p14:creationId xmlns:p14="http://schemas.microsoft.com/office/powerpoint/2010/main" val="3521467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pPr>
              <a:defRPr/>
            </a:pPr>
            <a:r>
              <a:rPr lang="zh-CN" altLang="en-US"/>
              <a:t>姜维</a:t>
            </a:r>
            <a:r>
              <a:rPr lang="en-US" altLang="zh-CN"/>
              <a:t>. 《</a:t>
            </a:r>
            <a:r>
              <a:rPr lang="zh-CN" altLang="en-US"/>
              <a:t>文本分析与文本挖掘</a:t>
            </a:r>
            <a:r>
              <a:rPr lang="en-US" altLang="zh-CN"/>
              <a:t>》. </a:t>
            </a:r>
            <a:r>
              <a:rPr lang="zh-CN" altLang="en-US"/>
              <a:t>科学出版社</a:t>
            </a:r>
            <a:r>
              <a:rPr lang="en-US" altLang="zh-CN"/>
              <a:t>. 2018</a:t>
            </a:r>
          </a:p>
        </p:txBody>
      </p:sp>
      <p:sp>
        <p:nvSpPr>
          <p:cNvPr id="5" name="灯片编号占位符 4"/>
          <p:cNvSpPr>
            <a:spLocks noGrp="1"/>
          </p:cNvSpPr>
          <p:nvPr>
            <p:ph type="sldNum" sz="quarter" idx="5"/>
          </p:nvPr>
        </p:nvSpPr>
        <p:spPr/>
        <p:txBody>
          <a:bodyPr/>
          <a:lstStyle/>
          <a:p>
            <a:fld id="{4F6BAB54-934D-4E52-BA96-DA782AD7A36A}" type="slidenum">
              <a:rPr lang="en-US" altLang="zh-CN" smtClean="0"/>
              <a:pPr/>
              <a:t>22</a:t>
            </a:fld>
            <a:endParaRPr lang="en-US" altLang="zh-CN"/>
          </a:p>
        </p:txBody>
      </p:sp>
    </p:spTree>
    <p:extLst>
      <p:ext uri="{BB962C8B-B14F-4D97-AF65-F5344CB8AC3E}">
        <p14:creationId xmlns:p14="http://schemas.microsoft.com/office/powerpoint/2010/main" val="2799038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pPr>
              <a:defRPr/>
            </a:pPr>
            <a:r>
              <a:rPr lang="zh-CN" altLang="en-US"/>
              <a:t>姜维</a:t>
            </a:r>
            <a:r>
              <a:rPr lang="en-US" altLang="zh-CN"/>
              <a:t>. 《</a:t>
            </a:r>
            <a:r>
              <a:rPr lang="zh-CN" altLang="en-US"/>
              <a:t>文本分析与文本挖掘</a:t>
            </a:r>
            <a:r>
              <a:rPr lang="en-US" altLang="zh-CN"/>
              <a:t>》. </a:t>
            </a:r>
            <a:r>
              <a:rPr lang="zh-CN" altLang="en-US"/>
              <a:t>科学出版社</a:t>
            </a:r>
            <a:r>
              <a:rPr lang="en-US" altLang="zh-CN"/>
              <a:t>. 2018</a:t>
            </a:r>
          </a:p>
        </p:txBody>
      </p:sp>
      <p:sp>
        <p:nvSpPr>
          <p:cNvPr id="5" name="灯片编号占位符 4"/>
          <p:cNvSpPr>
            <a:spLocks noGrp="1"/>
          </p:cNvSpPr>
          <p:nvPr>
            <p:ph type="sldNum" sz="quarter" idx="5"/>
          </p:nvPr>
        </p:nvSpPr>
        <p:spPr/>
        <p:txBody>
          <a:bodyPr/>
          <a:lstStyle/>
          <a:p>
            <a:fld id="{4F6BAB54-934D-4E52-BA96-DA782AD7A36A}" type="slidenum">
              <a:rPr lang="en-US" altLang="zh-CN" smtClean="0"/>
              <a:pPr/>
              <a:t>23</a:t>
            </a:fld>
            <a:endParaRPr lang="en-US" altLang="zh-CN"/>
          </a:p>
        </p:txBody>
      </p:sp>
    </p:spTree>
    <p:extLst>
      <p:ext uri="{BB962C8B-B14F-4D97-AF65-F5344CB8AC3E}">
        <p14:creationId xmlns:p14="http://schemas.microsoft.com/office/powerpoint/2010/main" val="2802009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pPr>
              <a:defRPr/>
            </a:pPr>
            <a:r>
              <a:rPr lang="zh-CN" altLang="en-US"/>
              <a:t>姜维</a:t>
            </a:r>
            <a:r>
              <a:rPr lang="en-US" altLang="zh-CN"/>
              <a:t>. 《</a:t>
            </a:r>
            <a:r>
              <a:rPr lang="zh-CN" altLang="en-US"/>
              <a:t>文本分析与文本挖掘</a:t>
            </a:r>
            <a:r>
              <a:rPr lang="en-US" altLang="zh-CN"/>
              <a:t>》. </a:t>
            </a:r>
            <a:r>
              <a:rPr lang="zh-CN" altLang="en-US"/>
              <a:t>科学出版社</a:t>
            </a:r>
            <a:r>
              <a:rPr lang="en-US" altLang="zh-CN"/>
              <a:t>. 2018</a:t>
            </a:r>
          </a:p>
        </p:txBody>
      </p:sp>
      <p:sp>
        <p:nvSpPr>
          <p:cNvPr id="5" name="灯片编号占位符 4"/>
          <p:cNvSpPr>
            <a:spLocks noGrp="1"/>
          </p:cNvSpPr>
          <p:nvPr>
            <p:ph type="sldNum" sz="quarter" idx="5"/>
          </p:nvPr>
        </p:nvSpPr>
        <p:spPr/>
        <p:txBody>
          <a:bodyPr/>
          <a:lstStyle/>
          <a:p>
            <a:fld id="{4F6BAB54-934D-4E52-BA96-DA782AD7A36A}" type="slidenum">
              <a:rPr lang="en-US" altLang="zh-CN" smtClean="0"/>
              <a:pPr/>
              <a:t>24</a:t>
            </a:fld>
            <a:endParaRPr lang="en-US" altLang="zh-CN"/>
          </a:p>
        </p:txBody>
      </p:sp>
    </p:spTree>
    <p:extLst>
      <p:ext uri="{BB962C8B-B14F-4D97-AF65-F5344CB8AC3E}">
        <p14:creationId xmlns:p14="http://schemas.microsoft.com/office/powerpoint/2010/main" val="435881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pPr>
              <a:defRPr/>
            </a:pPr>
            <a:r>
              <a:rPr lang="zh-CN" altLang="en-US"/>
              <a:t>姜维</a:t>
            </a:r>
            <a:r>
              <a:rPr lang="en-US" altLang="zh-CN"/>
              <a:t>. 《</a:t>
            </a:r>
            <a:r>
              <a:rPr lang="zh-CN" altLang="en-US"/>
              <a:t>文本分析与文本挖掘</a:t>
            </a:r>
            <a:r>
              <a:rPr lang="en-US" altLang="zh-CN"/>
              <a:t>》. </a:t>
            </a:r>
            <a:r>
              <a:rPr lang="zh-CN" altLang="en-US"/>
              <a:t>科学出版社</a:t>
            </a:r>
            <a:r>
              <a:rPr lang="en-US" altLang="zh-CN"/>
              <a:t>. 2018</a:t>
            </a:r>
          </a:p>
        </p:txBody>
      </p:sp>
      <p:sp>
        <p:nvSpPr>
          <p:cNvPr id="5" name="灯片编号占位符 4"/>
          <p:cNvSpPr>
            <a:spLocks noGrp="1"/>
          </p:cNvSpPr>
          <p:nvPr>
            <p:ph type="sldNum" sz="quarter" idx="5"/>
          </p:nvPr>
        </p:nvSpPr>
        <p:spPr/>
        <p:txBody>
          <a:bodyPr/>
          <a:lstStyle/>
          <a:p>
            <a:fld id="{4F6BAB54-934D-4E52-BA96-DA782AD7A36A}" type="slidenum">
              <a:rPr lang="en-US" altLang="zh-CN" smtClean="0"/>
              <a:pPr/>
              <a:t>26</a:t>
            </a:fld>
            <a:endParaRPr lang="en-US" altLang="zh-CN"/>
          </a:p>
        </p:txBody>
      </p:sp>
    </p:spTree>
    <p:extLst>
      <p:ext uri="{BB962C8B-B14F-4D97-AF65-F5344CB8AC3E}">
        <p14:creationId xmlns:p14="http://schemas.microsoft.com/office/powerpoint/2010/main" val="3921262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pPr>
              <a:defRPr/>
            </a:pPr>
            <a:r>
              <a:rPr lang="zh-CN" altLang="en-US"/>
              <a:t>姜维</a:t>
            </a:r>
            <a:r>
              <a:rPr lang="en-US" altLang="zh-CN"/>
              <a:t>. 《</a:t>
            </a:r>
            <a:r>
              <a:rPr lang="zh-CN" altLang="en-US"/>
              <a:t>文本分析与文本挖掘</a:t>
            </a:r>
            <a:r>
              <a:rPr lang="en-US" altLang="zh-CN"/>
              <a:t>》. </a:t>
            </a:r>
            <a:r>
              <a:rPr lang="zh-CN" altLang="en-US"/>
              <a:t>科学出版社</a:t>
            </a:r>
            <a:r>
              <a:rPr lang="en-US" altLang="zh-CN"/>
              <a:t>. 2018</a:t>
            </a:r>
          </a:p>
        </p:txBody>
      </p:sp>
      <p:sp>
        <p:nvSpPr>
          <p:cNvPr id="5" name="灯片编号占位符 4"/>
          <p:cNvSpPr>
            <a:spLocks noGrp="1"/>
          </p:cNvSpPr>
          <p:nvPr>
            <p:ph type="sldNum" sz="quarter" idx="5"/>
          </p:nvPr>
        </p:nvSpPr>
        <p:spPr/>
        <p:txBody>
          <a:bodyPr/>
          <a:lstStyle/>
          <a:p>
            <a:fld id="{4F6BAB54-934D-4E52-BA96-DA782AD7A36A}" type="slidenum">
              <a:rPr lang="en-US" altLang="zh-CN" smtClean="0"/>
              <a:pPr/>
              <a:t>28</a:t>
            </a:fld>
            <a:endParaRPr lang="en-US" altLang="zh-CN"/>
          </a:p>
        </p:txBody>
      </p:sp>
    </p:spTree>
    <p:extLst>
      <p:ext uri="{BB962C8B-B14F-4D97-AF65-F5344CB8AC3E}">
        <p14:creationId xmlns:p14="http://schemas.microsoft.com/office/powerpoint/2010/main" val="552336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pPr>
              <a:defRPr/>
            </a:pPr>
            <a:r>
              <a:rPr lang="zh-CN" altLang="en-US"/>
              <a:t>姜维</a:t>
            </a:r>
            <a:r>
              <a:rPr lang="en-US" altLang="zh-CN"/>
              <a:t>. 《</a:t>
            </a:r>
            <a:r>
              <a:rPr lang="zh-CN" altLang="en-US"/>
              <a:t>文本分析与文本挖掘</a:t>
            </a:r>
            <a:r>
              <a:rPr lang="en-US" altLang="zh-CN"/>
              <a:t>》. </a:t>
            </a:r>
            <a:r>
              <a:rPr lang="zh-CN" altLang="en-US"/>
              <a:t>科学出版社</a:t>
            </a:r>
            <a:r>
              <a:rPr lang="en-US" altLang="zh-CN"/>
              <a:t>. 2018</a:t>
            </a:r>
          </a:p>
        </p:txBody>
      </p:sp>
      <p:sp>
        <p:nvSpPr>
          <p:cNvPr id="5" name="灯片编号占位符 4"/>
          <p:cNvSpPr>
            <a:spLocks noGrp="1"/>
          </p:cNvSpPr>
          <p:nvPr>
            <p:ph type="sldNum" sz="quarter" idx="5"/>
          </p:nvPr>
        </p:nvSpPr>
        <p:spPr/>
        <p:txBody>
          <a:bodyPr/>
          <a:lstStyle/>
          <a:p>
            <a:fld id="{4F6BAB54-934D-4E52-BA96-DA782AD7A36A}" type="slidenum">
              <a:rPr lang="en-US" altLang="zh-CN" smtClean="0"/>
              <a:pPr/>
              <a:t>29</a:t>
            </a:fld>
            <a:endParaRPr lang="en-US" altLang="zh-CN"/>
          </a:p>
        </p:txBody>
      </p:sp>
    </p:spTree>
    <p:extLst>
      <p:ext uri="{BB962C8B-B14F-4D97-AF65-F5344CB8AC3E}">
        <p14:creationId xmlns:p14="http://schemas.microsoft.com/office/powerpoint/2010/main" val="2500326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737697EA-4CF5-41F6-AAD4-AB63C43C5BF2}"/>
              </a:ext>
            </a:extLst>
          </p:cNvPr>
          <p:cNvSpPr>
            <a:spLocks noChangeArrowheads="1"/>
          </p:cNvSpPr>
          <p:nvPr/>
        </p:nvSpPr>
        <p:spPr bwMode="hidden">
          <a:xfrm>
            <a:off x="0" y="1676400"/>
            <a:ext cx="4724400" cy="1143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800" b="1">
                <a:solidFill>
                  <a:schemeClr val="tx1"/>
                </a:solidFill>
                <a:latin typeface="Arial" panose="020B0604020202020204" pitchFamily="34" charset="0"/>
                <a:ea typeface="黑体" panose="02010609060101010101" pitchFamily="49" charset="-122"/>
              </a:defRPr>
            </a:lvl1pPr>
            <a:lvl2pPr marL="742950" indent="-285750">
              <a:defRPr kumimoji="1" sz="2800" b="1">
                <a:solidFill>
                  <a:schemeClr val="tx1"/>
                </a:solidFill>
                <a:latin typeface="Arial" panose="020B0604020202020204" pitchFamily="34" charset="0"/>
                <a:ea typeface="黑体" panose="02010609060101010101" pitchFamily="49" charset="-122"/>
              </a:defRPr>
            </a:lvl2pPr>
            <a:lvl3pPr marL="1143000" indent="-228600">
              <a:defRPr kumimoji="1" sz="2800" b="1">
                <a:solidFill>
                  <a:schemeClr val="tx1"/>
                </a:solidFill>
                <a:latin typeface="Arial" panose="020B0604020202020204" pitchFamily="34" charset="0"/>
                <a:ea typeface="黑体" panose="02010609060101010101" pitchFamily="49" charset="-122"/>
              </a:defRPr>
            </a:lvl3pPr>
            <a:lvl4pPr marL="1600200" indent="-228600">
              <a:defRPr kumimoji="1" sz="2800" b="1">
                <a:solidFill>
                  <a:schemeClr val="tx1"/>
                </a:solidFill>
                <a:latin typeface="Arial" panose="020B0604020202020204" pitchFamily="34" charset="0"/>
                <a:ea typeface="黑体" panose="02010609060101010101" pitchFamily="49" charset="-122"/>
              </a:defRPr>
            </a:lvl4pPr>
            <a:lvl5pPr marL="2057400" indent="-228600">
              <a:defRPr kumimoji="1" sz="28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9pPr>
          </a:lstStyle>
          <a:p>
            <a:pPr algn="ctr" eaLnBrk="1" hangingPunct="1">
              <a:defRPr/>
            </a:pPr>
            <a:endParaRPr kumimoji="0" lang="zh-CN" altLang="zh-CN" sz="2400" b="0">
              <a:latin typeface="Times New Roman" panose="02020603050405020304" pitchFamily="18" charset="0"/>
              <a:ea typeface="SimSun" panose="02010600030101010101" pitchFamily="2" charset="-122"/>
            </a:endParaRPr>
          </a:p>
        </p:txBody>
      </p:sp>
      <p:sp>
        <p:nvSpPr>
          <p:cNvPr id="5" name="Rectangle 7">
            <a:extLst>
              <a:ext uri="{FF2B5EF4-FFF2-40B4-BE49-F238E27FC236}">
                <a16:creationId xmlns:a16="http://schemas.microsoft.com/office/drawing/2014/main" id="{CB8DD8FB-7E89-4DE6-ACD7-8FD5702AD949}"/>
              </a:ext>
            </a:extLst>
          </p:cNvPr>
          <p:cNvSpPr>
            <a:spLocks noChangeArrowheads="1"/>
          </p:cNvSpPr>
          <p:nvPr/>
        </p:nvSpPr>
        <p:spPr bwMode="hidden">
          <a:xfrm>
            <a:off x="3962400" y="1676400"/>
            <a:ext cx="4724400" cy="1143000"/>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800" b="1">
                <a:solidFill>
                  <a:schemeClr val="tx1"/>
                </a:solidFill>
                <a:latin typeface="Arial" panose="020B0604020202020204" pitchFamily="34" charset="0"/>
                <a:ea typeface="黑体" panose="02010609060101010101" pitchFamily="49" charset="-122"/>
              </a:defRPr>
            </a:lvl1pPr>
            <a:lvl2pPr marL="742950" indent="-285750">
              <a:defRPr kumimoji="1" sz="2800" b="1">
                <a:solidFill>
                  <a:schemeClr val="tx1"/>
                </a:solidFill>
                <a:latin typeface="Arial" panose="020B0604020202020204" pitchFamily="34" charset="0"/>
                <a:ea typeface="黑体" panose="02010609060101010101" pitchFamily="49" charset="-122"/>
              </a:defRPr>
            </a:lvl2pPr>
            <a:lvl3pPr marL="1143000" indent="-228600">
              <a:defRPr kumimoji="1" sz="2800" b="1">
                <a:solidFill>
                  <a:schemeClr val="tx1"/>
                </a:solidFill>
                <a:latin typeface="Arial" panose="020B0604020202020204" pitchFamily="34" charset="0"/>
                <a:ea typeface="黑体" panose="02010609060101010101" pitchFamily="49" charset="-122"/>
              </a:defRPr>
            </a:lvl3pPr>
            <a:lvl4pPr marL="1600200" indent="-228600">
              <a:defRPr kumimoji="1" sz="2800" b="1">
                <a:solidFill>
                  <a:schemeClr val="tx1"/>
                </a:solidFill>
                <a:latin typeface="Arial" panose="020B0604020202020204" pitchFamily="34" charset="0"/>
                <a:ea typeface="黑体" panose="02010609060101010101" pitchFamily="49" charset="-122"/>
              </a:defRPr>
            </a:lvl4pPr>
            <a:lvl5pPr marL="2057400" indent="-228600">
              <a:defRPr kumimoji="1" sz="28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9pPr>
          </a:lstStyle>
          <a:p>
            <a:pPr algn="ctr" eaLnBrk="1" hangingPunct="1">
              <a:defRPr/>
            </a:pPr>
            <a:endParaRPr kumimoji="0" lang="zh-CN" altLang="zh-CN" sz="2400" b="0">
              <a:latin typeface="Times New Roman" panose="02020603050405020304" pitchFamily="18" charset="0"/>
              <a:ea typeface="SimSun" panose="02010600030101010101" pitchFamily="2" charset="-122"/>
            </a:endParaRPr>
          </a:p>
        </p:txBody>
      </p:sp>
      <p:grpSp>
        <p:nvGrpSpPr>
          <p:cNvPr id="6" name="Group 8">
            <a:extLst>
              <a:ext uri="{FF2B5EF4-FFF2-40B4-BE49-F238E27FC236}">
                <a16:creationId xmlns:a16="http://schemas.microsoft.com/office/drawing/2014/main" id="{160695F4-AE2E-4126-BCCF-85BCF2328F8D}"/>
              </a:ext>
            </a:extLst>
          </p:cNvPr>
          <p:cNvGrpSpPr>
            <a:grpSpLocks/>
          </p:cNvGrpSpPr>
          <p:nvPr/>
        </p:nvGrpSpPr>
        <p:grpSpPr bwMode="auto">
          <a:xfrm>
            <a:off x="228600" y="914400"/>
            <a:ext cx="7918450" cy="2514600"/>
            <a:chOff x="144" y="576"/>
            <a:chExt cx="4988" cy="1584"/>
          </a:xfrm>
        </p:grpSpPr>
        <p:sp>
          <p:nvSpPr>
            <p:cNvPr id="7" name="Oval 9">
              <a:extLst>
                <a:ext uri="{FF2B5EF4-FFF2-40B4-BE49-F238E27FC236}">
                  <a16:creationId xmlns:a16="http://schemas.microsoft.com/office/drawing/2014/main" id="{E9376280-9893-4996-80A7-C0DF5F203AD4}"/>
                </a:ext>
              </a:extLst>
            </p:cNvPr>
            <p:cNvSpPr>
              <a:spLocks noChangeArrowheads="1"/>
            </p:cNvSpPr>
            <p:nvPr/>
          </p:nvSpPr>
          <p:spPr bwMode="auto">
            <a:xfrm>
              <a:off x="144" y="576"/>
              <a:ext cx="1584" cy="1584"/>
            </a:xfrm>
            <a:prstGeom prst="ellipse">
              <a:avLst/>
            </a:prstGeom>
            <a:noFill/>
            <a:ln w="127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800" b="1">
                  <a:solidFill>
                    <a:schemeClr val="tx1"/>
                  </a:solidFill>
                  <a:latin typeface="Arial" panose="020B0604020202020204" pitchFamily="34" charset="0"/>
                  <a:ea typeface="黑体" panose="02010609060101010101" pitchFamily="49" charset="-122"/>
                </a:defRPr>
              </a:lvl1pPr>
              <a:lvl2pPr marL="742950" indent="-285750">
                <a:defRPr kumimoji="1" sz="2800" b="1">
                  <a:solidFill>
                    <a:schemeClr val="tx1"/>
                  </a:solidFill>
                  <a:latin typeface="Arial" panose="020B0604020202020204" pitchFamily="34" charset="0"/>
                  <a:ea typeface="黑体" panose="02010609060101010101" pitchFamily="49" charset="-122"/>
                </a:defRPr>
              </a:lvl2pPr>
              <a:lvl3pPr marL="1143000" indent="-228600">
                <a:defRPr kumimoji="1" sz="2800" b="1">
                  <a:solidFill>
                    <a:schemeClr val="tx1"/>
                  </a:solidFill>
                  <a:latin typeface="Arial" panose="020B0604020202020204" pitchFamily="34" charset="0"/>
                  <a:ea typeface="黑体" panose="02010609060101010101" pitchFamily="49" charset="-122"/>
                </a:defRPr>
              </a:lvl3pPr>
              <a:lvl4pPr marL="1600200" indent="-228600">
                <a:defRPr kumimoji="1" sz="2800" b="1">
                  <a:solidFill>
                    <a:schemeClr val="tx1"/>
                  </a:solidFill>
                  <a:latin typeface="Arial" panose="020B0604020202020204" pitchFamily="34" charset="0"/>
                  <a:ea typeface="黑体" panose="02010609060101010101" pitchFamily="49" charset="-122"/>
                </a:defRPr>
              </a:lvl4pPr>
              <a:lvl5pPr marL="2057400" indent="-228600">
                <a:defRPr kumimoji="1" sz="28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9pPr>
            </a:lstStyle>
            <a:p>
              <a:pPr algn="ctr" eaLnBrk="1" hangingPunct="1">
                <a:defRPr/>
              </a:pPr>
              <a:endParaRPr kumimoji="0" lang="zh-CN" altLang="zh-CN" sz="1800" b="0">
                <a:ea typeface="SimSun" panose="02010600030101010101" pitchFamily="2" charset="-122"/>
              </a:endParaRPr>
            </a:p>
          </p:txBody>
        </p:sp>
        <p:sp>
          <p:nvSpPr>
            <p:cNvPr id="8" name="Freeform 10">
              <a:extLst>
                <a:ext uri="{FF2B5EF4-FFF2-40B4-BE49-F238E27FC236}">
                  <a16:creationId xmlns:a16="http://schemas.microsoft.com/office/drawing/2014/main" id="{0B9851DD-2E42-497B-8022-2C251CA66663}"/>
                </a:ext>
              </a:extLst>
            </p:cNvPr>
            <p:cNvSpPr>
              <a:spLocks noChangeArrowheads="1"/>
            </p:cNvSpPr>
            <p:nvPr/>
          </p:nvSpPr>
          <p:spPr bwMode="auto">
            <a:xfrm>
              <a:off x="384" y="960"/>
              <a:ext cx="144" cy="913"/>
            </a:xfrm>
            <a:custGeom>
              <a:avLst/>
              <a:gdLst>
                <a:gd name="T0" fmla="*/ 0 w 1000"/>
                <a:gd name="T1" fmla="*/ 38 h 1000"/>
                <a:gd name="T2" fmla="*/ 0 w 1000"/>
                <a:gd name="T3" fmla="*/ 38 h 1000"/>
                <a:gd name="T4" fmla="*/ 0 w 1000"/>
                <a:gd name="T5" fmla="*/ 0 h 1000"/>
                <a:gd name="T6" fmla="*/ 0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 name="Freeform 11">
              <a:extLst>
                <a:ext uri="{FF2B5EF4-FFF2-40B4-BE49-F238E27FC236}">
                  <a16:creationId xmlns:a16="http://schemas.microsoft.com/office/drawing/2014/main" id="{84FD8D9A-8499-4450-B55B-0AA05A8C9297}"/>
                </a:ext>
              </a:extLst>
            </p:cNvPr>
            <p:cNvSpPr>
              <a:spLocks noChangeArrowheads="1"/>
            </p:cNvSpPr>
            <p:nvPr/>
          </p:nvSpPr>
          <p:spPr bwMode="auto">
            <a:xfrm>
              <a:off x="4967" y="1024"/>
              <a:ext cx="165" cy="864"/>
            </a:xfrm>
            <a:custGeom>
              <a:avLst/>
              <a:gdLst>
                <a:gd name="T0" fmla="*/ 0 w 1000"/>
                <a:gd name="T1" fmla="*/ 0 h 1000"/>
                <a:gd name="T2" fmla="*/ 0 w 1000"/>
                <a:gd name="T3" fmla="*/ 0 h 1000"/>
                <a:gd name="T4" fmla="*/ 0 w 1000"/>
                <a:gd name="T5" fmla="*/ 5 h 1000"/>
                <a:gd name="T6" fmla="*/ 0 w 1000"/>
                <a:gd name="T7" fmla="*/ 5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544770" name="Rectangle 2"/>
          <p:cNvSpPr>
            <a:spLocks noGrp="1" noChangeArrowheads="1"/>
          </p:cNvSpPr>
          <p:nvPr>
            <p:ph type="subTitle" idx="1"/>
          </p:nvPr>
        </p:nvSpPr>
        <p:spPr>
          <a:xfrm>
            <a:off x="2286000" y="3581400"/>
            <a:ext cx="5638800" cy="1905000"/>
          </a:xfrm>
        </p:spPr>
        <p:txBody>
          <a:bodyPr/>
          <a:lstStyle>
            <a:lvl1pPr marL="0" indent="0">
              <a:buFont typeface="Wingdings" panose="05000000000000000000" pitchFamily="2" charset="2"/>
              <a:buNone/>
              <a:defRPr/>
            </a:lvl1pPr>
          </a:lstStyle>
          <a:p>
            <a:pPr lvl="0"/>
            <a:r>
              <a:rPr lang="zh-CN" altLang="en-US" noProof="0"/>
              <a:t>单击此处编辑母版副标题样式</a:t>
            </a:r>
          </a:p>
        </p:txBody>
      </p:sp>
      <p:sp>
        <p:nvSpPr>
          <p:cNvPr id="544780" name="Rectangle 12"/>
          <p:cNvSpPr>
            <a:spLocks noGrp="1" noChangeArrowheads="1"/>
          </p:cNvSpPr>
          <p:nvPr>
            <p:ph type="ctrTitle"/>
          </p:nvPr>
        </p:nvSpPr>
        <p:spPr>
          <a:xfrm>
            <a:off x="838200" y="1443038"/>
            <a:ext cx="7086600" cy="1600200"/>
          </a:xfrm>
        </p:spPr>
        <p:txBody>
          <a:bodyPr anchor="ctr"/>
          <a:lstStyle>
            <a:lvl1pPr>
              <a:defRPr/>
            </a:lvl1pPr>
          </a:lstStyle>
          <a:p>
            <a:pPr lvl="0"/>
            <a:r>
              <a:rPr lang="zh-CN" altLang="en-US" noProof="0"/>
              <a:t>单击此处编辑母版标题样式</a:t>
            </a:r>
          </a:p>
        </p:txBody>
      </p:sp>
      <p:sp>
        <p:nvSpPr>
          <p:cNvPr id="10" name="Rectangle 3">
            <a:extLst>
              <a:ext uri="{FF2B5EF4-FFF2-40B4-BE49-F238E27FC236}">
                <a16:creationId xmlns:a16="http://schemas.microsoft.com/office/drawing/2014/main" id="{A0122071-5753-48FD-A98B-2220186A2D47}"/>
              </a:ext>
            </a:extLst>
          </p:cNvPr>
          <p:cNvSpPr>
            <a:spLocks noGrp="1" noChangeArrowheads="1"/>
          </p:cNvSpPr>
          <p:nvPr>
            <p:ph type="dt" sz="half" idx="10"/>
          </p:nvPr>
        </p:nvSpPr>
        <p:spPr>
          <a:xfrm>
            <a:off x="685800" y="6248400"/>
            <a:ext cx="1905000" cy="457200"/>
          </a:xfrm>
        </p:spPr>
        <p:txBody>
          <a:bodyPr/>
          <a:lstStyle>
            <a:lvl1pPr>
              <a:defRPr/>
            </a:lvl1pPr>
          </a:lstStyle>
          <a:p>
            <a:pPr>
              <a:defRPr/>
            </a:pPr>
            <a:fld id="{82A259ED-1A90-4537-AD9D-26690AB44EE6}" type="datetime1">
              <a:rPr lang="zh-CN" altLang="en-US" smtClean="0"/>
              <a:t>2023/3/29</a:t>
            </a:fld>
            <a:endParaRPr lang="en-US" altLang="zh-CN"/>
          </a:p>
        </p:txBody>
      </p:sp>
      <p:sp>
        <p:nvSpPr>
          <p:cNvPr id="11" name="Rectangle 4">
            <a:extLst>
              <a:ext uri="{FF2B5EF4-FFF2-40B4-BE49-F238E27FC236}">
                <a16:creationId xmlns:a16="http://schemas.microsoft.com/office/drawing/2014/main" id="{945AF91B-FEE3-4F1E-8B94-EA60AE136C09}"/>
              </a:ext>
            </a:extLst>
          </p:cNvPr>
          <p:cNvSpPr>
            <a:spLocks noGrp="1" noChangeArrowheads="1"/>
          </p:cNvSpPr>
          <p:nvPr>
            <p:ph type="ftr" sz="quarter" idx="11"/>
          </p:nvPr>
        </p:nvSpPr>
        <p:spPr>
          <a:xfrm>
            <a:off x="3124200" y="6248400"/>
            <a:ext cx="2895600" cy="457200"/>
          </a:xfrm>
        </p:spPr>
        <p:txBody>
          <a:bodyPr/>
          <a:lstStyle>
            <a:lvl1pPr>
              <a:defRPr/>
            </a:lvl1pPr>
          </a:lstStyle>
          <a:p>
            <a:pPr>
              <a:defRPr/>
            </a:pPr>
            <a:r>
              <a:rPr lang="zh-CN" altLang="en-US"/>
              <a:t>姜维</a:t>
            </a:r>
            <a:r>
              <a:rPr lang="en-US" altLang="zh-CN"/>
              <a:t>.《</a:t>
            </a:r>
            <a:r>
              <a:rPr lang="zh-CN" altLang="en-US"/>
              <a:t>数据分析与数据挖掘</a:t>
            </a:r>
            <a:r>
              <a:rPr lang="en-US" altLang="zh-CN"/>
              <a:t>》.</a:t>
            </a:r>
            <a:r>
              <a:rPr lang="zh-CN" altLang="en-US"/>
              <a:t>电子工业出版社</a:t>
            </a:r>
            <a:r>
              <a:rPr lang="en-US" altLang="zh-CN"/>
              <a:t>.2022</a:t>
            </a:r>
          </a:p>
        </p:txBody>
      </p:sp>
      <p:sp>
        <p:nvSpPr>
          <p:cNvPr id="12" name="Rectangle 5">
            <a:extLst>
              <a:ext uri="{FF2B5EF4-FFF2-40B4-BE49-F238E27FC236}">
                <a16:creationId xmlns:a16="http://schemas.microsoft.com/office/drawing/2014/main" id="{B2D812D9-AB75-42C2-B1EB-4A0A2930EB8F}"/>
              </a:ext>
            </a:extLst>
          </p:cNvPr>
          <p:cNvSpPr>
            <a:spLocks noGrp="1" noChangeArrowheads="1"/>
          </p:cNvSpPr>
          <p:nvPr>
            <p:ph type="sldNum" sz="quarter" idx="12"/>
          </p:nvPr>
        </p:nvSpPr>
        <p:spPr>
          <a:xfrm>
            <a:off x="6553200" y="6248400"/>
            <a:ext cx="1905000" cy="457200"/>
          </a:xfrm>
        </p:spPr>
        <p:txBody>
          <a:bodyPr/>
          <a:lstStyle>
            <a:lvl1pPr>
              <a:defRPr smtClean="0"/>
            </a:lvl1pPr>
          </a:lstStyle>
          <a:p>
            <a:fld id="{5E8FCC50-D285-4CE5-BD4C-AFFF04BC5AC4}" type="slidenum">
              <a:rPr lang="en-US" altLang="zh-CN"/>
              <a:pPr/>
              <a:t>‹#›</a:t>
            </a:fld>
            <a:endParaRPr lang="en-US" altLang="zh-CN"/>
          </a:p>
        </p:txBody>
      </p:sp>
    </p:spTree>
    <p:extLst>
      <p:ext uri="{BB962C8B-B14F-4D97-AF65-F5344CB8AC3E}">
        <p14:creationId xmlns:p14="http://schemas.microsoft.com/office/powerpoint/2010/main" val="50798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a:extLst>
              <a:ext uri="{FF2B5EF4-FFF2-40B4-BE49-F238E27FC236}">
                <a16:creationId xmlns:a16="http://schemas.microsoft.com/office/drawing/2014/main" id="{AE72C7EB-8BAD-43D2-B6AD-8B3157ACC206}"/>
              </a:ext>
            </a:extLst>
          </p:cNvPr>
          <p:cNvSpPr>
            <a:spLocks noGrp="1" noChangeArrowheads="1"/>
          </p:cNvSpPr>
          <p:nvPr>
            <p:ph type="dt" sz="half" idx="10"/>
          </p:nvPr>
        </p:nvSpPr>
        <p:spPr>
          <a:ln/>
        </p:spPr>
        <p:txBody>
          <a:bodyPr/>
          <a:lstStyle>
            <a:lvl1pPr>
              <a:defRPr/>
            </a:lvl1pPr>
          </a:lstStyle>
          <a:p>
            <a:pPr>
              <a:defRPr/>
            </a:pPr>
            <a:fld id="{C5BCC19A-F551-4493-B147-7F2500FF79CB}" type="datetime1">
              <a:rPr lang="zh-CN" altLang="en-US" smtClean="0"/>
              <a:t>2023/3/29</a:t>
            </a:fld>
            <a:endParaRPr lang="en-US" altLang="zh-CN"/>
          </a:p>
        </p:txBody>
      </p:sp>
      <p:sp>
        <p:nvSpPr>
          <p:cNvPr id="5" name="Rectangle 7">
            <a:extLst>
              <a:ext uri="{FF2B5EF4-FFF2-40B4-BE49-F238E27FC236}">
                <a16:creationId xmlns:a16="http://schemas.microsoft.com/office/drawing/2014/main" id="{1C669D39-BDD1-4AC6-95D3-9D6878B59C4E}"/>
              </a:ext>
            </a:extLst>
          </p:cNvPr>
          <p:cNvSpPr>
            <a:spLocks noGrp="1" noChangeArrowheads="1"/>
          </p:cNvSpPr>
          <p:nvPr>
            <p:ph type="ftr" sz="quarter" idx="11"/>
          </p:nvPr>
        </p:nvSpPr>
        <p:spPr>
          <a:ln/>
        </p:spPr>
        <p:txBody>
          <a:bodyPr/>
          <a:lstStyle>
            <a:lvl1pPr>
              <a:defRPr/>
            </a:lvl1pPr>
          </a:lstStyle>
          <a:p>
            <a:pPr>
              <a:defRPr/>
            </a:pPr>
            <a:r>
              <a:rPr lang="zh-CN" altLang="en-US"/>
              <a:t>姜维</a:t>
            </a:r>
            <a:r>
              <a:rPr lang="en-US" altLang="zh-CN"/>
              <a:t>.《</a:t>
            </a:r>
            <a:r>
              <a:rPr lang="zh-CN" altLang="en-US"/>
              <a:t>数据分析与数据挖掘</a:t>
            </a:r>
            <a:r>
              <a:rPr lang="en-US" altLang="zh-CN"/>
              <a:t>》.</a:t>
            </a:r>
            <a:r>
              <a:rPr lang="zh-CN" altLang="en-US"/>
              <a:t>电子工业出版社</a:t>
            </a:r>
            <a:r>
              <a:rPr lang="en-US" altLang="zh-CN"/>
              <a:t>.2022</a:t>
            </a:r>
          </a:p>
        </p:txBody>
      </p:sp>
      <p:sp>
        <p:nvSpPr>
          <p:cNvPr id="6" name="Rectangle 8">
            <a:extLst>
              <a:ext uri="{FF2B5EF4-FFF2-40B4-BE49-F238E27FC236}">
                <a16:creationId xmlns:a16="http://schemas.microsoft.com/office/drawing/2014/main" id="{BEF74167-2D14-4035-9259-8244A6272065}"/>
              </a:ext>
            </a:extLst>
          </p:cNvPr>
          <p:cNvSpPr>
            <a:spLocks noGrp="1" noChangeArrowheads="1"/>
          </p:cNvSpPr>
          <p:nvPr>
            <p:ph type="sldNum" sz="quarter" idx="12"/>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3150023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89725" y="334963"/>
            <a:ext cx="2025650" cy="591343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11188" y="334963"/>
            <a:ext cx="5926137" cy="591343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a:extLst>
              <a:ext uri="{FF2B5EF4-FFF2-40B4-BE49-F238E27FC236}">
                <a16:creationId xmlns:a16="http://schemas.microsoft.com/office/drawing/2014/main" id="{4C8C76C0-A755-48A8-96A8-274B76131973}"/>
              </a:ext>
            </a:extLst>
          </p:cNvPr>
          <p:cNvSpPr>
            <a:spLocks noGrp="1" noChangeArrowheads="1"/>
          </p:cNvSpPr>
          <p:nvPr>
            <p:ph type="dt" sz="half" idx="10"/>
          </p:nvPr>
        </p:nvSpPr>
        <p:spPr>
          <a:ln/>
        </p:spPr>
        <p:txBody>
          <a:bodyPr/>
          <a:lstStyle>
            <a:lvl1pPr>
              <a:defRPr/>
            </a:lvl1pPr>
          </a:lstStyle>
          <a:p>
            <a:pPr>
              <a:defRPr/>
            </a:pPr>
            <a:fld id="{4D242FEB-9DC6-4445-8553-1091CBF7AD36}" type="datetime1">
              <a:rPr lang="zh-CN" altLang="en-US" smtClean="0"/>
              <a:t>2023/3/29</a:t>
            </a:fld>
            <a:endParaRPr lang="en-US" altLang="zh-CN"/>
          </a:p>
        </p:txBody>
      </p:sp>
      <p:sp>
        <p:nvSpPr>
          <p:cNvPr id="5" name="Rectangle 7">
            <a:extLst>
              <a:ext uri="{FF2B5EF4-FFF2-40B4-BE49-F238E27FC236}">
                <a16:creationId xmlns:a16="http://schemas.microsoft.com/office/drawing/2014/main" id="{1C148AF3-8EBF-4C0F-B90F-9AFE7CF41B72}"/>
              </a:ext>
            </a:extLst>
          </p:cNvPr>
          <p:cNvSpPr>
            <a:spLocks noGrp="1" noChangeArrowheads="1"/>
          </p:cNvSpPr>
          <p:nvPr>
            <p:ph type="ftr" sz="quarter" idx="11"/>
          </p:nvPr>
        </p:nvSpPr>
        <p:spPr>
          <a:ln/>
        </p:spPr>
        <p:txBody>
          <a:bodyPr/>
          <a:lstStyle>
            <a:lvl1pPr>
              <a:defRPr/>
            </a:lvl1pPr>
          </a:lstStyle>
          <a:p>
            <a:pPr>
              <a:defRPr/>
            </a:pPr>
            <a:r>
              <a:rPr lang="zh-CN" altLang="en-US"/>
              <a:t>姜维</a:t>
            </a:r>
            <a:r>
              <a:rPr lang="en-US" altLang="zh-CN"/>
              <a:t>.《</a:t>
            </a:r>
            <a:r>
              <a:rPr lang="zh-CN" altLang="en-US"/>
              <a:t>数据分析与数据挖掘</a:t>
            </a:r>
            <a:r>
              <a:rPr lang="en-US" altLang="zh-CN"/>
              <a:t>》.</a:t>
            </a:r>
            <a:r>
              <a:rPr lang="zh-CN" altLang="en-US"/>
              <a:t>电子工业出版社</a:t>
            </a:r>
            <a:r>
              <a:rPr lang="en-US" altLang="zh-CN"/>
              <a:t>.2022</a:t>
            </a:r>
          </a:p>
        </p:txBody>
      </p:sp>
      <p:sp>
        <p:nvSpPr>
          <p:cNvPr id="6" name="Rectangle 8">
            <a:extLst>
              <a:ext uri="{FF2B5EF4-FFF2-40B4-BE49-F238E27FC236}">
                <a16:creationId xmlns:a16="http://schemas.microsoft.com/office/drawing/2014/main" id="{1CBB7A65-EB3A-4F50-9B5E-2C1DC3470DA8}"/>
              </a:ext>
            </a:extLst>
          </p:cNvPr>
          <p:cNvSpPr>
            <a:spLocks noGrp="1" noChangeArrowheads="1"/>
          </p:cNvSpPr>
          <p:nvPr>
            <p:ph type="sldNum" sz="quarter" idx="12"/>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3654640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a:extLst>
              <a:ext uri="{FF2B5EF4-FFF2-40B4-BE49-F238E27FC236}">
                <a16:creationId xmlns:a16="http://schemas.microsoft.com/office/drawing/2014/main" id="{C2EF207D-1704-4941-95A6-F37AD69376CD}"/>
              </a:ext>
            </a:extLst>
          </p:cNvPr>
          <p:cNvSpPr>
            <a:spLocks noGrp="1" noChangeArrowheads="1"/>
          </p:cNvSpPr>
          <p:nvPr>
            <p:ph type="dt" sz="half" idx="10"/>
          </p:nvPr>
        </p:nvSpPr>
        <p:spPr>
          <a:ln/>
        </p:spPr>
        <p:txBody>
          <a:bodyPr/>
          <a:lstStyle>
            <a:lvl1pPr>
              <a:defRPr/>
            </a:lvl1pPr>
          </a:lstStyle>
          <a:p>
            <a:pPr>
              <a:defRPr/>
            </a:pPr>
            <a:fld id="{DE81916D-5F59-4FD3-A5C9-387D149B395E}" type="datetime1">
              <a:rPr lang="zh-CN" altLang="en-US" smtClean="0"/>
              <a:t>2023/3/29</a:t>
            </a:fld>
            <a:endParaRPr lang="en-US" altLang="zh-CN"/>
          </a:p>
        </p:txBody>
      </p:sp>
      <p:sp>
        <p:nvSpPr>
          <p:cNvPr id="5" name="Rectangle 7">
            <a:extLst>
              <a:ext uri="{FF2B5EF4-FFF2-40B4-BE49-F238E27FC236}">
                <a16:creationId xmlns:a16="http://schemas.microsoft.com/office/drawing/2014/main" id="{15317AF8-EB0F-41A3-8998-AE24B0303777}"/>
              </a:ext>
            </a:extLst>
          </p:cNvPr>
          <p:cNvSpPr>
            <a:spLocks noGrp="1" noChangeArrowheads="1"/>
          </p:cNvSpPr>
          <p:nvPr>
            <p:ph type="ftr" sz="quarter" idx="11"/>
          </p:nvPr>
        </p:nvSpPr>
        <p:spPr>
          <a:ln/>
        </p:spPr>
        <p:txBody>
          <a:bodyPr/>
          <a:lstStyle>
            <a:lvl1pPr>
              <a:defRPr/>
            </a:lvl1pPr>
          </a:lstStyle>
          <a:p>
            <a:pPr>
              <a:defRPr/>
            </a:pPr>
            <a:r>
              <a:rPr lang="zh-CN" altLang="en-US" dirty="0"/>
              <a:t>姜维</a:t>
            </a:r>
            <a:r>
              <a:rPr lang="en-US" altLang="zh-CN" dirty="0"/>
              <a:t>.《</a:t>
            </a:r>
            <a:r>
              <a:rPr lang="zh-CN" altLang="en-US" dirty="0"/>
              <a:t>数据分析与数据挖掘建模与工具</a:t>
            </a:r>
            <a:r>
              <a:rPr lang="en-US" altLang="zh-CN" dirty="0"/>
              <a:t>》.</a:t>
            </a:r>
            <a:r>
              <a:rPr lang="zh-CN" altLang="en-US" dirty="0"/>
              <a:t>电子工业出版社</a:t>
            </a:r>
            <a:r>
              <a:rPr lang="en-US" altLang="zh-CN" dirty="0"/>
              <a:t>.2023</a:t>
            </a:r>
          </a:p>
        </p:txBody>
      </p:sp>
      <p:sp>
        <p:nvSpPr>
          <p:cNvPr id="6" name="Rectangle 8">
            <a:extLst>
              <a:ext uri="{FF2B5EF4-FFF2-40B4-BE49-F238E27FC236}">
                <a16:creationId xmlns:a16="http://schemas.microsoft.com/office/drawing/2014/main" id="{0CD71DB0-522F-47ED-A109-068120AEA006}"/>
              </a:ext>
            </a:extLst>
          </p:cNvPr>
          <p:cNvSpPr>
            <a:spLocks noGrp="1" noChangeArrowheads="1"/>
          </p:cNvSpPr>
          <p:nvPr>
            <p:ph type="sldNum" sz="quarter" idx="12"/>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2822837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Rectangle 6">
            <a:extLst>
              <a:ext uri="{FF2B5EF4-FFF2-40B4-BE49-F238E27FC236}">
                <a16:creationId xmlns:a16="http://schemas.microsoft.com/office/drawing/2014/main" id="{A37BD54B-B16F-447E-ABAE-9DC5F6F89DE4}"/>
              </a:ext>
            </a:extLst>
          </p:cNvPr>
          <p:cNvSpPr>
            <a:spLocks noGrp="1" noChangeArrowheads="1"/>
          </p:cNvSpPr>
          <p:nvPr>
            <p:ph type="dt" sz="half" idx="10"/>
          </p:nvPr>
        </p:nvSpPr>
        <p:spPr>
          <a:ln/>
        </p:spPr>
        <p:txBody>
          <a:bodyPr/>
          <a:lstStyle>
            <a:lvl1pPr>
              <a:defRPr/>
            </a:lvl1pPr>
          </a:lstStyle>
          <a:p>
            <a:pPr>
              <a:defRPr/>
            </a:pPr>
            <a:fld id="{FBC6C4F7-7D54-4ACF-B734-5F37FB20827F}" type="datetime1">
              <a:rPr lang="zh-CN" altLang="en-US" smtClean="0"/>
              <a:t>2023/3/29</a:t>
            </a:fld>
            <a:endParaRPr lang="en-US" altLang="zh-CN"/>
          </a:p>
        </p:txBody>
      </p:sp>
      <p:sp>
        <p:nvSpPr>
          <p:cNvPr id="5" name="Rectangle 7">
            <a:extLst>
              <a:ext uri="{FF2B5EF4-FFF2-40B4-BE49-F238E27FC236}">
                <a16:creationId xmlns:a16="http://schemas.microsoft.com/office/drawing/2014/main" id="{C61954C5-D92A-46F5-A4A9-366ED8AA0FDD}"/>
              </a:ext>
            </a:extLst>
          </p:cNvPr>
          <p:cNvSpPr>
            <a:spLocks noGrp="1" noChangeArrowheads="1"/>
          </p:cNvSpPr>
          <p:nvPr>
            <p:ph type="ftr" sz="quarter" idx="11"/>
          </p:nvPr>
        </p:nvSpPr>
        <p:spPr>
          <a:ln/>
        </p:spPr>
        <p:txBody>
          <a:bodyPr/>
          <a:lstStyle>
            <a:lvl1pPr>
              <a:defRPr/>
            </a:lvl1pPr>
          </a:lstStyle>
          <a:p>
            <a:pPr>
              <a:defRPr/>
            </a:pPr>
            <a:r>
              <a:rPr lang="zh-CN" altLang="en-US"/>
              <a:t>姜维</a:t>
            </a:r>
            <a:r>
              <a:rPr lang="en-US" altLang="zh-CN"/>
              <a:t>.《</a:t>
            </a:r>
            <a:r>
              <a:rPr lang="zh-CN" altLang="en-US"/>
              <a:t>数据分析与数据挖掘</a:t>
            </a:r>
            <a:r>
              <a:rPr lang="en-US" altLang="zh-CN"/>
              <a:t>》.</a:t>
            </a:r>
            <a:r>
              <a:rPr lang="zh-CN" altLang="en-US"/>
              <a:t>电子工业出版社</a:t>
            </a:r>
            <a:r>
              <a:rPr lang="en-US" altLang="zh-CN"/>
              <a:t>.2022</a:t>
            </a:r>
          </a:p>
        </p:txBody>
      </p:sp>
      <p:sp>
        <p:nvSpPr>
          <p:cNvPr id="6" name="Rectangle 8">
            <a:extLst>
              <a:ext uri="{FF2B5EF4-FFF2-40B4-BE49-F238E27FC236}">
                <a16:creationId xmlns:a16="http://schemas.microsoft.com/office/drawing/2014/main" id="{668E74AB-CF38-4D66-970B-1579B4E0D460}"/>
              </a:ext>
            </a:extLst>
          </p:cNvPr>
          <p:cNvSpPr>
            <a:spLocks noGrp="1" noChangeArrowheads="1"/>
          </p:cNvSpPr>
          <p:nvPr>
            <p:ph type="sldNum" sz="quarter" idx="12"/>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3733468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11188" y="1592263"/>
            <a:ext cx="3975100" cy="465613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738688" y="1592263"/>
            <a:ext cx="3976687" cy="465613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6">
            <a:extLst>
              <a:ext uri="{FF2B5EF4-FFF2-40B4-BE49-F238E27FC236}">
                <a16:creationId xmlns:a16="http://schemas.microsoft.com/office/drawing/2014/main" id="{2E3D3131-319E-44B3-B4FF-9E995DC0857F}"/>
              </a:ext>
            </a:extLst>
          </p:cNvPr>
          <p:cNvSpPr>
            <a:spLocks noGrp="1" noChangeArrowheads="1"/>
          </p:cNvSpPr>
          <p:nvPr>
            <p:ph type="dt" sz="half" idx="10"/>
          </p:nvPr>
        </p:nvSpPr>
        <p:spPr>
          <a:ln/>
        </p:spPr>
        <p:txBody>
          <a:bodyPr/>
          <a:lstStyle>
            <a:lvl1pPr>
              <a:defRPr/>
            </a:lvl1pPr>
          </a:lstStyle>
          <a:p>
            <a:pPr>
              <a:defRPr/>
            </a:pPr>
            <a:fld id="{32B74EBA-0500-4912-856F-628120B09353}" type="datetime1">
              <a:rPr lang="zh-CN" altLang="en-US" smtClean="0"/>
              <a:t>2023/3/29</a:t>
            </a:fld>
            <a:endParaRPr lang="en-US" altLang="zh-CN"/>
          </a:p>
        </p:txBody>
      </p:sp>
      <p:sp>
        <p:nvSpPr>
          <p:cNvPr id="6" name="Rectangle 7">
            <a:extLst>
              <a:ext uri="{FF2B5EF4-FFF2-40B4-BE49-F238E27FC236}">
                <a16:creationId xmlns:a16="http://schemas.microsoft.com/office/drawing/2014/main" id="{8F70EC0B-23B1-4DBF-AD61-71B25CC7A9F4}"/>
              </a:ext>
            </a:extLst>
          </p:cNvPr>
          <p:cNvSpPr>
            <a:spLocks noGrp="1" noChangeArrowheads="1"/>
          </p:cNvSpPr>
          <p:nvPr>
            <p:ph type="ftr" sz="quarter" idx="11"/>
          </p:nvPr>
        </p:nvSpPr>
        <p:spPr>
          <a:ln/>
        </p:spPr>
        <p:txBody>
          <a:bodyPr/>
          <a:lstStyle>
            <a:lvl1pPr>
              <a:defRPr/>
            </a:lvl1pPr>
          </a:lstStyle>
          <a:p>
            <a:pPr>
              <a:defRPr/>
            </a:pPr>
            <a:r>
              <a:rPr lang="zh-CN" altLang="en-US"/>
              <a:t>姜维</a:t>
            </a:r>
            <a:r>
              <a:rPr lang="en-US" altLang="zh-CN"/>
              <a:t>.《</a:t>
            </a:r>
            <a:r>
              <a:rPr lang="zh-CN" altLang="en-US"/>
              <a:t>数据分析与数据挖掘</a:t>
            </a:r>
            <a:r>
              <a:rPr lang="en-US" altLang="zh-CN"/>
              <a:t>》.</a:t>
            </a:r>
            <a:r>
              <a:rPr lang="zh-CN" altLang="en-US"/>
              <a:t>电子工业出版社</a:t>
            </a:r>
            <a:r>
              <a:rPr lang="en-US" altLang="zh-CN"/>
              <a:t>.2022</a:t>
            </a:r>
          </a:p>
        </p:txBody>
      </p:sp>
      <p:sp>
        <p:nvSpPr>
          <p:cNvPr id="7" name="Rectangle 8">
            <a:extLst>
              <a:ext uri="{FF2B5EF4-FFF2-40B4-BE49-F238E27FC236}">
                <a16:creationId xmlns:a16="http://schemas.microsoft.com/office/drawing/2014/main" id="{FAC730C4-EAEC-4456-A6A1-FBC0C30DB8AB}"/>
              </a:ext>
            </a:extLst>
          </p:cNvPr>
          <p:cNvSpPr>
            <a:spLocks noGrp="1" noChangeArrowheads="1"/>
          </p:cNvSpPr>
          <p:nvPr>
            <p:ph type="sldNum" sz="quarter" idx="12"/>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3708292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6">
            <a:extLst>
              <a:ext uri="{FF2B5EF4-FFF2-40B4-BE49-F238E27FC236}">
                <a16:creationId xmlns:a16="http://schemas.microsoft.com/office/drawing/2014/main" id="{15FC05F2-B329-44CE-806A-68DAF5FED06E}"/>
              </a:ext>
            </a:extLst>
          </p:cNvPr>
          <p:cNvSpPr>
            <a:spLocks noGrp="1" noChangeArrowheads="1"/>
          </p:cNvSpPr>
          <p:nvPr>
            <p:ph type="dt" sz="half" idx="10"/>
          </p:nvPr>
        </p:nvSpPr>
        <p:spPr>
          <a:ln/>
        </p:spPr>
        <p:txBody>
          <a:bodyPr/>
          <a:lstStyle>
            <a:lvl1pPr>
              <a:defRPr/>
            </a:lvl1pPr>
          </a:lstStyle>
          <a:p>
            <a:pPr>
              <a:defRPr/>
            </a:pPr>
            <a:fld id="{BF43DCCF-0D0A-4DA4-993D-72AAFA187769}" type="datetime1">
              <a:rPr lang="zh-CN" altLang="en-US" smtClean="0"/>
              <a:t>2023/3/29</a:t>
            </a:fld>
            <a:endParaRPr lang="en-US" altLang="zh-CN"/>
          </a:p>
        </p:txBody>
      </p:sp>
      <p:sp>
        <p:nvSpPr>
          <p:cNvPr id="8" name="Rectangle 7">
            <a:extLst>
              <a:ext uri="{FF2B5EF4-FFF2-40B4-BE49-F238E27FC236}">
                <a16:creationId xmlns:a16="http://schemas.microsoft.com/office/drawing/2014/main" id="{660D7481-7D4C-4CB4-B7F8-53A2EA4CF075}"/>
              </a:ext>
            </a:extLst>
          </p:cNvPr>
          <p:cNvSpPr>
            <a:spLocks noGrp="1" noChangeArrowheads="1"/>
          </p:cNvSpPr>
          <p:nvPr>
            <p:ph type="ftr" sz="quarter" idx="11"/>
          </p:nvPr>
        </p:nvSpPr>
        <p:spPr>
          <a:ln/>
        </p:spPr>
        <p:txBody>
          <a:bodyPr/>
          <a:lstStyle>
            <a:lvl1pPr>
              <a:defRPr/>
            </a:lvl1pPr>
          </a:lstStyle>
          <a:p>
            <a:pPr>
              <a:defRPr/>
            </a:pPr>
            <a:r>
              <a:rPr lang="zh-CN" altLang="en-US"/>
              <a:t>姜维</a:t>
            </a:r>
            <a:r>
              <a:rPr lang="en-US" altLang="zh-CN"/>
              <a:t>.《</a:t>
            </a:r>
            <a:r>
              <a:rPr lang="zh-CN" altLang="en-US"/>
              <a:t>数据分析与数据挖掘</a:t>
            </a:r>
            <a:r>
              <a:rPr lang="en-US" altLang="zh-CN"/>
              <a:t>》.</a:t>
            </a:r>
            <a:r>
              <a:rPr lang="zh-CN" altLang="en-US"/>
              <a:t>电子工业出版社</a:t>
            </a:r>
            <a:r>
              <a:rPr lang="en-US" altLang="zh-CN"/>
              <a:t>.2022</a:t>
            </a:r>
          </a:p>
        </p:txBody>
      </p:sp>
      <p:sp>
        <p:nvSpPr>
          <p:cNvPr id="9" name="Rectangle 8">
            <a:extLst>
              <a:ext uri="{FF2B5EF4-FFF2-40B4-BE49-F238E27FC236}">
                <a16:creationId xmlns:a16="http://schemas.microsoft.com/office/drawing/2014/main" id="{F7DEF8BE-4206-453E-A35E-935624F3D933}"/>
              </a:ext>
            </a:extLst>
          </p:cNvPr>
          <p:cNvSpPr>
            <a:spLocks noGrp="1" noChangeArrowheads="1"/>
          </p:cNvSpPr>
          <p:nvPr>
            <p:ph type="sldNum" sz="quarter" idx="12"/>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897347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6">
            <a:extLst>
              <a:ext uri="{FF2B5EF4-FFF2-40B4-BE49-F238E27FC236}">
                <a16:creationId xmlns:a16="http://schemas.microsoft.com/office/drawing/2014/main" id="{B382743F-D11A-43C6-B5DA-091663CBC073}"/>
              </a:ext>
            </a:extLst>
          </p:cNvPr>
          <p:cNvSpPr>
            <a:spLocks noGrp="1" noChangeArrowheads="1"/>
          </p:cNvSpPr>
          <p:nvPr>
            <p:ph type="dt" sz="half" idx="10"/>
          </p:nvPr>
        </p:nvSpPr>
        <p:spPr>
          <a:ln/>
        </p:spPr>
        <p:txBody>
          <a:bodyPr/>
          <a:lstStyle>
            <a:lvl1pPr>
              <a:defRPr/>
            </a:lvl1pPr>
          </a:lstStyle>
          <a:p>
            <a:pPr>
              <a:defRPr/>
            </a:pPr>
            <a:fld id="{E9CF75D2-AE05-4F04-9BA9-3C02A8C87EE8}" type="datetime1">
              <a:rPr lang="zh-CN" altLang="en-US" smtClean="0"/>
              <a:t>2023/3/29</a:t>
            </a:fld>
            <a:endParaRPr lang="en-US" altLang="zh-CN"/>
          </a:p>
        </p:txBody>
      </p:sp>
      <p:sp>
        <p:nvSpPr>
          <p:cNvPr id="4" name="Rectangle 7">
            <a:extLst>
              <a:ext uri="{FF2B5EF4-FFF2-40B4-BE49-F238E27FC236}">
                <a16:creationId xmlns:a16="http://schemas.microsoft.com/office/drawing/2014/main" id="{8E76F17E-DB91-41EA-8D8D-2C27178508D9}"/>
              </a:ext>
            </a:extLst>
          </p:cNvPr>
          <p:cNvSpPr>
            <a:spLocks noGrp="1" noChangeArrowheads="1"/>
          </p:cNvSpPr>
          <p:nvPr>
            <p:ph type="ftr" sz="quarter" idx="11"/>
          </p:nvPr>
        </p:nvSpPr>
        <p:spPr>
          <a:ln/>
        </p:spPr>
        <p:txBody>
          <a:bodyPr/>
          <a:lstStyle>
            <a:lvl1pPr>
              <a:defRPr/>
            </a:lvl1pPr>
          </a:lstStyle>
          <a:p>
            <a:pPr>
              <a:defRPr/>
            </a:pPr>
            <a:r>
              <a:rPr lang="zh-CN" altLang="en-US"/>
              <a:t>姜维</a:t>
            </a:r>
            <a:r>
              <a:rPr lang="en-US" altLang="zh-CN"/>
              <a:t>.《</a:t>
            </a:r>
            <a:r>
              <a:rPr lang="zh-CN" altLang="en-US"/>
              <a:t>数据分析与数据挖掘</a:t>
            </a:r>
            <a:r>
              <a:rPr lang="en-US" altLang="zh-CN"/>
              <a:t>》.</a:t>
            </a:r>
            <a:r>
              <a:rPr lang="zh-CN" altLang="en-US"/>
              <a:t>电子工业出版社</a:t>
            </a:r>
            <a:r>
              <a:rPr lang="en-US" altLang="zh-CN"/>
              <a:t>.2022</a:t>
            </a:r>
          </a:p>
        </p:txBody>
      </p:sp>
      <p:sp>
        <p:nvSpPr>
          <p:cNvPr id="5" name="Rectangle 8">
            <a:extLst>
              <a:ext uri="{FF2B5EF4-FFF2-40B4-BE49-F238E27FC236}">
                <a16:creationId xmlns:a16="http://schemas.microsoft.com/office/drawing/2014/main" id="{BD54B70C-89B8-4F92-B306-D1AE7EED17D8}"/>
              </a:ext>
            </a:extLst>
          </p:cNvPr>
          <p:cNvSpPr>
            <a:spLocks noGrp="1" noChangeArrowheads="1"/>
          </p:cNvSpPr>
          <p:nvPr>
            <p:ph type="sldNum" sz="quarter" idx="12"/>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4268951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78F1895D-E94F-4B7E-B69B-00D8875AAE1C}"/>
              </a:ext>
            </a:extLst>
          </p:cNvPr>
          <p:cNvSpPr>
            <a:spLocks noGrp="1" noChangeArrowheads="1"/>
          </p:cNvSpPr>
          <p:nvPr>
            <p:ph type="dt" sz="half" idx="10"/>
          </p:nvPr>
        </p:nvSpPr>
        <p:spPr>
          <a:ln/>
        </p:spPr>
        <p:txBody>
          <a:bodyPr/>
          <a:lstStyle>
            <a:lvl1pPr>
              <a:defRPr/>
            </a:lvl1pPr>
          </a:lstStyle>
          <a:p>
            <a:pPr>
              <a:defRPr/>
            </a:pPr>
            <a:fld id="{1750CB4E-1D80-4D24-9A07-BBC07D3A19B1}" type="datetime1">
              <a:rPr lang="zh-CN" altLang="en-US" smtClean="0"/>
              <a:t>2023/3/29</a:t>
            </a:fld>
            <a:endParaRPr lang="en-US" altLang="zh-CN"/>
          </a:p>
        </p:txBody>
      </p:sp>
      <p:sp>
        <p:nvSpPr>
          <p:cNvPr id="3" name="Rectangle 7">
            <a:extLst>
              <a:ext uri="{FF2B5EF4-FFF2-40B4-BE49-F238E27FC236}">
                <a16:creationId xmlns:a16="http://schemas.microsoft.com/office/drawing/2014/main" id="{2D30EEAC-7241-43A6-87D0-1FF2A761F5DB}"/>
              </a:ext>
            </a:extLst>
          </p:cNvPr>
          <p:cNvSpPr>
            <a:spLocks noGrp="1" noChangeArrowheads="1"/>
          </p:cNvSpPr>
          <p:nvPr>
            <p:ph type="ftr" sz="quarter" idx="11"/>
          </p:nvPr>
        </p:nvSpPr>
        <p:spPr>
          <a:ln/>
        </p:spPr>
        <p:txBody>
          <a:bodyPr/>
          <a:lstStyle>
            <a:lvl1pPr>
              <a:defRPr/>
            </a:lvl1pPr>
          </a:lstStyle>
          <a:p>
            <a:pPr>
              <a:defRPr/>
            </a:pPr>
            <a:r>
              <a:rPr lang="zh-CN" altLang="en-US"/>
              <a:t>姜维</a:t>
            </a:r>
            <a:r>
              <a:rPr lang="en-US" altLang="zh-CN"/>
              <a:t>.《</a:t>
            </a:r>
            <a:r>
              <a:rPr lang="zh-CN" altLang="en-US"/>
              <a:t>数据分析与数据挖掘</a:t>
            </a:r>
            <a:r>
              <a:rPr lang="en-US" altLang="zh-CN"/>
              <a:t>》.</a:t>
            </a:r>
            <a:r>
              <a:rPr lang="zh-CN" altLang="en-US"/>
              <a:t>电子工业出版社</a:t>
            </a:r>
            <a:r>
              <a:rPr lang="en-US" altLang="zh-CN"/>
              <a:t>.2022</a:t>
            </a:r>
          </a:p>
        </p:txBody>
      </p:sp>
      <p:sp>
        <p:nvSpPr>
          <p:cNvPr id="4" name="Rectangle 8">
            <a:extLst>
              <a:ext uri="{FF2B5EF4-FFF2-40B4-BE49-F238E27FC236}">
                <a16:creationId xmlns:a16="http://schemas.microsoft.com/office/drawing/2014/main" id="{DC6B21FF-F8BC-441A-940C-1717050E7E31}"/>
              </a:ext>
            </a:extLst>
          </p:cNvPr>
          <p:cNvSpPr>
            <a:spLocks noGrp="1" noChangeArrowheads="1"/>
          </p:cNvSpPr>
          <p:nvPr>
            <p:ph type="sldNum" sz="quarter" idx="12"/>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3795540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6">
            <a:extLst>
              <a:ext uri="{FF2B5EF4-FFF2-40B4-BE49-F238E27FC236}">
                <a16:creationId xmlns:a16="http://schemas.microsoft.com/office/drawing/2014/main" id="{736C96D0-C50B-4F32-A9E8-F78038A03BD5}"/>
              </a:ext>
            </a:extLst>
          </p:cNvPr>
          <p:cNvSpPr>
            <a:spLocks noGrp="1" noChangeArrowheads="1"/>
          </p:cNvSpPr>
          <p:nvPr>
            <p:ph type="dt" sz="half" idx="10"/>
          </p:nvPr>
        </p:nvSpPr>
        <p:spPr>
          <a:ln/>
        </p:spPr>
        <p:txBody>
          <a:bodyPr/>
          <a:lstStyle>
            <a:lvl1pPr>
              <a:defRPr/>
            </a:lvl1pPr>
          </a:lstStyle>
          <a:p>
            <a:pPr>
              <a:defRPr/>
            </a:pPr>
            <a:fld id="{1C7CD137-8C7F-4C3B-8237-FBE798274F2F}" type="datetime1">
              <a:rPr lang="zh-CN" altLang="en-US" smtClean="0"/>
              <a:t>2023/3/29</a:t>
            </a:fld>
            <a:endParaRPr lang="en-US" altLang="zh-CN"/>
          </a:p>
        </p:txBody>
      </p:sp>
      <p:sp>
        <p:nvSpPr>
          <p:cNvPr id="6" name="Rectangle 7">
            <a:extLst>
              <a:ext uri="{FF2B5EF4-FFF2-40B4-BE49-F238E27FC236}">
                <a16:creationId xmlns:a16="http://schemas.microsoft.com/office/drawing/2014/main" id="{B53B0556-FED5-4F41-9BAB-B5640DE7DB39}"/>
              </a:ext>
            </a:extLst>
          </p:cNvPr>
          <p:cNvSpPr>
            <a:spLocks noGrp="1" noChangeArrowheads="1"/>
          </p:cNvSpPr>
          <p:nvPr>
            <p:ph type="ftr" sz="quarter" idx="11"/>
          </p:nvPr>
        </p:nvSpPr>
        <p:spPr>
          <a:ln/>
        </p:spPr>
        <p:txBody>
          <a:bodyPr/>
          <a:lstStyle>
            <a:lvl1pPr>
              <a:defRPr/>
            </a:lvl1pPr>
          </a:lstStyle>
          <a:p>
            <a:pPr>
              <a:defRPr/>
            </a:pPr>
            <a:r>
              <a:rPr lang="zh-CN" altLang="en-US"/>
              <a:t>姜维</a:t>
            </a:r>
            <a:r>
              <a:rPr lang="en-US" altLang="zh-CN"/>
              <a:t>.《</a:t>
            </a:r>
            <a:r>
              <a:rPr lang="zh-CN" altLang="en-US"/>
              <a:t>数据分析与数据挖掘</a:t>
            </a:r>
            <a:r>
              <a:rPr lang="en-US" altLang="zh-CN"/>
              <a:t>》.</a:t>
            </a:r>
            <a:r>
              <a:rPr lang="zh-CN" altLang="en-US"/>
              <a:t>电子工业出版社</a:t>
            </a:r>
            <a:r>
              <a:rPr lang="en-US" altLang="zh-CN"/>
              <a:t>.2022</a:t>
            </a:r>
          </a:p>
        </p:txBody>
      </p:sp>
      <p:sp>
        <p:nvSpPr>
          <p:cNvPr id="7" name="Rectangle 8">
            <a:extLst>
              <a:ext uri="{FF2B5EF4-FFF2-40B4-BE49-F238E27FC236}">
                <a16:creationId xmlns:a16="http://schemas.microsoft.com/office/drawing/2014/main" id="{B47D9F32-147B-4A29-933C-EBE7F6E50DAE}"/>
              </a:ext>
            </a:extLst>
          </p:cNvPr>
          <p:cNvSpPr>
            <a:spLocks noGrp="1" noChangeArrowheads="1"/>
          </p:cNvSpPr>
          <p:nvPr>
            <p:ph type="sldNum" sz="quarter" idx="12"/>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36568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6">
            <a:extLst>
              <a:ext uri="{FF2B5EF4-FFF2-40B4-BE49-F238E27FC236}">
                <a16:creationId xmlns:a16="http://schemas.microsoft.com/office/drawing/2014/main" id="{4AC091C9-AA6A-461A-9008-3C89768D18EC}"/>
              </a:ext>
            </a:extLst>
          </p:cNvPr>
          <p:cNvSpPr>
            <a:spLocks noGrp="1" noChangeArrowheads="1"/>
          </p:cNvSpPr>
          <p:nvPr>
            <p:ph type="dt" sz="half" idx="10"/>
          </p:nvPr>
        </p:nvSpPr>
        <p:spPr>
          <a:ln/>
        </p:spPr>
        <p:txBody>
          <a:bodyPr/>
          <a:lstStyle>
            <a:lvl1pPr>
              <a:defRPr/>
            </a:lvl1pPr>
          </a:lstStyle>
          <a:p>
            <a:pPr>
              <a:defRPr/>
            </a:pPr>
            <a:fld id="{A06BC10D-9796-4217-B6FF-206A06DA1C40}" type="datetime1">
              <a:rPr lang="zh-CN" altLang="en-US" smtClean="0"/>
              <a:t>2023/3/29</a:t>
            </a:fld>
            <a:endParaRPr lang="en-US" altLang="zh-CN"/>
          </a:p>
        </p:txBody>
      </p:sp>
      <p:sp>
        <p:nvSpPr>
          <p:cNvPr id="6" name="Rectangle 7">
            <a:extLst>
              <a:ext uri="{FF2B5EF4-FFF2-40B4-BE49-F238E27FC236}">
                <a16:creationId xmlns:a16="http://schemas.microsoft.com/office/drawing/2014/main" id="{347067C1-BDE1-4743-BC2C-937232D685EF}"/>
              </a:ext>
            </a:extLst>
          </p:cNvPr>
          <p:cNvSpPr>
            <a:spLocks noGrp="1" noChangeArrowheads="1"/>
          </p:cNvSpPr>
          <p:nvPr>
            <p:ph type="ftr" sz="quarter" idx="11"/>
          </p:nvPr>
        </p:nvSpPr>
        <p:spPr>
          <a:ln/>
        </p:spPr>
        <p:txBody>
          <a:bodyPr/>
          <a:lstStyle>
            <a:lvl1pPr>
              <a:defRPr/>
            </a:lvl1pPr>
          </a:lstStyle>
          <a:p>
            <a:pPr>
              <a:defRPr/>
            </a:pPr>
            <a:r>
              <a:rPr lang="zh-CN" altLang="en-US"/>
              <a:t>姜维</a:t>
            </a:r>
            <a:r>
              <a:rPr lang="en-US" altLang="zh-CN"/>
              <a:t>.《</a:t>
            </a:r>
            <a:r>
              <a:rPr lang="zh-CN" altLang="en-US"/>
              <a:t>数据分析与数据挖掘</a:t>
            </a:r>
            <a:r>
              <a:rPr lang="en-US" altLang="zh-CN"/>
              <a:t>》.</a:t>
            </a:r>
            <a:r>
              <a:rPr lang="zh-CN" altLang="en-US"/>
              <a:t>电子工业出版社</a:t>
            </a:r>
            <a:r>
              <a:rPr lang="en-US" altLang="zh-CN"/>
              <a:t>.2022</a:t>
            </a:r>
          </a:p>
        </p:txBody>
      </p:sp>
      <p:sp>
        <p:nvSpPr>
          <p:cNvPr id="7" name="Rectangle 8">
            <a:extLst>
              <a:ext uri="{FF2B5EF4-FFF2-40B4-BE49-F238E27FC236}">
                <a16:creationId xmlns:a16="http://schemas.microsoft.com/office/drawing/2014/main" id="{C71A8CDC-D443-4C90-B09A-36AB3EF826A3}"/>
              </a:ext>
            </a:extLst>
          </p:cNvPr>
          <p:cNvSpPr>
            <a:spLocks noGrp="1" noChangeArrowheads="1"/>
          </p:cNvSpPr>
          <p:nvPr>
            <p:ph type="sldNum" sz="quarter" idx="12"/>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3259377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FFE87A0-C906-4DC8-A7E6-E466C13056E5}"/>
              </a:ext>
            </a:extLst>
          </p:cNvPr>
          <p:cNvSpPr>
            <a:spLocks noChangeArrowheads="1"/>
          </p:cNvSpPr>
          <p:nvPr/>
        </p:nvSpPr>
        <p:spPr bwMode="auto">
          <a:xfrm>
            <a:off x="-6350" y="1347788"/>
            <a:ext cx="2133600" cy="1016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800" b="1">
                <a:solidFill>
                  <a:schemeClr val="tx1"/>
                </a:solidFill>
                <a:latin typeface="Arial" panose="020B0604020202020204" pitchFamily="34" charset="0"/>
                <a:ea typeface="黑体" panose="02010609060101010101" pitchFamily="49" charset="-122"/>
              </a:defRPr>
            </a:lvl1pPr>
            <a:lvl2pPr marL="742950" indent="-285750">
              <a:defRPr kumimoji="1" sz="2800" b="1">
                <a:solidFill>
                  <a:schemeClr val="tx1"/>
                </a:solidFill>
                <a:latin typeface="Arial" panose="020B0604020202020204" pitchFamily="34" charset="0"/>
                <a:ea typeface="黑体" panose="02010609060101010101" pitchFamily="49" charset="-122"/>
              </a:defRPr>
            </a:lvl2pPr>
            <a:lvl3pPr marL="1143000" indent="-228600">
              <a:defRPr kumimoji="1" sz="2800" b="1">
                <a:solidFill>
                  <a:schemeClr val="tx1"/>
                </a:solidFill>
                <a:latin typeface="Arial" panose="020B0604020202020204" pitchFamily="34" charset="0"/>
                <a:ea typeface="黑体" panose="02010609060101010101" pitchFamily="49" charset="-122"/>
              </a:defRPr>
            </a:lvl3pPr>
            <a:lvl4pPr marL="1600200" indent="-228600">
              <a:defRPr kumimoji="1" sz="2800" b="1">
                <a:solidFill>
                  <a:schemeClr val="tx1"/>
                </a:solidFill>
                <a:latin typeface="Arial" panose="020B0604020202020204" pitchFamily="34" charset="0"/>
                <a:ea typeface="黑体" panose="02010609060101010101" pitchFamily="49" charset="-122"/>
              </a:defRPr>
            </a:lvl4pPr>
            <a:lvl5pPr marL="2057400" indent="-228600">
              <a:defRPr kumimoji="1" sz="28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9pPr>
          </a:lstStyle>
          <a:p>
            <a:pPr algn="ctr" eaLnBrk="1" hangingPunct="1">
              <a:defRPr/>
            </a:pPr>
            <a:endParaRPr kumimoji="0" lang="zh-CN" altLang="zh-CN" sz="2400" b="0">
              <a:latin typeface="Times New Roman" panose="02020603050405020304" pitchFamily="18" charset="0"/>
              <a:ea typeface="SimSun" panose="02010600030101010101" pitchFamily="2" charset="-122"/>
            </a:endParaRPr>
          </a:p>
        </p:txBody>
      </p:sp>
      <p:sp>
        <p:nvSpPr>
          <p:cNvPr id="1027" name="Rectangle 3">
            <a:extLst>
              <a:ext uri="{FF2B5EF4-FFF2-40B4-BE49-F238E27FC236}">
                <a16:creationId xmlns:a16="http://schemas.microsoft.com/office/drawing/2014/main" id="{E47BA552-646E-40BB-B5DC-C5276DB96287}"/>
              </a:ext>
            </a:extLst>
          </p:cNvPr>
          <p:cNvSpPr>
            <a:spLocks noChangeArrowheads="1"/>
          </p:cNvSpPr>
          <p:nvPr/>
        </p:nvSpPr>
        <p:spPr bwMode="auto">
          <a:xfrm>
            <a:off x="1470025" y="1347788"/>
            <a:ext cx="7239000" cy="101600"/>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800" b="1">
                <a:solidFill>
                  <a:schemeClr val="tx1"/>
                </a:solidFill>
                <a:latin typeface="Arial" panose="020B0604020202020204" pitchFamily="34" charset="0"/>
                <a:ea typeface="黑体" panose="02010609060101010101" pitchFamily="49" charset="-122"/>
              </a:defRPr>
            </a:lvl1pPr>
            <a:lvl2pPr marL="742950" indent="-285750">
              <a:defRPr kumimoji="1" sz="2800" b="1">
                <a:solidFill>
                  <a:schemeClr val="tx1"/>
                </a:solidFill>
                <a:latin typeface="Arial" panose="020B0604020202020204" pitchFamily="34" charset="0"/>
                <a:ea typeface="黑体" panose="02010609060101010101" pitchFamily="49" charset="-122"/>
              </a:defRPr>
            </a:lvl2pPr>
            <a:lvl3pPr marL="1143000" indent="-228600">
              <a:defRPr kumimoji="1" sz="2800" b="1">
                <a:solidFill>
                  <a:schemeClr val="tx1"/>
                </a:solidFill>
                <a:latin typeface="Arial" panose="020B0604020202020204" pitchFamily="34" charset="0"/>
                <a:ea typeface="黑体" panose="02010609060101010101" pitchFamily="49" charset="-122"/>
              </a:defRPr>
            </a:lvl3pPr>
            <a:lvl4pPr marL="1600200" indent="-228600">
              <a:defRPr kumimoji="1" sz="2800" b="1">
                <a:solidFill>
                  <a:schemeClr val="tx1"/>
                </a:solidFill>
                <a:latin typeface="Arial" panose="020B0604020202020204" pitchFamily="34" charset="0"/>
                <a:ea typeface="黑体" panose="02010609060101010101" pitchFamily="49" charset="-122"/>
              </a:defRPr>
            </a:lvl4pPr>
            <a:lvl5pPr marL="2057400" indent="-228600">
              <a:defRPr kumimoji="1" sz="28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9pPr>
          </a:lstStyle>
          <a:p>
            <a:pPr algn="ctr" eaLnBrk="1" hangingPunct="1">
              <a:defRPr/>
            </a:pPr>
            <a:endParaRPr kumimoji="0" lang="zh-CN" altLang="zh-CN" sz="2400" b="0">
              <a:latin typeface="Times New Roman" panose="02020603050405020304" pitchFamily="18" charset="0"/>
              <a:ea typeface="SimSun" panose="02010600030101010101" pitchFamily="2" charset="-122"/>
            </a:endParaRPr>
          </a:p>
        </p:txBody>
      </p:sp>
      <p:sp>
        <p:nvSpPr>
          <p:cNvPr id="1028" name="Rectangle 4">
            <a:extLst>
              <a:ext uri="{FF2B5EF4-FFF2-40B4-BE49-F238E27FC236}">
                <a16:creationId xmlns:a16="http://schemas.microsoft.com/office/drawing/2014/main" id="{2196326F-C74D-465E-8014-AE7AD4190B00}"/>
              </a:ext>
            </a:extLst>
          </p:cNvPr>
          <p:cNvSpPr>
            <a:spLocks noGrp="1" noChangeArrowheads="1"/>
          </p:cNvSpPr>
          <p:nvPr>
            <p:ph type="title"/>
          </p:nvPr>
        </p:nvSpPr>
        <p:spPr bwMode="auto">
          <a:xfrm>
            <a:off x="611188" y="334963"/>
            <a:ext cx="7158037"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CN" altLang="en-US"/>
              <a:t>单击此处编辑母版标题样式</a:t>
            </a:r>
          </a:p>
        </p:txBody>
      </p:sp>
      <p:sp>
        <p:nvSpPr>
          <p:cNvPr id="1029" name="Rectangle 5">
            <a:extLst>
              <a:ext uri="{FF2B5EF4-FFF2-40B4-BE49-F238E27FC236}">
                <a16:creationId xmlns:a16="http://schemas.microsoft.com/office/drawing/2014/main" id="{B5583660-1EF7-4E1F-AD4A-32D7B6136087}"/>
              </a:ext>
            </a:extLst>
          </p:cNvPr>
          <p:cNvSpPr>
            <a:spLocks noGrp="1" noChangeArrowheads="1"/>
          </p:cNvSpPr>
          <p:nvPr>
            <p:ph type="body" idx="1"/>
          </p:nvPr>
        </p:nvSpPr>
        <p:spPr bwMode="auto">
          <a:xfrm>
            <a:off x="611188" y="1592263"/>
            <a:ext cx="8104187" cy="465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43750" name="Rectangle 6">
            <a:extLst>
              <a:ext uri="{FF2B5EF4-FFF2-40B4-BE49-F238E27FC236}">
                <a16:creationId xmlns:a16="http://schemas.microsoft.com/office/drawing/2014/main" id="{F0C19D27-2CB0-469F-A1A7-47F7EE85E741}"/>
              </a:ext>
            </a:extLst>
          </p:cNvPr>
          <p:cNvSpPr>
            <a:spLocks noGrp="1" noChangeArrowheads="1"/>
          </p:cNvSpPr>
          <p:nvPr>
            <p:ph type="dt" sz="half" idx="2"/>
          </p:nvPr>
        </p:nvSpPr>
        <p:spPr bwMode="auto">
          <a:xfrm>
            <a:off x="94615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kumimoji="0" sz="1000" b="0">
                <a:ea typeface="SimSun" panose="02010600030101010101" pitchFamily="2" charset="-122"/>
              </a:defRPr>
            </a:lvl1pPr>
          </a:lstStyle>
          <a:p>
            <a:pPr>
              <a:defRPr/>
            </a:pPr>
            <a:fld id="{9D68C5C7-1B71-4BFF-A93D-0F1DA846CC6E}" type="datetime1">
              <a:rPr lang="zh-CN" altLang="en-US" smtClean="0"/>
              <a:t>2023/3/29</a:t>
            </a:fld>
            <a:endParaRPr lang="en-US" altLang="zh-CN"/>
          </a:p>
        </p:txBody>
      </p:sp>
      <p:sp>
        <p:nvSpPr>
          <p:cNvPr id="543751" name="Rectangle 7">
            <a:extLst>
              <a:ext uri="{FF2B5EF4-FFF2-40B4-BE49-F238E27FC236}">
                <a16:creationId xmlns:a16="http://schemas.microsoft.com/office/drawing/2014/main" id="{55F3104F-26DF-4B36-8480-02E61FB5E5F4}"/>
              </a:ext>
            </a:extLst>
          </p:cNvPr>
          <p:cNvSpPr>
            <a:spLocks noGrp="1" noChangeArrowheads="1"/>
          </p:cNvSpPr>
          <p:nvPr>
            <p:ph type="ftr" sz="quarter" idx="3"/>
          </p:nvPr>
        </p:nvSpPr>
        <p:spPr bwMode="auto">
          <a:xfrm>
            <a:off x="33528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kumimoji="0" sz="1000" b="0">
                <a:ea typeface="SimSun" panose="02010600030101010101" pitchFamily="2" charset="-122"/>
              </a:defRPr>
            </a:lvl1pPr>
          </a:lstStyle>
          <a:p>
            <a:pPr>
              <a:defRPr/>
            </a:pPr>
            <a:r>
              <a:rPr lang="zh-CN" altLang="en-US"/>
              <a:t>姜维</a:t>
            </a:r>
            <a:r>
              <a:rPr lang="en-US" altLang="zh-CN"/>
              <a:t>.《</a:t>
            </a:r>
            <a:r>
              <a:rPr lang="zh-CN" altLang="en-US"/>
              <a:t>数据分析与数据挖掘</a:t>
            </a:r>
            <a:r>
              <a:rPr lang="en-US" altLang="zh-CN"/>
              <a:t>》.</a:t>
            </a:r>
            <a:r>
              <a:rPr lang="zh-CN" altLang="en-US"/>
              <a:t>电子工业出版社</a:t>
            </a:r>
            <a:r>
              <a:rPr lang="en-US" altLang="zh-CN"/>
              <a:t>.2022</a:t>
            </a:r>
          </a:p>
        </p:txBody>
      </p:sp>
      <p:sp>
        <p:nvSpPr>
          <p:cNvPr id="543752" name="Rectangle 8">
            <a:extLst>
              <a:ext uri="{FF2B5EF4-FFF2-40B4-BE49-F238E27FC236}">
                <a16:creationId xmlns:a16="http://schemas.microsoft.com/office/drawing/2014/main" id="{91D6419B-0F5B-41A8-A23F-35FDE9BC72A7}"/>
              </a:ext>
            </a:extLst>
          </p:cNvPr>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0" sz="1000" b="0">
                <a:ea typeface="SimSun" panose="02010600030101010101" pitchFamily="2" charset="-122"/>
              </a:defRPr>
            </a:lvl1pPr>
          </a:lstStyle>
          <a:p>
            <a:pPr>
              <a:defRPr/>
            </a:pPr>
            <a:endParaRPr lang="zh-CN" altLang="zh-CN"/>
          </a:p>
        </p:txBody>
      </p:sp>
      <p:sp>
        <p:nvSpPr>
          <p:cNvPr id="1033" name="Rectangle 9">
            <a:extLst>
              <a:ext uri="{FF2B5EF4-FFF2-40B4-BE49-F238E27FC236}">
                <a16:creationId xmlns:a16="http://schemas.microsoft.com/office/drawing/2014/main" id="{ED13EC70-A638-43B6-8C95-6A1CCDCD9594}"/>
              </a:ext>
            </a:extLst>
          </p:cNvPr>
          <p:cNvSpPr>
            <a:spLocks noChangeArrowheads="1"/>
          </p:cNvSpPr>
          <p:nvPr/>
        </p:nvSpPr>
        <p:spPr bwMode="auto">
          <a:xfrm>
            <a:off x="7993063" y="260350"/>
            <a:ext cx="900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800" b="1">
                <a:solidFill>
                  <a:schemeClr val="tx1"/>
                </a:solidFill>
                <a:latin typeface="Arial" panose="020B0604020202020204" pitchFamily="34" charset="0"/>
                <a:ea typeface="黑体" panose="02010609060101010101" pitchFamily="49" charset="-122"/>
              </a:defRPr>
            </a:lvl1pPr>
            <a:lvl2pPr marL="742950" indent="-285750">
              <a:defRPr kumimoji="1" sz="2800" b="1">
                <a:solidFill>
                  <a:schemeClr val="tx1"/>
                </a:solidFill>
                <a:latin typeface="Arial" panose="020B0604020202020204" pitchFamily="34" charset="0"/>
                <a:ea typeface="黑体" panose="02010609060101010101" pitchFamily="49" charset="-122"/>
              </a:defRPr>
            </a:lvl2pPr>
            <a:lvl3pPr marL="1143000" indent="-228600">
              <a:defRPr kumimoji="1" sz="2800" b="1">
                <a:solidFill>
                  <a:schemeClr val="tx1"/>
                </a:solidFill>
                <a:latin typeface="Arial" panose="020B0604020202020204" pitchFamily="34" charset="0"/>
                <a:ea typeface="黑体" panose="02010609060101010101" pitchFamily="49" charset="-122"/>
              </a:defRPr>
            </a:lvl3pPr>
            <a:lvl4pPr marL="1600200" indent="-228600">
              <a:defRPr kumimoji="1" sz="2800" b="1">
                <a:solidFill>
                  <a:schemeClr val="tx1"/>
                </a:solidFill>
                <a:latin typeface="Arial" panose="020B0604020202020204" pitchFamily="34" charset="0"/>
                <a:ea typeface="黑体" panose="02010609060101010101" pitchFamily="49" charset="-122"/>
              </a:defRPr>
            </a:lvl4pPr>
            <a:lvl5pPr marL="2057400" indent="-228600">
              <a:defRPr kumimoji="1" sz="28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9pPr>
          </a:lstStyle>
          <a:p>
            <a:pPr algn="ctr" eaLnBrk="1" hangingPunct="1"/>
            <a:fld id="{F46F6135-1C43-4C00-9A30-CA1BE1106416}" type="slidenum">
              <a:rPr kumimoji="0" lang="en-US" altLang="zh-CN" sz="2000" b="0">
                <a:ea typeface="SimSun" panose="02010600030101010101" pitchFamily="2" charset="-122"/>
              </a:rPr>
              <a:pPr algn="ctr" eaLnBrk="1" hangingPunct="1"/>
              <a:t>‹#›</a:t>
            </a:fld>
            <a:endParaRPr kumimoji="0" lang="en-US" altLang="zh-CN" sz="2000" b="0">
              <a:ea typeface="SimSun"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4157"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Lst>
  <p:hf sldNum="0" hdr="0" dt="0"/>
  <p:txStyles>
    <p:titleStyle>
      <a:lvl1pPr algn="l" rtl="0" eaLnBrk="0" fontAlgn="base" hangingPunct="0">
        <a:spcBef>
          <a:spcPct val="0"/>
        </a:spcBef>
        <a:spcAft>
          <a:spcPct val="0"/>
        </a:spcAft>
        <a:defRPr sz="4000" kern="1200">
          <a:solidFill>
            <a:schemeClr val="tx2"/>
          </a:solidFill>
          <a:latin typeface="+mj-lt"/>
          <a:ea typeface="SimSun" panose="02010600030101010101" pitchFamily="2" charset="-122"/>
          <a:cs typeface="+mj-cs"/>
        </a:defRPr>
      </a:lvl1pPr>
      <a:lvl2pPr algn="l" rtl="0" eaLnBrk="0" fontAlgn="base" hangingPunct="0">
        <a:spcBef>
          <a:spcPct val="0"/>
        </a:spcBef>
        <a:spcAft>
          <a:spcPct val="0"/>
        </a:spcAft>
        <a:defRPr sz="4000">
          <a:solidFill>
            <a:schemeClr val="tx2"/>
          </a:solidFill>
          <a:latin typeface="Arial" panose="020B0604020202020204" pitchFamily="34" charset="0"/>
          <a:ea typeface="SimSun" panose="02010600030101010101" pitchFamily="2" charset="-122"/>
        </a:defRPr>
      </a:lvl2pPr>
      <a:lvl3pPr algn="l" rtl="0" eaLnBrk="0" fontAlgn="base" hangingPunct="0">
        <a:spcBef>
          <a:spcPct val="0"/>
        </a:spcBef>
        <a:spcAft>
          <a:spcPct val="0"/>
        </a:spcAft>
        <a:defRPr sz="4000">
          <a:solidFill>
            <a:schemeClr val="tx2"/>
          </a:solidFill>
          <a:latin typeface="Arial" panose="020B0604020202020204" pitchFamily="34" charset="0"/>
          <a:ea typeface="SimSun" panose="02010600030101010101" pitchFamily="2" charset="-122"/>
        </a:defRPr>
      </a:lvl3pPr>
      <a:lvl4pPr algn="l" rtl="0" eaLnBrk="0" fontAlgn="base" hangingPunct="0">
        <a:spcBef>
          <a:spcPct val="0"/>
        </a:spcBef>
        <a:spcAft>
          <a:spcPct val="0"/>
        </a:spcAft>
        <a:defRPr sz="4000">
          <a:solidFill>
            <a:schemeClr val="tx2"/>
          </a:solidFill>
          <a:latin typeface="Arial" panose="020B0604020202020204" pitchFamily="34" charset="0"/>
          <a:ea typeface="SimSun" panose="02010600030101010101" pitchFamily="2" charset="-122"/>
        </a:defRPr>
      </a:lvl4pPr>
      <a:lvl5pPr algn="l" rtl="0" eaLnBrk="0" fontAlgn="base" hangingPunct="0">
        <a:spcBef>
          <a:spcPct val="0"/>
        </a:spcBef>
        <a:spcAft>
          <a:spcPct val="0"/>
        </a:spcAft>
        <a:defRPr sz="4000">
          <a:solidFill>
            <a:schemeClr val="tx2"/>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4000">
          <a:solidFill>
            <a:schemeClr val="tx2"/>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4000">
          <a:solidFill>
            <a:schemeClr val="tx2"/>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4000">
          <a:solidFill>
            <a:schemeClr val="tx2"/>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4000">
          <a:solidFill>
            <a:schemeClr val="tx2"/>
          </a:solidFill>
          <a:latin typeface="Arial" panose="020B0604020202020204" pitchFamily="34" charset="0"/>
          <a:ea typeface="宋体" panose="02010600030101010101" pitchFamily="2" charset="-122"/>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kern="1200">
          <a:solidFill>
            <a:schemeClr val="tx1"/>
          </a:solidFill>
          <a:latin typeface="+mn-lt"/>
          <a:ea typeface="SimSun" panose="02010600030101010101" pitchFamily="2" charset="-122"/>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kern="1200">
          <a:solidFill>
            <a:schemeClr val="tx1"/>
          </a:solidFill>
          <a:latin typeface="+mn-lt"/>
          <a:ea typeface="SimSun" panose="02010600030101010101" pitchFamily="2" charset="-122"/>
          <a:cs typeface="+mn-cs"/>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ü"/>
        <a:defRPr sz="2400" kern="1200">
          <a:solidFill>
            <a:schemeClr val="tx1"/>
          </a:solidFill>
          <a:latin typeface="+mn-lt"/>
          <a:ea typeface="SimSun" panose="02010600030101010101" pitchFamily="2" charset="-122"/>
          <a:cs typeface="+mn-cs"/>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kern="1200">
          <a:solidFill>
            <a:schemeClr val="tx1"/>
          </a:solidFill>
          <a:latin typeface="+mn-lt"/>
          <a:ea typeface="SimSun" panose="02010600030101010101" pitchFamily="2" charset="-122"/>
          <a:cs typeface="+mn-cs"/>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448C192-2E0B-4737-92AD-4CA54AA85918}"/>
              </a:ext>
            </a:extLst>
          </p:cNvPr>
          <p:cNvSpPr>
            <a:spLocks noGrp="1" noChangeArrowheads="1"/>
          </p:cNvSpPr>
          <p:nvPr>
            <p:ph type="ctrTitle"/>
          </p:nvPr>
        </p:nvSpPr>
        <p:spPr>
          <a:xfrm>
            <a:off x="838200" y="1443038"/>
            <a:ext cx="7297738" cy="1600200"/>
          </a:xfrm>
        </p:spPr>
        <p:txBody>
          <a:bodyPr/>
          <a:lstStyle/>
          <a:p>
            <a:pPr eaLnBrk="1" hangingPunct="1"/>
            <a:r>
              <a:rPr lang="zh-CN" altLang="en-US" dirty="0"/>
              <a:t>第</a:t>
            </a:r>
            <a:r>
              <a:rPr lang="en-US" altLang="zh-CN" dirty="0"/>
              <a:t>7</a:t>
            </a:r>
            <a:r>
              <a:rPr lang="zh-CN" altLang="en-US" dirty="0"/>
              <a:t>讲 感知机与支持向量机</a:t>
            </a:r>
          </a:p>
        </p:txBody>
      </p:sp>
      <p:sp>
        <p:nvSpPr>
          <p:cNvPr id="5123" name="Rectangle 3">
            <a:extLst>
              <a:ext uri="{FF2B5EF4-FFF2-40B4-BE49-F238E27FC236}">
                <a16:creationId xmlns:a16="http://schemas.microsoft.com/office/drawing/2014/main" id="{5D202D3A-38A1-44F2-B273-CA2B6162ABF5}"/>
              </a:ext>
            </a:extLst>
          </p:cNvPr>
          <p:cNvSpPr>
            <a:spLocks noGrp="1" noChangeArrowheads="1"/>
          </p:cNvSpPr>
          <p:nvPr>
            <p:ph type="subTitle" idx="1"/>
          </p:nvPr>
        </p:nvSpPr>
        <p:spPr/>
        <p:txBody>
          <a:bodyPr/>
          <a:lstStyle/>
          <a:p>
            <a:pPr algn="ctr" eaLnBrk="1" hangingPunct="1"/>
            <a:r>
              <a:rPr lang="zh-CN" altLang="en-US" dirty="0"/>
              <a:t>姜维</a:t>
            </a:r>
          </a:p>
          <a:p>
            <a:pPr algn="ctr" eaLnBrk="1" hangingPunct="1"/>
            <a:r>
              <a:rPr lang="zh-CN" altLang="en-US" dirty="0"/>
              <a:t>哈尔滨工业大学</a:t>
            </a:r>
          </a:p>
        </p:txBody>
      </p:sp>
      <p:sp>
        <p:nvSpPr>
          <p:cNvPr id="5124" name="页脚占位符 1">
            <a:extLst>
              <a:ext uri="{FF2B5EF4-FFF2-40B4-BE49-F238E27FC236}">
                <a16:creationId xmlns:a16="http://schemas.microsoft.com/office/drawing/2014/main" id="{5E231F93-DFA2-4049-A11D-566466025940}"/>
              </a:ext>
            </a:extLst>
          </p:cNvPr>
          <p:cNvSpPr>
            <a:spLocks noGrp="1"/>
          </p:cNvSpPr>
          <p:nvPr>
            <p:ph type="ftr" sz="quarter" idx="11"/>
          </p:nvPr>
        </p:nvSpPr>
        <p:spPr>
          <a:xfrm>
            <a:off x="2195736" y="6248400"/>
            <a:ext cx="4212468" cy="457200"/>
          </a:xfrm>
          <a:noFill/>
        </p:spPr>
        <p:txBody>
          <a:bodyPr/>
          <a:lstStyle>
            <a:lvl1pPr>
              <a:defRPr kumimoji="1" sz="2800" b="1">
                <a:solidFill>
                  <a:schemeClr val="tx1"/>
                </a:solidFill>
                <a:latin typeface="Arial" panose="020B0604020202020204" pitchFamily="34" charset="0"/>
                <a:ea typeface="黑体" panose="02010609060101010101" pitchFamily="49" charset="-122"/>
              </a:defRPr>
            </a:lvl1pPr>
            <a:lvl2pPr marL="742950" indent="-285750">
              <a:defRPr kumimoji="1" sz="2800" b="1">
                <a:solidFill>
                  <a:schemeClr val="tx1"/>
                </a:solidFill>
                <a:latin typeface="Arial" panose="020B0604020202020204" pitchFamily="34" charset="0"/>
                <a:ea typeface="黑体" panose="02010609060101010101" pitchFamily="49" charset="-122"/>
              </a:defRPr>
            </a:lvl2pPr>
            <a:lvl3pPr marL="1143000" indent="-228600">
              <a:defRPr kumimoji="1" sz="2800" b="1">
                <a:solidFill>
                  <a:schemeClr val="tx1"/>
                </a:solidFill>
                <a:latin typeface="Arial" panose="020B0604020202020204" pitchFamily="34" charset="0"/>
                <a:ea typeface="黑体" panose="02010609060101010101" pitchFamily="49" charset="-122"/>
              </a:defRPr>
            </a:lvl3pPr>
            <a:lvl4pPr marL="1600200" indent="-228600">
              <a:defRPr kumimoji="1" sz="2800" b="1">
                <a:solidFill>
                  <a:schemeClr val="tx1"/>
                </a:solidFill>
                <a:latin typeface="Arial" panose="020B0604020202020204" pitchFamily="34" charset="0"/>
                <a:ea typeface="黑体" panose="02010609060101010101" pitchFamily="49" charset="-122"/>
              </a:defRPr>
            </a:lvl4pPr>
            <a:lvl5pPr marL="2057400" indent="-228600">
              <a:defRPr kumimoji="1" sz="28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9pPr>
          </a:lstStyle>
          <a:p>
            <a:r>
              <a:rPr kumimoji="0" lang="zh-CN" altLang="en-US" sz="1000" b="0" dirty="0">
                <a:ea typeface="SimSun" panose="02010600030101010101" pitchFamily="2" charset="-122"/>
              </a:rPr>
              <a:t>姜维</a:t>
            </a:r>
            <a:r>
              <a:rPr kumimoji="0" lang="en-US" altLang="zh-CN" sz="1000" b="0" dirty="0">
                <a:ea typeface="SimSun" panose="02010600030101010101" pitchFamily="2" charset="-122"/>
              </a:rPr>
              <a:t>. 《</a:t>
            </a:r>
            <a:r>
              <a:rPr kumimoji="0" lang="zh-CN" altLang="en-US" sz="1000" b="0" dirty="0">
                <a:ea typeface="SimSun" panose="02010600030101010101" pitchFamily="2" charset="-122"/>
              </a:rPr>
              <a:t>数据分析与数据挖掘</a:t>
            </a:r>
            <a:r>
              <a:rPr kumimoji="0" lang="en-US" altLang="zh-CN" sz="1000" b="0" dirty="0">
                <a:ea typeface="SimSun" panose="02010600030101010101" pitchFamily="2" charset="-122"/>
              </a:rPr>
              <a:t>》. </a:t>
            </a:r>
            <a:r>
              <a:rPr kumimoji="0" lang="zh-CN" altLang="en-US" sz="1000" b="0" dirty="0">
                <a:ea typeface="SimSun" panose="02010600030101010101" pitchFamily="2" charset="-122"/>
              </a:rPr>
              <a:t>电子工业出版社</a:t>
            </a:r>
            <a:r>
              <a:rPr kumimoji="0" lang="en-US" altLang="zh-CN" sz="1000" b="0" dirty="0">
                <a:ea typeface="SimSun" panose="02010600030101010101" pitchFamily="2" charset="-122"/>
              </a:rPr>
              <a:t>. 2023</a:t>
            </a:r>
          </a:p>
          <a:p>
            <a:r>
              <a:rPr kumimoji="0" lang="zh-CN" altLang="en-US" sz="1000" b="0" dirty="0">
                <a:ea typeface="SimSun" panose="02010600030101010101" pitchFamily="2" charset="-122"/>
              </a:rPr>
              <a:t>姜维</a:t>
            </a:r>
            <a:r>
              <a:rPr kumimoji="0" lang="en-US" altLang="zh-CN" sz="1000" b="0" dirty="0">
                <a:ea typeface="SimSun" panose="02010600030101010101" pitchFamily="2" charset="-122"/>
              </a:rPr>
              <a:t>.《</a:t>
            </a:r>
            <a:r>
              <a:rPr kumimoji="0" lang="zh-CN" altLang="en-US" sz="1000" b="0" dirty="0">
                <a:ea typeface="SimSun" panose="02010600030101010101" pitchFamily="2" charset="-122"/>
              </a:rPr>
              <a:t>数据分析与数据挖掘建模与工具</a:t>
            </a:r>
            <a:r>
              <a:rPr kumimoji="0" lang="en-US" altLang="zh-CN" sz="1000" b="0" dirty="0">
                <a:ea typeface="SimSun" panose="02010600030101010101" pitchFamily="2" charset="-122"/>
              </a:rPr>
              <a:t>》.</a:t>
            </a:r>
            <a:r>
              <a:rPr kumimoji="0" lang="zh-CN" altLang="en-US" sz="1000" b="0" dirty="0">
                <a:ea typeface="SimSun" panose="02010600030101010101" pitchFamily="2" charset="-122"/>
              </a:rPr>
              <a:t>电子工业出版社</a:t>
            </a:r>
            <a:r>
              <a:rPr kumimoji="0" lang="en-US" altLang="zh-CN" sz="1000" b="0" dirty="0">
                <a:ea typeface="SimSun" panose="02010600030101010101" pitchFamily="2" charset="-122"/>
              </a:rPr>
              <a:t>.2024</a:t>
            </a:r>
          </a:p>
          <a:p>
            <a:endParaRPr kumimoji="0" lang="en-US" altLang="zh-CN" sz="1000" b="0" dirty="0">
              <a:ea typeface="SimSun" panose="02010600030101010101" pitchFamily="2" charset="-122"/>
            </a:endParaRPr>
          </a:p>
        </p:txBody>
      </p:sp>
      <p:pic>
        <p:nvPicPr>
          <p:cNvPr id="5" name="图片 4">
            <a:extLst>
              <a:ext uri="{FF2B5EF4-FFF2-40B4-BE49-F238E27FC236}">
                <a16:creationId xmlns:a16="http://schemas.microsoft.com/office/drawing/2014/main" id="{E7F8DECB-B57C-4595-9E98-FF7B993D06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6236" y="4005064"/>
            <a:ext cx="1680498" cy="213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p:txBody>
          <a:bodyPr/>
          <a:lstStyle/>
          <a:p>
            <a:r>
              <a:rPr lang="zh-CN" altLang="en-US" dirty="0"/>
              <a:t>（四）感知机结构</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p:txBody>
          <a:bodyPr/>
          <a:lstStyle/>
          <a:p>
            <a:r>
              <a:rPr lang="zh-CN" altLang="en-US" dirty="0">
                <a:solidFill>
                  <a:srgbClr val="FF0000"/>
                </a:solidFill>
              </a:rPr>
              <a:t>线性可分与线性不可分示意图</a:t>
            </a:r>
            <a:endParaRPr lang="en-US" altLang="zh-CN" dirty="0">
              <a:solidFill>
                <a:srgbClr val="FF0000"/>
              </a:solidFill>
            </a:endParaRPr>
          </a:p>
        </p:txBody>
      </p:sp>
      <p:pic>
        <p:nvPicPr>
          <p:cNvPr id="3" name="图片 2">
            <a:extLst>
              <a:ext uri="{FF2B5EF4-FFF2-40B4-BE49-F238E27FC236}">
                <a16:creationId xmlns:a16="http://schemas.microsoft.com/office/drawing/2014/main" id="{B6FE72A5-ABD2-45D4-8C6C-D5B1EF2CB77D}"/>
              </a:ext>
            </a:extLst>
          </p:cNvPr>
          <p:cNvPicPr>
            <a:picLocks noChangeAspect="1"/>
          </p:cNvPicPr>
          <p:nvPr/>
        </p:nvPicPr>
        <p:blipFill>
          <a:blip r:embed="rId2"/>
          <a:stretch>
            <a:fillRect/>
          </a:stretch>
        </p:blipFill>
        <p:spPr>
          <a:xfrm>
            <a:off x="827838" y="2348880"/>
            <a:ext cx="7488324" cy="1826164"/>
          </a:xfrm>
          <a:prstGeom prst="rect">
            <a:avLst/>
          </a:prstGeom>
        </p:spPr>
      </p:pic>
      <p:pic>
        <p:nvPicPr>
          <p:cNvPr id="5" name="图片 4">
            <a:extLst>
              <a:ext uri="{FF2B5EF4-FFF2-40B4-BE49-F238E27FC236}">
                <a16:creationId xmlns:a16="http://schemas.microsoft.com/office/drawing/2014/main" id="{E06B5984-1EFE-4659-BCF3-39B198B8EE15}"/>
              </a:ext>
            </a:extLst>
          </p:cNvPr>
          <p:cNvPicPr>
            <a:picLocks noChangeAspect="1"/>
          </p:cNvPicPr>
          <p:nvPr/>
        </p:nvPicPr>
        <p:blipFill>
          <a:blip r:embed="rId3"/>
          <a:stretch>
            <a:fillRect/>
          </a:stretch>
        </p:blipFill>
        <p:spPr>
          <a:xfrm>
            <a:off x="719572" y="4473116"/>
            <a:ext cx="6012160" cy="1990782"/>
          </a:xfrm>
          <a:prstGeom prst="rect">
            <a:avLst/>
          </a:prstGeom>
        </p:spPr>
      </p:pic>
    </p:spTree>
    <p:extLst>
      <p:ext uri="{BB962C8B-B14F-4D97-AF65-F5344CB8AC3E}">
        <p14:creationId xmlns:p14="http://schemas.microsoft.com/office/powerpoint/2010/main" val="1764393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2A47AF-B213-4E34-B6F4-F32BED44167B}"/>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B9471B9D-C60B-41A0-A5B7-1F1010A8F7E1}"/>
              </a:ext>
            </a:extLst>
          </p:cNvPr>
          <p:cNvSpPr>
            <a:spLocks noGrp="1"/>
          </p:cNvSpPr>
          <p:nvPr>
            <p:ph idx="1"/>
          </p:nvPr>
        </p:nvSpPr>
        <p:spPr/>
        <p:txBody>
          <a:bodyPr/>
          <a:lstStyle/>
          <a:p>
            <a:r>
              <a:rPr lang="zh-CN" altLang="en-US" dirty="0"/>
              <a:t>感知机中采用符号函数</a:t>
            </a:r>
          </a:p>
        </p:txBody>
      </p:sp>
      <p:sp>
        <p:nvSpPr>
          <p:cNvPr id="4" name="页脚占位符 3">
            <a:extLst>
              <a:ext uri="{FF2B5EF4-FFF2-40B4-BE49-F238E27FC236}">
                <a16:creationId xmlns:a16="http://schemas.microsoft.com/office/drawing/2014/main" id="{474DDDBA-5F74-42AD-8E09-9DACCB89EEA4}"/>
              </a:ext>
            </a:extLst>
          </p:cNvPr>
          <p:cNvSpPr>
            <a:spLocks noGrp="1"/>
          </p:cNvSpPr>
          <p:nvPr>
            <p:ph type="ftr" sz="quarter" idx="11"/>
          </p:nvPr>
        </p:nvSpPr>
        <p:spPr>
          <a:xfrm>
            <a:off x="2483768" y="6248400"/>
            <a:ext cx="3924436" cy="457200"/>
          </a:xfrm>
        </p:spPr>
        <p:txBody>
          <a:bodyPr/>
          <a:lstStyle/>
          <a:p>
            <a:pPr>
              <a:defRPr/>
            </a:pPr>
            <a:r>
              <a:rPr lang="zh-CN" altLang="en-US" dirty="0"/>
              <a:t>姜维</a:t>
            </a:r>
            <a:r>
              <a:rPr lang="en-US" altLang="zh-CN" dirty="0"/>
              <a:t>.《</a:t>
            </a:r>
            <a:r>
              <a:rPr lang="zh-CN" altLang="en-US" dirty="0"/>
              <a:t>数据分析与数据挖掘建模与工具</a:t>
            </a:r>
            <a:r>
              <a:rPr lang="en-US" altLang="zh-CN" dirty="0"/>
              <a:t>》.</a:t>
            </a:r>
            <a:r>
              <a:rPr lang="zh-CN" altLang="en-US" dirty="0"/>
              <a:t>电子工业出版社</a:t>
            </a:r>
            <a:r>
              <a:rPr lang="en-US" altLang="zh-CN" dirty="0"/>
              <a:t>.2023</a:t>
            </a:r>
          </a:p>
        </p:txBody>
      </p:sp>
      <p:pic>
        <p:nvPicPr>
          <p:cNvPr id="6" name="图片 5">
            <a:extLst>
              <a:ext uri="{FF2B5EF4-FFF2-40B4-BE49-F238E27FC236}">
                <a16:creationId xmlns:a16="http://schemas.microsoft.com/office/drawing/2014/main" id="{A20FB58C-3755-42E3-B722-729716BA36D0}"/>
              </a:ext>
            </a:extLst>
          </p:cNvPr>
          <p:cNvPicPr>
            <a:picLocks noChangeAspect="1"/>
          </p:cNvPicPr>
          <p:nvPr/>
        </p:nvPicPr>
        <p:blipFill>
          <a:blip r:embed="rId2"/>
          <a:stretch>
            <a:fillRect/>
          </a:stretch>
        </p:blipFill>
        <p:spPr>
          <a:xfrm>
            <a:off x="506608" y="2960948"/>
            <a:ext cx="8313346" cy="2240045"/>
          </a:xfrm>
          <a:prstGeom prst="rect">
            <a:avLst/>
          </a:prstGeom>
        </p:spPr>
      </p:pic>
    </p:spTree>
    <p:extLst>
      <p:ext uri="{BB962C8B-B14F-4D97-AF65-F5344CB8AC3E}">
        <p14:creationId xmlns:p14="http://schemas.microsoft.com/office/powerpoint/2010/main" val="11572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1B263F-9856-4551-9FDF-55D41856E976}"/>
              </a:ext>
            </a:extLst>
          </p:cNvPr>
          <p:cNvSpPr>
            <a:spLocks noGrp="1"/>
          </p:cNvSpPr>
          <p:nvPr>
            <p:ph type="title"/>
          </p:nvPr>
        </p:nvSpPr>
        <p:spPr/>
        <p:txBody>
          <a:bodyPr/>
          <a:lstStyle/>
          <a:p>
            <a:r>
              <a:rPr lang="zh-CN" altLang="en-US" dirty="0"/>
              <a:t>模型参数</a:t>
            </a:r>
          </a:p>
        </p:txBody>
      </p:sp>
      <p:sp>
        <p:nvSpPr>
          <p:cNvPr id="3" name="内容占位符 2">
            <a:extLst>
              <a:ext uri="{FF2B5EF4-FFF2-40B4-BE49-F238E27FC236}">
                <a16:creationId xmlns:a16="http://schemas.microsoft.com/office/drawing/2014/main" id="{B5A6EEAF-A841-480D-B49B-4A2D235FAC17}"/>
              </a:ext>
            </a:extLst>
          </p:cNvPr>
          <p:cNvSpPr>
            <a:spLocks noGrp="1"/>
          </p:cNvSpPr>
          <p:nvPr>
            <p:ph idx="1"/>
          </p:nvPr>
        </p:nvSpPr>
        <p:spPr/>
        <p:txBody>
          <a:bodyPr/>
          <a:lstStyle/>
          <a:p>
            <a:r>
              <a:rPr lang="zh-CN" altLang="en-US" dirty="0"/>
              <a:t>感知机的模型参数</a:t>
            </a:r>
            <a:endParaRPr lang="en-US" altLang="zh-CN" dirty="0"/>
          </a:p>
          <a:p>
            <a:endParaRPr lang="en-US" altLang="zh-CN" dirty="0"/>
          </a:p>
          <a:p>
            <a:r>
              <a:rPr lang="zh-CN" altLang="en-US" dirty="0"/>
              <a:t>如何得到模型参数</a:t>
            </a:r>
            <a:endParaRPr lang="en-US" altLang="zh-CN" dirty="0"/>
          </a:p>
          <a:p>
            <a:endParaRPr lang="en-US" altLang="zh-CN" dirty="0"/>
          </a:p>
          <a:p>
            <a:r>
              <a:rPr lang="zh-CN" altLang="en-US" dirty="0"/>
              <a:t>经验风险最小化训练原理</a:t>
            </a:r>
            <a:endParaRPr lang="en-US" altLang="zh-CN" dirty="0"/>
          </a:p>
        </p:txBody>
      </p:sp>
      <p:sp>
        <p:nvSpPr>
          <p:cNvPr id="4" name="页脚占位符 3">
            <a:extLst>
              <a:ext uri="{FF2B5EF4-FFF2-40B4-BE49-F238E27FC236}">
                <a16:creationId xmlns:a16="http://schemas.microsoft.com/office/drawing/2014/main" id="{57EAC622-B8C2-48E8-813E-65B914DD7C63}"/>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a:t>
            </a:r>
            <a:r>
              <a:rPr lang="en-US" altLang="zh-CN"/>
              <a:t>》.</a:t>
            </a:r>
            <a:r>
              <a:rPr lang="zh-CN" altLang="en-US"/>
              <a:t>电子工业出版社</a:t>
            </a:r>
            <a:r>
              <a:rPr lang="en-US" altLang="zh-CN"/>
              <a:t>.2022</a:t>
            </a:r>
          </a:p>
        </p:txBody>
      </p:sp>
    </p:spTree>
    <p:extLst>
      <p:ext uri="{BB962C8B-B14F-4D97-AF65-F5344CB8AC3E}">
        <p14:creationId xmlns:p14="http://schemas.microsoft.com/office/powerpoint/2010/main" val="3430811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p:txBody>
          <a:bodyPr/>
          <a:lstStyle/>
          <a:p>
            <a:r>
              <a:rPr lang="zh-CN" altLang="en-US" dirty="0"/>
              <a:t>（五）</a:t>
            </a:r>
            <a:r>
              <a:rPr lang="en-US" altLang="zh-CN" dirty="0"/>
              <a:t> </a:t>
            </a:r>
            <a:r>
              <a:rPr lang="zh-CN" altLang="en-US" dirty="0"/>
              <a:t>感知机训练算法</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a:xfrm>
            <a:off x="503548" y="1592263"/>
            <a:ext cx="8211827" cy="4656137"/>
          </a:xfrm>
        </p:spPr>
        <p:txBody>
          <a:bodyPr/>
          <a:lstStyle/>
          <a:p>
            <a:r>
              <a:rPr lang="zh-CN" altLang="en-US" dirty="0"/>
              <a:t>损失函数（代价函数）</a:t>
            </a:r>
            <a:endParaRPr lang="en-US" altLang="zh-CN" dirty="0"/>
          </a:p>
          <a:p>
            <a:pPr lvl="1"/>
            <a:r>
              <a:rPr lang="zh-CN" altLang="en-US" dirty="0">
                <a:solidFill>
                  <a:schemeClr val="tx2"/>
                </a:solidFill>
              </a:rPr>
              <a:t>描述决策行为风险损失，表示决策行为的代价。</a:t>
            </a:r>
            <a:endParaRPr lang="en-US" altLang="zh-CN" dirty="0">
              <a:solidFill>
                <a:schemeClr val="tx2"/>
              </a:solidFill>
            </a:endParaRPr>
          </a:p>
          <a:p>
            <a:r>
              <a:rPr lang="zh-CN" altLang="en-US" dirty="0">
                <a:solidFill>
                  <a:schemeClr val="tx2"/>
                </a:solidFill>
              </a:rPr>
              <a:t>感知机训练：</a:t>
            </a:r>
            <a:endParaRPr lang="en-US" altLang="zh-CN" dirty="0">
              <a:solidFill>
                <a:schemeClr val="tx2"/>
              </a:solidFill>
            </a:endParaRPr>
          </a:p>
          <a:p>
            <a:pPr lvl="1"/>
            <a:r>
              <a:rPr lang="zh-CN" altLang="en-US" dirty="0">
                <a:solidFill>
                  <a:schemeClr val="tx2"/>
                </a:solidFill>
              </a:rPr>
              <a:t>由训练样本集学习最佳权值参数。</a:t>
            </a:r>
            <a:endParaRPr lang="en-US" altLang="zh-CN" dirty="0">
              <a:solidFill>
                <a:schemeClr val="tx2"/>
              </a:solidFill>
            </a:endParaRPr>
          </a:p>
          <a:p>
            <a:pPr lvl="1"/>
            <a:r>
              <a:rPr lang="zh-CN" altLang="en-US" dirty="0">
                <a:solidFill>
                  <a:schemeClr val="tx2"/>
                </a:solidFill>
              </a:rPr>
              <a:t>损失函数定义为误分对象到超平面的距离之和。</a:t>
            </a:r>
            <a:endParaRPr lang="en-US" altLang="zh-CN" dirty="0">
              <a:solidFill>
                <a:srgbClr val="C00000"/>
              </a:solidFill>
            </a:endParaRPr>
          </a:p>
        </p:txBody>
      </p:sp>
    </p:spTree>
    <p:extLst>
      <p:ext uri="{BB962C8B-B14F-4D97-AF65-F5344CB8AC3E}">
        <p14:creationId xmlns:p14="http://schemas.microsoft.com/office/powerpoint/2010/main" val="3759827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p:txBody>
          <a:bodyPr/>
          <a:lstStyle/>
          <a:p>
            <a:r>
              <a:rPr lang="zh-CN" altLang="en-US" dirty="0"/>
              <a:t>感知机训练算法</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a:xfrm>
            <a:off x="503548" y="1592263"/>
            <a:ext cx="8211827" cy="4656137"/>
          </a:xfrm>
        </p:spPr>
        <p:txBody>
          <a:bodyPr/>
          <a:lstStyle/>
          <a:p>
            <a:r>
              <a:rPr lang="zh-CN" altLang="en-US" dirty="0"/>
              <a:t>随机梯度算法：</a:t>
            </a:r>
            <a:endParaRPr lang="en-US" altLang="zh-CN" dirty="0"/>
          </a:p>
          <a:p>
            <a:pPr lvl="1"/>
            <a:r>
              <a:rPr lang="zh-CN" altLang="en-US" dirty="0"/>
              <a:t>是一种下降迭代求解，是线性可分二分类中的常用感知机学习算法。</a:t>
            </a:r>
            <a:endParaRPr lang="en-US" altLang="zh-CN" dirty="0"/>
          </a:p>
          <a:p>
            <a:r>
              <a:rPr lang="zh-CN" altLang="en-US" dirty="0"/>
              <a:t>感知机算法</a:t>
            </a:r>
            <a:endParaRPr lang="en-US" altLang="zh-CN" dirty="0"/>
          </a:p>
          <a:p>
            <a:pPr lvl="1"/>
            <a:r>
              <a:rPr lang="zh-CN" altLang="en-US" dirty="0"/>
              <a:t>固定增量单样本感知机算法</a:t>
            </a:r>
            <a:endParaRPr lang="en-US" altLang="zh-CN" dirty="0"/>
          </a:p>
          <a:p>
            <a:pPr lvl="1"/>
            <a:r>
              <a:rPr lang="zh-CN" altLang="en-US" dirty="0"/>
              <a:t>固定批量感知机算法</a:t>
            </a:r>
            <a:endParaRPr lang="en-US" altLang="zh-CN" dirty="0"/>
          </a:p>
          <a:p>
            <a:pPr lvl="1"/>
            <a:r>
              <a:rPr lang="zh-CN" altLang="en-US" dirty="0"/>
              <a:t>增量单样本感知机算法</a:t>
            </a:r>
            <a:endParaRPr lang="en-US" altLang="zh-CN" dirty="0"/>
          </a:p>
          <a:p>
            <a:pPr lvl="1"/>
            <a:r>
              <a:rPr lang="zh-CN" altLang="en-US" dirty="0"/>
              <a:t>批增量单样本感知机算法</a:t>
            </a:r>
            <a:endParaRPr lang="en-US" altLang="zh-CN" dirty="0"/>
          </a:p>
        </p:txBody>
      </p:sp>
    </p:spTree>
    <p:extLst>
      <p:ext uri="{BB962C8B-B14F-4D97-AF65-F5344CB8AC3E}">
        <p14:creationId xmlns:p14="http://schemas.microsoft.com/office/powerpoint/2010/main" val="2494911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p:txBody>
          <a:bodyPr/>
          <a:lstStyle/>
          <a:p>
            <a:r>
              <a:rPr lang="zh-CN" altLang="en-US" dirty="0"/>
              <a:t>（六）感知机判别边界</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p:txBody>
          <a:bodyPr/>
          <a:lstStyle/>
          <a:p>
            <a:r>
              <a:rPr lang="zh-CN" altLang="en-US" dirty="0">
                <a:solidFill>
                  <a:srgbClr val="FF0000"/>
                </a:solidFill>
              </a:rPr>
              <a:t>感知机应用举例散点图</a:t>
            </a:r>
            <a:endParaRPr lang="en-US" altLang="zh-CN" dirty="0">
              <a:solidFill>
                <a:srgbClr val="FF0000"/>
              </a:solidFill>
            </a:endParaRPr>
          </a:p>
        </p:txBody>
      </p:sp>
      <p:pic>
        <p:nvPicPr>
          <p:cNvPr id="3" name="图片 2">
            <a:extLst>
              <a:ext uri="{FF2B5EF4-FFF2-40B4-BE49-F238E27FC236}">
                <a16:creationId xmlns:a16="http://schemas.microsoft.com/office/drawing/2014/main" id="{8D44E8EE-E8FC-4B3E-BBD1-DAB6FEAB2F69}"/>
              </a:ext>
            </a:extLst>
          </p:cNvPr>
          <p:cNvPicPr>
            <a:picLocks noChangeAspect="1"/>
          </p:cNvPicPr>
          <p:nvPr/>
        </p:nvPicPr>
        <p:blipFill>
          <a:blip r:embed="rId2"/>
          <a:stretch>
            <a:fillRect/>
          </a:stretch>
        </p:blipFill>
        <p:spPr>
          <a:xfrm>
            <a:off x="359532" y="2312876"/>
            <a:ext cx="8532812" cy="4162664"/>
          </a:xfrm>
          <a:prstGeom prst="rect">
            <a:avLst/>
          </a:prstGeom>
        </p:spPr>
      </p:pic>
    </p:spTree>
    <p:extLst>
      <p:ext uri="{BB962C8B-B14F-4D97-AF65-F5344CB8AC3E}">
        <p14:creationId xmlns:p14="http://schemas.microsoft.com/office/powerpoint/2010/main" val="60456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A4204A-9423-439D-84E6-0531B56DD63F}"/>
              </a:ext>
            </a:extLst>
          </p:cNvPr>
          <p:cNvSpPr>
            <a:spLocks noGrp="1"/>
          </p:cNvSpPr>
          <p:nvPr>
            <p:ph type="title"/>
          </p:nvPr>
        </p:nvSpPr>
        <p:spPr/>
        <p:txBody>
          <a:bodyPr/>
          <a:lstStyle/>
          <a:p>
            <a:r>
              <a:rPr lang="zh-CN" altLang="en-US" dirty="0"/>
              <a:t>（七）四个数据集</a:t>
            </a:r>
          </a:p>
        </p:txBody>
      </p:sp>
      <p:sp>
        <p:nvSpPr>
          <p:cNvPr id="3" name="内容占位符 2">
            <a:extLst>
              <a:ext uri="{FF2B5EF4-FFF2-40B4-BE49-F238E27FC236}">
                <a16:creationId xmlns:a16="http://schemas.microsoft.com/office/drawing/2014/main" id="{98568DC8-FB19-4A08-9268-26EC10022388}"/>
              </a:ext>
            </a:extLst>
          </p:cNvPr>
          <p:cNvSpPr>
            <a:spLocks noGrp="1"/>
          </p:cNvSpPr>
          <p:nvPr>
            <p:ph idx="1"/>
          </p:nvPr>
        </p:nvSpPr>
        <p:spPr/>
        <p:txBody>
          <a:bodyPr/>
          <a:lstStyle/>
          <a:p>
            <a:r>
              <a:rPr lang="zh-CN" altLang="en-US" dirty="0"/>
              <a:t>第</a:t>
            </a:r>
            <a:r>
              <a:rPr lang="en-US" altLang="zh-CN" dirty="0"/>
              <a:t>1</a:t>
            </a:r>
            <a:r>
              <a:rPr lang="zh-CN" altLang="en-US" dirty="0"/>
              <a:t>个线性可分</a:t>
            </a:r>
            <a:endParaRPr lang="en-US" altLang="zh-CN" dirty="0"/>
          </a:p>
          <a:p>
            <a:r>
              <a:rPr lang="zh-CN" altLang="en-US" dirty="0"/>
              <a:t>第</a:t>
            </a:r>
            <a:r>
              <a:rPr lang="en-US" altLang="zh-CN" dirty="0"/>
              <a:t>2</a:t>
            </a:r>
            <a:r>
              <a:rPr lang="zh-CN" altLang="en-US" dirty="0"/>
              <a:t>、</a:t>
            </a:r>
            <a:r>
              <a:rPr lang="en-US" altLang="zh-CN" dirty="0"/>
              <a:t>3</a:t>
            </a:r>
            <a:r>
              <a:rPr lang="zh-CN" altLang="en-US" dirty="0"/>
              <a:t>近似线性可分</a:t>
            </a:r>
            <a:endParaRPr lang="en-US" altLang="zh-CN" dirty="0"/>
          </a:p>
          <a:p>
            <a:r>
              <a:rPr lang="zh-CN" altLang="en-US" dirty="0"/>
              <a:t>第</a:t>
            </a:r>
            <a:r>
              <a:rPr lang="en-US" altLang="zh-CN" dirty="0"/>
              <a:t>4</a:t>
            </a:r>
            <a:r>
              <a:rPr lang="zh-CN" altLang="en-US" dirty="0"/>
              <a:t>个复杂非线性可分</a:t>
            </a:r>
          </a:p>
        </p:txBody>
      </p:sp>
      <p:sp>
        <p:nvSpPr>
          <p:cNvPr id="4" name="页脚占位符 3">
            <a:extLst>
              <a:ext uri="{FF2B5EF4-FFF2-40B4-BE49-F238E27FC236}">
                <a16:creationId xmlns:a16="http://schemas.microsoft.com/office/drawing/2014/main" id="{25DBBBAF-7DBA-4460-83C4-19C2B845DECE}"/>
              </a:ext>
            </a:extLst>
          </p:cNvPr>
          <p:cNvSpPr>
            <a:spLocks noGrp="1"/>
          </p:cNvSpPr>
          <p:nvPr>
            <p:ph type="ftr" sz="quarter" idx="11"/>
          </p:nvPr>
        </p:nvSpPr>
        <p:spPr>
          <a:xfrm>
            <a:off x="2663788" y="6248400"/>
            <a:ext cx="3852428" cy="457200"/>
          </a:xfrm>
        </p:spPr>
        <p:txBody>
          <a:bodyPr/>
          <a:lstStyle/>
          <a:p>
            <a:pPr>
              <a:defRPr/>
            </a:pPr>
            <a:r>
              <a:rPr lang="zh-CN" altLang="en-US" dirty="0"/>
              <a:t>姜维</a:t>
            </a:r>
            <a:r>
              <a:rPr lang="en-US" altLang="zh-CN" dirty="0"/>
              <a:t>.《</a:t>
            </a:r>
            <a:r>
              <a:rPr lang="zh-CN" altLang="en-US" dirty="0"/>
              <a:t>数据分析与数据挖掘建模与工具</a:t>
            </a:r>
            <a:r>
              <a:rPr lang="en-US" altLang="zh-CN" dirty="0"/>
              <a:t>》.</a:t>
            </a:r>
            <a:r>
              <a:rPr lang="zh-CN" altLang="en-US" dirty="0"/>
              <a:t>电子工业出版社</a:t>
            </a:r>
            <a:r>
              <a:rPr lang="en-US" altLang="zh-CN" dirty="0"/>
              <a:t>.2023</a:t>
            </a:r>
          </a:p>
        </p:txBody>
      </p:sp>
      <p:pic>
        <p:nvPicPr>
          <p:cNvPr id="5" name="图片 4">
            <a:extLst>
              <a:ext uri="{FF2B5EF4-FFF2-40B4-BE49-F238E27FC236}">
                <a16:creationId xmlns:a16="http://schemas.microsoft.com/office/drawing/2014/main" id="{4108F3E6-78F7-42B3-876A-C7760DB25DEF}"/>
              </a:ext>
            </a:extLst>
          </p:cNvPr>
          <p:cNvPicPr>
            <a:picLocks noChangeAspect="1"/>
          </p:cNvPicPr>
          <p:nvPr/>
        </p:nvPicPr>
        <p:blipFill>
          <a:blip r:embed="rId2"/>
          <a:stretch>
            <a:fillRect/>
          </a:stretch>
        </p:blipFill>
        <p:spPr>
          <a:xfrm>
            <a:off x="539552" y="3681028"/>
            <a:ext cx="8316416" cy="2056185"/>
          </a:xfrm>
          <a:prstGeom prst="rect">
            <a:avLst/>
          </a:prstGeom>
        </p:spPr>
      </p:pic>
    </p:spTree>
    <p:extLst>
      <p:ext uri="{BB962C8B-B14F-4D97-AF65-F5344CB8AC3E}">
        <p14:creationId xmlns:p14="http://schemas.microsoft.com/office/powerpoint/2010/main" val="2554510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4165EF-71C7-49F4-811F-CF075F6F3442}"/>
              </a:ext>
            </a:extLst>
          </p:cNvPr>
          <p:cNvSpPr>
            <a:spLocks noGrp="1"/>
          </p:cNvSpPr>
          <p:nvPr>
            <p:ph type="title"/>
          </p:nvPr>
        </p:nvSpPr>
        <p:spPr/>
        <p:txBody>
          <a:bodyPr>
            <a:normAutofit fontScale="90000"/>
          </a:bodyPr>
          <a:lstStyle/>
          <a:p>
            <a:r>
              <a:rPr lang="zh-CN" altLang="en-US" dirty="0"/>
              <a:t>感知机编程（随机梯度、批梯度）</a:t>
            </a:r>
          </a:p>
        </p:txBody>
      </p:sp>
      <p:sp>
        <p:nvSpPr>
          <p:cNvPr id="3" name="内容占位符 2">
            <a:extLst>
              <a:ext uri="{FF2B5EF4-FFF2-40B4-BE49-F238E27FC236}">
                <a16:creationId xmlns:a16="http://schemas.microsoft.com/office/drawing/2014/main" id="{97EFA135-4BE4-4538-9007-C11C961EF1C2}"/>
              </a:ext>
            </a:extLst>
          </p:cNvPr>
          <p:cNvSpPr>
            <a:spLocks noGrp="1"/>
          </p:cNvSpPr>
          <p:nvPr>
            <p:ph idx="1"/>
          </p:nvPr>
        </p:nvSpPr>
        <p:spPr/>
        <p:txBody>
          <a:bodyPr>
            <a:normAutofit fontScale="40000" lnSpcReduction="20000"/>
          </a:bodyPr>
          <a:lstStyle/>
          <a:p>
            <a:r>
              <a:rPr lang="en-US" altLang="zh-CN" sz="3200" dirty="0">
                <a:solidFill>
                  <a:srgbClr val="0000FF"/>
                </a:solidFill>
                <a:latin typeface="新宋体" panose="02010609030101010101" pitchFamily="49" charset="-122"/>
                <a:ea typeface="新宋体" panose="02010609030101010101" pitchFamily="49" charset="-122"/>
              </a:rPr>
              <a:t>void</a:t>
            </a:r>
            <a:r>
              <a:rPr lang="en-US" altLang="zh-CN" sz="3200" dirty="0">
                <a:solidFill>
                  <a:srgbClr val="000000"/>
                </a:solidFill>
                <a:latin typeface="新宋体" panose="02010609030101010101" pitchFamily="49" charset="-122"/>
                <a:ea typeface="新宋体" panose="02010609030101010101" pitchFamily="49" charset="-122"/>
              </a:rPr>
              <a:t> w7_section_7_1_1_exp_7_2()</a:t>
            </a:r>
          </a:p>
          <a:p>
            <a:r>
              <a:rPr lang="en-US" altLang="zh-CN" sz="3200" dirty="0">
                <a:solidFill>
                  <a:srgbClr val="000000"/>
                </a:solidFill>
                <a:latin typeface="新宋体" panose="02010609030101010101" pitchFamily="49" charset="-122"/>
                <a:ea typeface="新宋体" panose="02010609030101010101" pitchFamily="49" charset="-122"/>
              </a:rPr>
              <a:t>{</a:t>
            </a:r>
            <a:r>
              <a:rPr lang="en-US" altLang="zh-CN" sz="3200" dirty="0">
                <a:solidFill>
                  <a:srgbClr val="008000"/>
                </a:solidFill>
                <a:latin typeface="新宋体" panose="02010609030101010101" pitchFamily="49" charset="-122"/>
                <a:ea typeface="新宋体" panose="02010609030101010101" pitchFamily="49" charset="-122"/>
              </a:rPr>
              <a:t>//</a:t>
            </a:r>
            <a:r>
              <a:rPr lang="zh-CN" altLang="en-US" sz="3200" dirty="0">
                <a:solidFill>
                  <a:srgbClr val="008000"/>
                </a:solidFill>
                <a:latin typeface="新宋体" panose="02010609030101010101" pitchFamily="49" charset="-122"/>
                <a:ea typeface="新宋体" panose="02010609030101010101" pitchFamily="49" charset="-122"/>
              </a:rPr>
              <a:t>第</a:t>
            </a:r>
            <a:r>
              <a:rPr lang="en-US" altLang="zh-CN" sz="3200" dirty="0">
                <a:solidFill>
                  <a:srgbClr val="008000"/>
                </a:solidFill>
                <a:latin typeface="新宋体" panose="02010609030101010101" pitchFamily="49" charset="-122"/>
                <a:ea typeface="新宋体" panose="02010609030101010101" pitchFamily="49" charset="-122"/>
              </a:rPr>
              <a:t>7</a:t>
            </a:r>
            <a:r>
              <a:rPr lang="zh-CN" altLang="en-US" sz="3200" dirty="0">
                <a:solidFill>
                  <a:srgbClr val="008000"/>
                </a:solidFill>
                <a:latin typeface="新宋体" panose="02010609030101010101" pitchFamily="49" charset="-122"/>
                <a:ea typeface="新宋体" panose="02010609030101010101" pitchFamily="49" charset="-122"/>
              </a:rPr>
              <a:t>章第</a:t>
            </a:r>
            <a:r>
              <a:rPr lang="en-US" altLang="zh-CN" sz="3200" dirty="0">
                <a:solidFill>
                  <a:srgbClr val="008000"/>
                </a:solidFill>
                <a:latin typeface="新宋体" panose="02010609030101010101" pitchFamily="49" charset="-122"/>
                <a:ea typeface="新宋体" panose="02010609030101010101" pitchFamily="49" charset="-122"/>
              </a:rPr>
              <a:t>7.1.1</a:t>
            </a:r>
            <a:r>
              <a:rPr lang="zh-CN" altLang="en-US" sz="3200" dirty="0">
                <a:solidFill>
                  <a:srgbClr val="008000"/>
                </a:solidFill>
                <a:latin typeface="新宋体" panose="02010609030101010101" pitchFamily="49" charset="-122"/>
                <a:ea typeface="新宋体" panose="02010609030101010101" pitchFamily="49" charset="-122"/>
              </a:rPr>
              <a:t>节，例</a:t>
            </a:r>
            <a:r>
              <a:rPr lang="en-US" altLang="zh-CN" sz="3200" dirty="0">
                <a:solidFill>
                  <a:srgbClr val="008000"/>
                </a:solidFill>
                <a:latin typeface="新宋体" panose="02010609030101010101" pitchFamily="49" charset="-122"/>
                <a:ea typeface="新宋体" panose="02010609030101010101" pitchFamily="49" charset="-122"/>
              </a:rPr>
              <a:t>7.2</a:t>
            </a:r>
            <a:endParaRPr lang="zh-CN" altLang="en-US" sz="3200" dirty="0">
              <a:solidFill>
                <a:srgbClr val="000000"/>
              </a:solidFill>
              <a:latin typeface="新宋体" panose="02010609030101010101" pitchFamily="49" charset="-122"/>
              <a:ea typeface="新宋体" panose="02010609030101010101" pitchFamily="49" charset="-122"/>
            </a:endParaRPr>
          </a:p>
          <a:p>
            <a:r>
              <a:rPr lang="en-US" altLang="zh-CN" sz="3200" dirty="0" err="1">
                <a:solidFill>
                  <a:srgbClr val="2B91AF"/>
                </a:solidFill>
                <a:latin typeface="新宋体" panose="02010609030101010101" pitchFamily="49" charset="-122"/>
                <a:ea typeface="新宋体" panose="02010609030101010101" pitchFamily="49" charset="-122"/>
              </a:rPr>
              <a:t>mdouble</a:t>
            </a:r>
            <a:r>
              <a:rPr lang="en-US" altLang="zh-CN" sz="3200" dirty="0">
                <a:solidFill>
                  <a:srgbClr val="000000"/>
                </a:solidFill>
                <a:latin typeface="新宋体" panose="02010609030101010101" pitchFamily="49" charset="-122"/>
                <a:ea typeface="新宋体" panose="02010609030101010101" pitchFamily="49" charset="-122"/>
              </a:rPr>
              <a:t> X = </a:t>
            </a:r>
            <a:r>
              <a:rPr lang="en-US" altLang="zh-CN" sz="3200" dirty="0" err="1">
                <a:solidFill>
                  <a:srgbClr val="000000"/>
                </a:solidFill>
                <a:latin typeface="新宋体" panose="02010609030101010101" pitchFamily="49" charset="-122"/>
                <a:ea typeface="新宋体" panose="02010609030101010101" pitchFamily="49" charset="-122"/>
              </a:rPr>
              <a:t>dmt</a:t>
            </a:r>
            <a:r>
              <a:rPr lang="en-US" altLang="zh-CN" sz="3200" dirty="0">
                <a:solidFill>
                  <a:srgbClr val="000000"/>
                </a:solidFill>
                <a:latin typeface="新宋体" panose="02010609030101010101" pitchFamily="49" charset="-122"/>
                <a:ea typeface="新宋体" panose="02010609030101010101" pitchFamily="49" charset="-122"/>
              </a:rPr>
              <a:t>::dataset::</a:t>
            </a:r>
            <a:r>
              <a:rPr lang="en-US" altLang="zh-CN" sz="3200" dirty="0" err="1">
                <a:solidFill>
                  <a:srgbClr val="000000"/>
                </a:solidFill>
                <a:latin typeface="新宋体" panose="02010609030101010101" pitchFamily="49" charset="-122"/>
                <a:ea typeface="新宋体" panose="02010609030101010101" pitchFamily="49" charset="-122"/>
              </a:rPr>
              <a:t>JLinearTwoClass</a:t>
            </a:r>
            <a:r>
              <a:rPr lang="en-US" altLang="zh-CN" sz="3200" dirty="0">
                <a:solidFill>
                  <a:srgbClr val="000000"/>
                </a:solidFill>
                <a:latin typeface="新宋体" panose="02010609030101010101" pitchFamily="49" charset="-122"/>
                <a:ea typeface="新宋体" panose="02010609030101010101" pitchFamily="49" charset="-122"/>
              </a:rPr>
              <a:t>::</a:t>
            </a:r>
            <a:r>
              <a:rPr lang="en-US" altLang="zh-CN" sz="3200" dirty="0" err="1">
                <a:solidFill>
                  <a:srgbClr val="000000"/>
                </a:solidFill>
                <a:latin typeface="新宋体" panose="02010609030101010101" pitchFamily="49" charset="-122"/>
                <a:ea typeface="新宋体" panose="02010609030101010101" pitchFamily="49" charset="-122"/>
              </a:rPr>
              <a:t>JLinearTwoClass_X</a:t>
            </a:r>
            <a:r>
              <a:rPr lang="en-US" altLang="zh-CN" sz="3200" dirty="0">
                <a:solidFill>
                  <a:srgbClr val="000000"/>
                </a:solidFill>
                <a:latin typeface="新宋体" panose="02010609030101010101" pitchFamily="49" charset="-122"/>
                <a:ea typeface="新宋体" panose="02010609030101010101" pitchFamily="49" charset="-122"/>
              </a:rPr>
              <a:t>();</a:t>
            </a:r>
          </a:p>
          <a:p>
            <a:r>
              <a:rPr lang="en-US" altLang="zh-CN" sz="3200" dirty="0" err="1">
                <a:solidFill>
                  <a:srgbClr val="2B91AF"/>
                </a:solidFill>
                <a:latin typeface="新宋体" panose="02010609030101010101" pitchFamily="49" charset="-122"/>
                <a:ea typeface="新宋体" panose="02010609030101010101" pitchFamily="49" charset="-122"/>
              </a:rPr>
              <a:t>vint</a:t>
            </a:r>
            <a:r>
              <a:rPr lang="en-US" altLang="zh-CN" sz="3200" dirty="0">
                <a:solidFill>
                  <a:srgbClr val="000000"/>
                </a:solidFill>
                <a:latin typeface="新宋体" panose="02010609030101010101" pitchFamily="49" charset="-122"/>
                <a:ea typeface="新宋体" panose="02010609030101010101" pitchFamily="49" charset="-122"/>
              </a:rPr>
              <a:t> y = </a:t>
            </a:r>
            <a:r>
              <a:rPr lang="en-US" altLang="zh-CN" sz="3200" dirty="0" err="1">
                <a:solidFill>
                  <a:srgbClr val="000000"/>
                </a:solidFill>
                <a:latin typeface="新宋体" panose="02010609030101010101" pitchFamily="49" charset="-122"/>
                <a:ea typeface="新宋体" panose="02010609030101010101" pitchFamily="49" charset="-122"/>
              </a:rPr>
              <a:t>dmt</a:t>
            </a:r>
            <a:r>
              <a:rPr lang="en-US" altLang="zh-CN" sz="3200" dirty="0">
                <a:solidFill>
                  <a:srgbClr val="000000"/>
                </a:solidFill>
                <a:latin typeface="新宋体" panose="02010609030101010101" pitchFamily="49" charset="-122"/>
                <a:ea typeface="新宋体" panose="02010609030101010101" pitchFamily="49" charset="-122"/>
              </a:rPr>
              <a:t>::dataset::</a:t>
            </a:r>
            <a:r>
              <a:rPr lang="en-US" altLang="zh-CN" sz="3200" dirty="0" err="1">
                <a:solidFill>
                  <a:srgbClr val="000000"/>
                </a:solidFill>
                <a:latin typeface="新宋体" panose="02010609030101010101" pitchFamily="49" charset="-122"/>
                <a:ea typeface="新宋体" panose="02010609030101010101" pitchFamily="49" charset="-122"/>
              </a:rPr>
              <a:t>JLinearTwoClass</a:t>
            </a:r>
            <a:r>
              <a:rPr lang="en-US" altLang="zh-CN" sz="3200" dirty="0">
                <a:solidFill>
                  <a:srgbClr val="000000"/>
                </a:solidFill>
                <a:latin typeface="新宋体" panose="02010609030101010101" pitchFamily="49" charset="-122"/>
                <a:ea typeface="新宋体" panose="02010609030101010101" pitchFamily="49" charset="-122"/>
              </a:rPr>
              <a:t>::</a:t>
            </a:r>
            <a:r>
              <a:rPr lang="en-US" altLang="zh-CN" sz="3200" dirty="0" err="1">
                <a:solidFill>
                  <a:srgbClr val="000000"/>
                </a:solidFill>
                <a:latin typeface="新宋体" panose="02010609030101010101" pitchFamily="49" charset="-122"/>
                <a:ea typeface="新宋体" panose="02010609030101010101" pitchFamily="49" charset="-122"/>
              </a:rPr>
              <a:t>JLinearTwoClass_y</a:t>
            </a:r>
            <a:r>
              <a:rPr lang="en-US" altLang="zh-CN" sz="3200" dirty="0">
                <a:solidFill>
                  <a:srgbClr val="000000"/>
                </a:solidFill>
                <a:latin typeface="新宋体" panose="02010609030101010101" pitchFamily="49" charset="-122"/>
                <a:ea typeface="新宋体" panose="02010609030101010101" pitchFamily="49" charset="-122"/>
              </a:rPr>
              <a:t>();</a:t>
            </a:r>
          </a:p>
          <a:p>
            <a:r>
              <a:rPr lang="en-US" altLang="zh-CN" sz="3200" dirty="0" err="1">
                <a:solidFill>
                  <a:srgbClr val="000000"/>
                </a:solidFill>
                <a:latin typeface="新宋体" panose="02010609030101010101" pitchFamily="49" charset="-122"/>
                <a:ea typeface="新宋体" panose="02010609030101010101" pitchFamily="49" charset="-122"/>
              </a:rPr>
              <a:t>y.view</a:t>
            </a:r>
            <a:r>
              <a:rPr lang="en-US" altLang="zh-CN" sz="3200" dirty="0">
                <a:solidFill>
                  <a:srgbClr val="000000"/>
                </a:solidFill>
                <a:latin typeface="新宋体" panose="02010609030101010101" pitchFamily="49" charset="-122"/>
                <a:ea typeface="新宋体" panose="02010609030101010101" pitchFamily="49" charset="-122"/>
              </a:rPr>
              <a:t>(</a:t>
            </a:r>
            <a:r>
              <a:rPr lang="en-US" altLang="zh-CN" sz="3200" dirty="0" err="1">
                <a:solidFill>
                  <a:srgbClr val="000000"/>
                </a:solidFill>
                <a:latin typeface="新宋体" panose="02010609030101010101" pitchFamily="49" charset="-122"/>
                <a:ea typeface="新宋体" panose="02010609030101010101" pitchFamily="49" charset="-122"/>
              </a:rPr>
              <a:t>y.find</a:t>
            </a:r>
            <a:r>
              <a:rPr lang="en-US" altLang="zh-CN" sz="3200" dirty="0">
                <a:solidFill>
                  <a:srgbClr val="000000"/>
                </a:solidFill>
                <a:latin typeface="新宋体" panose="02010609030101010101" pitchFamily="49" charset="-122"/>
                <a:ea typeface="新宋体" panose="02010609030101010101" pitchFamily="49" charset="-122"/>
              </a:rPr>
              <a:t>(0)).fill(-1);</a:t>
            </a:r>
            <a:r>
              <a:rPr lang="en-US" altLang="zh-CN" sz="3200" dirty="0">
                <a:solidFill>
                  <a:srgbClr val="008000"/>
                </a:solidFill>
                <a:latin typeface="新宋体" panose="02010609030101010101" pitchFamily="49" charset="-122"/>
                <a:ea typeface="新宋体" panose="02010609030101010101" pitchFamily="49" charset="-122"/>
              </a:rPr>
              <a:t>//</a:t>
            </a:r>
            <a:r>
              <a:rPr lang="zh-CN" altLang="en-US" sz="3200" dirty="0">
                <a:solidFill>
                  <a:srgbClr val="008000"/>
                </a:solidFill>
                <a:latin typeface="新宋体" panose="02010609030101010101" pitchFamily="49" charset="-122"/>
                <a:ea typeface="新宋体" panose="02010609030101010101" pitchFamily="49" charset="-122"/>
              </a:rPr>
              <a:t>将类别</a:t>
            </a:r>
            <a:r>
              <a:rPr lang="en-US" altLang="zh-CN" sz="3200" dirty="0">
                <a:solidFill>
                  <a:srgbClr val="008000"/>
                </a:solidFill>
                <a:latin typeface="新宋体" panose="02010609030101010101" pitchFamily="49" charset="-122"/>
                <a:ea typeface="新宋体" panose="02010609030101010101" pitchFamily="49" charset="-122"/>
              </a:rPr>
              <a:t>0</a:t>
            </a:r>
            <a:r>
              <a:rPr lang="zh-CN" altLang="en-US" sz="3200" dirty="0">
                <a:solidFill>
                  <a:srgbClr val="008000"/>
                </a:solidFill>
                <a:latin typeface="新宋体" panose="02010609030101010101" pitchFamily="49" charset="-122"/>
                <a:ea typeface="新宋体" panose="02010609030101010101" pitchFamily="49" charset="-122"/>
              </a:rPr>
              <a:t>标记修改为</a:t>
            </a:r>
            <a:r>
              <a:rPr lang="en-US" altLang="zh-CN" sz="3200" dirty="0">
                <a:solidFill>
                  <a:srgbClr val="008000"/>
                </a:solidFill>
                <a:latin typeface="新宋体" panose="02010609030101010101" pitchFamily="49" charset="-122"/>
                <a:ea typeface="新宋体" panose="02010609030101010101" pitchFamily="49" charset="-122"/>
              </a:rPr>
              <a:t>-1</a:t>
            </a:r>
            <a:r>
              <a:rPr lang="zh-CN" altLang="en-US" sz="3200" dirty="0">
                <a:solidFill>
                  <a:srgbClr val="008000"/>
                </a:solidFill>
                <a:latin typeface="新宋体" panose="02010609030101010101" pitchFamily="49" charset="-122"/>
                <a:ea typeface="新宋体" panose="02010609030101010101" pitchFamily="49" charset="-122"/>
              </a:rPr>
              <a:t>标记。</a:t>
            </a:r>
            <a:endParaRPr lang="zh-CN" altLang="en-US" sz="3200" dirty="0">
              <a:solidFill>
                <a:srgbClr val="000000"/>
              </a:solidFill>
              <a:latin typeface="新宋体" panose="02010609030101010101" pitchFamily="49" charset="-122"/>
              <a:ea typeface="新宋体" panose="02010609030101010101" pitchFamily="49" charset="-122"/>
            </a:endParaRPr>
          </a:p>
          <a:p>
            <a:r>
              <a:rPr lang="en-US" altLang="zh-CN" sz="3200" dirty="0" err="1">
                <a:solidFill>
                  <a:srgbClr val="000000"/>
                </a:solidFill>
                <a:latin typeface="新宋体" panose="02010609030101010101" pitchFamily="49" charset="-122"/>
                <a:ea typeface="新宋体" panose="02010609030101010101" pitchFamily="49" charset="-122"/>
              </a:rPr>
              <a:t>cout</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a:solidFill>
                  <a:srgbClr val="008080"/>
                </a:solidFill>
                <a:latin typeface="新宋体" panose="02010609030101010101" pitchFamily="49" charset="-122"/>
                <a:ea typeface="新宋体" panose="02010609030101010101" pitchFamily="49" charset="-122"/>
              </a:rPr>
              <a:t>&lt;&lt;</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a:solidFill>
                  <a:srgbClr val="A31515"/>
                </a:solidFill>
                <a:latin typeface="新宋体" panose="02010609030101010101" pitchFamily="49" charset="-122"/>
                <a:ea typeface="新宋体" panose="02010609030101010101" pitchFamily="49" charset="-122"/>
              </a:rPr>
              <a:t>"</a:t>
            </a:r>
            <a:r>
              <a:rPr lang="zh-CN" altLang="en-US" sz="3200" dirty="0">
                <a:solidFill>
                  <a:srgbClr val="A31515"/>
                </a:solidFill>
                <a:latin typeface="新宋体" panose="02010609030101010101" pitchFamily="49" charset="-122"/>
                <a:ea typeface="新宋体" panose="02010609030101010101" pitchFamily="49" charset="-122"/>
              </a:rPr>
              <a:t>真实标记</a:t>
            </a:r>
            <a:r>
              <a:rPr lang="en-US" altLang="zh-CN" sz="3200" dirty="0">
                <a:solidFill>
                  <a:srgbClr val="A31515"/>
                </a:solidFill>
                <a:latin typeface="新宋体" panose="02010609030101010101" pitchFamily="49" charset="-122"/>
                <a:ea typeface="新宋体" panose="02010609030101010101" pitchFamily="49" charset="-122"/>
              </a:rPr>
              <a:t>..."</a:t>
            </a:r>
            <a:r>
              <a:rPr lang="zh-CN" altLang="en-US" sz="3200" dirty="0">
                <a:solidFill>
                  <a:srgbClr val="000000"/>
                </a:solidFill>
                <a:latin typeface="新宋体" panose="02010609030101010101" pitchFamily="49" charset="-122"/>
                <a:ea typeface="新宋体" panose="02010609030101010101" pitchFamily="49" charset="-122"/>
              </a:rPr>
              <a:t> </a:t>
            </a:r>
            <a:r>
              <a:rPr lang="en-US" altLang="zh-CN" sz="3200" dirty="0">
                <a:solidFill>
                  <a:srgbClr val="008080"/>
                </a:solidFill>
                <a:latin typeface="新宋体" panose="02010609030101010101" pitchFamily="49" charset="-122"/>
                <a:ea typeface="新宋体" panose="02010609030101010101" pitchFamily="49" charset="-122"/>
              </a:rPr>
              <a:t>&lt;&lt;</a:t>
            </a:r>
            <a:r>
              <a:rPr lang="zh-CN" altLang="en-US" sz="3200" dirty="0">
                <a:solidFill>
                  <a:srgbClr val="000000"/>
                </a:solidFill>
                <a:latin typeface="新宋体" panose="02010609030101010101" pitchFamily="49" charset="-122"/>
                <a:ea typeface="新宋体" panose="02010609030101010101" pitchFamily="49" charset="-122"/>
              </a:rPr>
              <a:t> </a:t>
            </a:r>
            <a:r>
              <a:rPr lang="en-US" altLang="zh-CN" sz="3200" dirty="0" err="1">
                <a:solidFill>
                  <a:srgbClr val="000000"/>
                </a:solidFill>
                <a:latin typeface="新宋体" panose="02010609030101010101" pitchFamily="49" charset="-122"/>
                <a:ea typeface="新宋体" panose="02010609030101010101" pitchFamily="49" charset="-122"/>
              </a:rPr>
              <a:t>endl</a:t>
            </a:r>
            <a:r>
              <a:rPr lang="en-US" altLang="zh-CN" sz="3200" dirty="0">
                <a:solidFill>
                  <a:srgbClr val="000000"/>
                </a:solidFill>
                <a:latin typeface="新宋体" panose="02010609030101010101" pitchFamily="49" charset="-122"/>
                <a:ea typeface="新宋体" panose="02010609030101010101" pitchFamily="49" charset="-122"/>
              </a:rPr>
              <a:t>;</a:t>
            </a:r>
          </a:p>
          <a:p>
            <a:r>
              <a:rPr lang="en-US" altLang="zh-CN" sz="3200" dirty="0" err="1">
                <a:solidFill>
                  <a:srgbClr val="000000"/>
                </a:solidFill>
                <a:latin typeface="新宋体" panose="02010609030101010101" pitchFamily="49" charset="-122"/>
                <a:ea typeface="新宋体" panose="02010609030101010101" pitchFamily="49" charset="-122"/>
              </a:rPr>
              <a:t>cout</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a:solidFill>
                  <a:srgbClr val="008080"/>
                </a:solidFill>
                <a:latin typeface="新宋体" panose="02010609030101010101" pitchFamily="49" charset="-122"/>
                <a:ea typeface="新宋体" panose="02010609030101010101" pitchFamily="49" charset="-122"/>
              </a:rPr>
              <a:t>&lt;&lt;</a:t>
            </a:r>
            <a:r>
              <a:rPr lang="en-US" altLang="zh-CN" sz="3200" dirty="0">
                <a:solidFill>
                  <a:srgbClr val="000000"/>
                </a:solidFill>
                <a:latin typeface="新宋体" panose="02010609030101010101" pitchFamily="49" charset="-122"/>
                <a:ea typeface="新宋体" panose="02010609030101010101" pitchFamily="49" charset="-122"/>
              </a:rPr>
              <a:t> y </a:t>
            </a:r>
            <a:r>
              <a:rPr lang="en-US" altLang="zh-CN" sz="3200" dirty="0">
                <a:solidFill>
                  <a:srgbClr val="008080"/>
                </a:solidFill>
                <a:latin typeface="新宋体" panose="02010609030101010101" pitchFamily="49" charset="-122"/>
                <a:ea typeface="新宋体" panose="02010609030101010101" pitchFamily="49" charset="-122"/>
              </a:rPr>
              <a:t>&lt;&lt;</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err="1">
                <a:solidFill>
                  <a:srgbClr val="000000"/>
                </a:solidFill>
                <a:latin typeface="新宋体" panose="02010609030101010101" pitchFamily="49" charset="-122"/>
                <a:ea typeface="新宋体" panose="02010609030101010101" pitchFamily="49" charset="-122"/>
              </a:rPr>
              <a:t>endl</a:t>
            </a:r>
            <a:r>
              <a:rPr lang="en-US" altLang="zh-CN" sz="3200" dirty="0">
                <a:solidFill>
                  <a:srgbClr val="000000"/>
                </a:solidFill>
                <a:latin typeface="新宋体" panose="02010609030101010101" pitchFamily="49" charset="-122"/>
                <a:ea typeface="新宋体" panose="02010609030101010101" pitchFamily="49" charset="-122"/>
              </a:rPr>
              <a:t>;</a:t>
            </a:r>
          </a:p>
          <a:p>
            <a:endParaRPr lang="zh-CN" altLang="en-US" sz="3200" dirty="0">
              <a:solidFill>
                <a:srgbClr val="000000"/>
              </a:solidFill>
              <a:latin typeface="新宋体" panose="02010609030101010101" pitchFamily="49" charset="-122"/>
              <a:ea typeface="新宋体" panose="02010609030101010101" pitchFamily="49" charset="-122"/>
            </a:endParaRPr>
          </a:p>
          <a:p>
            <a:r>
              <a:rPr lang="en-US" altLang="zh-CN" sz="3200" dirty="0" err="1">
                <a:solidFill>
                  <a:srgbClr val="2B91AF"/>
                </a:solidFill>
                <a:latin typeface="新宋体" panose="02010609030101010101" pitchFamily="49" charset="-122"/>
                <a:ea typeface="新宋体" panose="02010609030101010101" pitchFamily="49" charset="-122"/>
              </a:rPr>
              <a:t>TRand</a:t>
            </a:r>
            <a:r>
              <a:rPr lang="en-US" altLang="zh-CN" sz="3200" dirty="0">
                <a:solidFill>
                  <a:srgbClr val="000000"/>
                </a:solidFill>
                <a:latin typeface="新宋体" panose="02010609030101010101" pitchFamily="49" charset="-122"/>
                <a:ea typeface="新宋体" panose="02010609030101010101" pitchFamily="49" charset="-122"/>
              </a:rPr>
              <a:t>::randomize(29104612);</a:t>
            </a:r>
          </a:p>
          <a:p>
            <a:r>
              <a:rPr lang="en-US" altLang="zh-CN" sz="3200" dirty="0">
                <a:solidFill>
                  <a:srgbClr val="000000"/>
                </a:solidFill>
                <a:latin typeface="新宋体" panose="02010609030101010101" pitchFamily="49" charset="-122"/>
                <a:ea typeface="新宋体" panose="02010609030101010101" pitchFamily="49" charset="-122"/>
              </a:rPr>
              <a:t>dm::</a:t>
            </a:r>
            <a:r>
              <a:rPr lang="en-US" altLang="zh-CN" sz="3200" dirty="0" err="1">
                <a:solidFill>
                  <a:srgbClr val="2B91AF"/>
                </a:solidFill>
                <a:latin typeface="新宋体" panose="02010609030101010101" pitchFamily="49" charset="-122"/>
                <a:ea typeface="新宋体" panose="02010609030101010101" pitchFamily="49" charset="-122"/>
              </a:rPr>
              <a:t>TPerceptron_TwoClass</a:t>
            </a:r>
            <a:r>
              <a:rPr lang="en-US" altLang="zh-CN" sz="3200" dirty="0">
                <a:solidFill>
                  <a:srgbClr val="000000"/>
                </a:solidFill>
                <a:latin typeface="新宋体" panose="02010609030101010101" pitchFamily="49" charset="-122"/>
                <a:ea typeface="新宋体" panose="02010609030101010101" pitchFamily="49" charset="-122"/>
              </a:rPr>
              <a:t> m;</a:t>
            </a:r>
            <a:r>
              <a:rPr lang="en-US" altLang="zh-CN" sz="3200" dirty="0">
                <a:solidFill>
                  <a:srgbClr val="008000"/>
                </a:solidFill>
                <a:latin typeface="新宋体" panose="02010609030101010101" pitchFamily="49" charset="-122"/>
                <a:ea typeface="新宋体" panose="02010609030101010101" pitchFamily="49" charset="-122"/>
              </a:rPr>
              <a:t>//</a:t>
            </a:r>
            <a:r>
              <a:rPr lang="zh-CN" altLang="en-US" sz="3200" dirty="0">
                <a:solidFill>
                  <a:srgbClr val="008000"/>
                </a:solidFill>
                <a:latin typeface="新宋体" panose="02010609030101010101" pitchFamily="49" charset="-122"/>
                <a:ea typeface="新宋体" panose="02010609030101010101" pitchFamily="49" charset="-122"/>
              </a:rPr>
              <a:t>目前按照</a:t>
            </a:r>
            <a:r>
              <a:rPr lang="en-US" altLang="zh-CN" sz="3200" dirty="0">
                <a:solidFill>
                  <a:srgbClr val="008000"/>
                </a:solidFill>
                <a:latin typeface="新宋体" panose="02010609030101010101" pitchFamily="49" charset="-122"/>
                <a:ea typeface="新宋体" panose="02010609030101010101" pitchFamily="49" charset="-122"/>
              </a:rPr>
              <a:t>-1,+1</a:t>
            </a:r>
            <a:r>
              <a:rPr lang="zh-CN" altLang="en-US" sz="3200" dirty="0">
                <a:solidFill>
                  <a:srgbClr val="008000"/>
                </a:solidFill>
                <a:latin typeface="新宋体" panose="02010609030101010101" pitchFamily="49" charset="-122"/>
                <a:ea typeface="新宋体" panose="02010609030101010101" pitchFamily="49" charset="-122"/>
              </a:rPr>
              <a:t>标记作为类别输入。</a:t>
            </a:r>
            <a:endParaRPr lang="zh-CN" altLang="en-US" sz="3200" dirty="0">
              <a:solidFill>
                <a:srgbClr val="000000"/>
              </a:solidFill>
              <a:latin typeface="新宋体" panose="02010609030101010101" pitchFamily="49" charset="-122"/>
              <a:ea typeface="新宋体" panose="02010609030101010101" pitchFamily="49" charset="-122"/>
            </a:endParaRPr>
          </a:p>
          <a:p>
            <a:r>
              <a:rPr lang="en-US" altLang="zh-CN" sz="3200" dirty="0" err="1">
                <a:solidFill>
                  <a:srgbClr val="000000"/>
                </a:solidFill>
                <a:latin typeface="新宋体" panose="02010609030101010101" pitchFamily="49" charset="-122"/>
                <a:ea typeface="新宋体" panose="02010609030101010101" pitchFamily="49" charset="-122"/>
              </a:rPr>
              <a:t>m.train_singleDecrease</a:t>
            </a:r>
            <a:r>
              <a:rPr lang="en-US" altLang="zh-CN" sz="3200" dirty="0">
                <a:solidFill>
                  <a:srgbClr val="000000"/>
                </a:solidFill>
                <a:latin typeface="新宋体" panose="02010609030101010101" pitchFamily="49" charset="-122"/>
                <a:ea typeface="新宋体" panose="02010609030101010101" pitchFamily="49" charset="-122"/>
              </a:rPr>
              <a:t>(X, y, 1000, 0.9, 3);</a:t>
            </a:r>
          </a:p>
          <a:p>
            <a:r>
              <a:rPr lang="en-US" altLang="zh-CN" sz="3200" dirty="0" err="1">
                <a:solidFill>
                  <a:srgbClr val="000000"/>
                </a:solidFill>
                <a:latin typeface="新宋体" panose="02010609030101010101" pitchFamily="49" charset="-122"/>
                <a:ea typeface="新宋体" panose="02010609030101010101" pitchFamily="49" charset="-122"/>
              </a:rPr>
              <a:t>cout</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a:solidFill>
                  <a:srgbClr val="008080"/>
                </a:solidFill>
                <a:latin typeface="新宋体" panose="02010609030101010101" pitchFamily="49" charset="-122"/>
                <a:ea typeface="新宋体" panose="02010609030101010101" pitchFamily="49" charset="-122"/>
              </a:rPr>
              <a:t>&lt;&lt;</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a:solidFill>
                  <a:srgbClr val="A31515"/>
                </a:solidFill>
                <a:latin typeface="新宋体" panose="02010609030101010101" pitchFamily="49" charset="-122"/>
                <a:ea typeface="新宋体" panose="02010609030101010101" pitchFamily="49" charset="-122"/>
              </a:rPr>
              <a:t>"w = "</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a:solidFill>
                  <a:srgbClr val="008080"/>
                </a:solidFill>
                <a:latin typeface="新宋体" panose="02010609030101010101" pitchFamily="49" charset="-122"/>
                <a:ea typeface="新宋体" panose="02010609030101010101" pitchFamily="49" charset="-122"/>
              </a:rPr>
              <a:t>&lt;&lt;</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err="1">
                <a:solidFill>
                  <a:srgbClr val="000000"/>
                </a:solidFill>
                <a:latin typeface="新宋体" panose="02010609030101010101" pitchFamily="49" charset="-122"/>
                <a:ea typeface="新宋体" panose="02010609030101010101" pitchFamily="49" charset="-122"/>
              </a:rPr>
              <a:t>m.z_w.T</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a:solidFill>
                  <a:srgbClr val="008080"/>
                </a:solidFill>
                <a:latin typeface="新宋体" panose="02010609030101010101" pitchFamily="49" charset="-122"/>
                <a:ea typeface="新宋体" panose="02010609030101010101" pitchFamily="49" charset="-122"/>
              </a:rPr>
              <a:t>&lt;&lt;</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err="1">
                <a:solidFill>
                  <a:srgbClr val="000000"/>
                </a:solidFill>
                <a:latin typeface="新宋体" panose="02010609030101010101" pitchFamily="49" charset="-122"/>
                <a:ea typeface="新宋体" panose="02010609030101010101" pitchFamily="49" charset="-122"/>
              </a:rPr>
              <a:t>endl</a:t>
            </a:r>
            <a:r>
              <a:rPr lang="en-US" altLang="zh-CN" sz="3200" dirty="0">
                <a:solidFill>
                  <a:srgbClr val="000000"/>
                </a:solidFill>
                <a:latin typeface="新宋体" panose="02010609030101010101" pitchFamily="49" charset="-122"/>
                <a:ea typeface="新宋体" panose="02010609030101010101" pitchFamily="49" charset="-122"/>
              </a:rPr>
              <a:t>;</a:t>
            </a:r>
          </a:p>
          <a:p>
            <a:r>
              <a:rPr lang="pl-PL" altLang="zh-CN" sz="3200" dirty="0">
                <a:solidFill>
                  <a:srgbClr val="000000"/>
                </a:solidFill>
                <a:latin typeface="新宋体" panose="02010609030101010101" pitchFamily="49" charset="-122"/>
                <a:ea typeface="新宋体" panose="02010609030101010101" pitchFamily="49" charset="-122"/>
              </a:rPr>
              <a:t>cout </a:t>
            </a:r>
            <a:r>
              <a:rPr lang="pl-PL" altLang="zh-CN" sz="3200" dirty="0">
                <a:solidFill>
                  <a:srgbClr val="008080"/>
                </a:solidFill>
                <a:latin typeface="新宋体" panose="02010609030101010101" pitchFamily="49" charset="-122"/>
                <a:ea typeface="新宋体" panose="02010609030101010101" pitchFamily="49" charset="-122"/>
              </a:rPr>
              <a:t>&lt;&lt;</a:t>
            </a:r>
            <a:r>
              <a:rPr lang="pl-PL" altLang="zh-CN" sz="3200" dirty="0">
                <a:solidFill>
                  <a:srgbClr val="000000"/>
                </a:solidFill>
                <a:latin typeface="新宋体" panose="02010609030101010101" pitchFamily="49" charset="-122"/>
                <a:ea typeface="新宋体" panose="02010609030101010101" pitchFamily="49" charset="-122"/>
              </a:rPr>
              <a:t> </a:t>
            </a:r>
            <a:r>
              <a:rPr lang="pl-PL" altLang="zh-CN" sz="3200" dirty="0">
                <a:solidFill>
                  <a:srgbClr val="A31515"/>
                </a:solidFill>
                <a:latin typeface="新宋体" panose="02010609030101010101" pitchFamily="49" charset="-122"/>
                <a:ea typeface="新宋体" panose="02010609030101010101" pitchFamily="49" charset="-122"/>
              </a:rPr>
              <a:t>"w0 = "</a:t>
            </a:r>
            <a:r>
              <a:rPr lang="pl-PL" altLang="zh-CN" sz="3200" dirty="0">
                <a:solidFill>
                  <a:srgbClr val="000000"/>
                </a:solidFill>
                <a:latin typeface="新宋体" panose="02010609030101010101" pitchFamily="49" charset="-122"/>
                <a:ea typeface="新宋体" panose="02010609030101010101" pitchFamily="49" charset="-122"/>
              </a:rPr>
              <a:t> </a:t>
            </a:r>
            <a:r>
              <a:rPr lang="pl-PL" altLang="zh-CN" sz="3200" dirty="0">
                <a:solidFill>
                  <a:srgbClr val="008080"/>
                </a:solidFill>
                <a:latin typeface="新宋体" panose="02010609030101010101" pitchFamily="49" charset="-122"/>
                <a:ea typeface="新宋体" panose="02010609030101010101" pitchFamily="49" charset="-122"/>
              </a:rPr>
              <a:t>&lt;&lt;</a:t>
            </a:r>
            <a:r>
              <a:rPr lang="pl-PL" altLang="zh-CN" sz="3200" dirty="0">
                <a:solidFill>
                  <a:srgbClr val="000000"/>
                </a:solidFill>
                <a:latin typeface="新宋体" panose="02010609030101010101" pitchFamily="49" charset="-122"/>
                <a:ea typeface="新宋体" panose="02010609030101010101" pitchFamily="49" charset="-122"/>
              </a:rPr>
              <a:t> m.z_w0 </a:t>
            </a:r>
            <a:r>
              <a:rPr lang="pl-PL" altLang="zh-CN" sz="3200" dirty="0">
                <a:solidFill>
                  <a:srgbClr val="008080"/>
                </a:solidFill>
                <a:latin typeface="新宋体" panose="02010609030101010101" pitchFamily="49" charset="-122"/>
                <a:ea typeface="新宋体" panose="02010609030101010101" pitchFamily="49" charset="-122"/>
              </a:rPr>
              <a:t>&lt;&lt;</a:t>
            </a:r>
            <a:r>
              <a:rPr lang="pl-PL" altLang="zh-CN" sz="3200" dirty="0">
                <a:solidFill>
                  <a:srgbClr val="000000"/>
                </a:solidFill>
                <a:latin typeface="新宋体" panose="02010609030101010101" pitchFamily="49" charset="-122"/>
                <a:ea typeface="新宋体" panose="02010609030101010101" pitchFamily="49" charset="-122"/>
              </a:rPr>
              <a:t> endl;</a:t>
            </a:r>
          </a:p>
          <a:p>
            <a:r>
              <a:rPr lang="en-US" altLang="zh-CN" sz="3200" dirty="0" err="1">
                <a:solidFill>
                  <a:srgbClr val="000000"/>
                </a:solidFill>
                <a:latin typeface="新宋体" panose="02010609030101010101" pitchFamily="49" charset="-122"/>
                <a:ea typeface="新宋体" panose="02010609030101010101" pitchFamily="49" charset="-122"/>
              </a:rPr>
              <a:t>cout</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a:solidFill>
                  <a:srgbClr val="008080"/>
                </a:solidFill>
                <a:latin typeface="新宋体" panose="02010609030101010101" pitchFamily="49" charset="-122"/>
                <a:ea typeface="新宋体" panose="02010609030101010101" pitchFamily="49" charset="-122"/>
              </a:rPr>
              <a:t>&lt;&lt;</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a:solidFill>
                  <a:srgbClr val="A31515"/>
                </a:solidFill>
                <a:latin typeface="新宋体" panose="02010609030101010101" pitchFamily="49" charset="-122"/>
                <a:ea typeface="新宋体" panose="02010609030101010101" pitchFamily="49" charset="-122"/>
              </a:rPr>
              <a:t>"</a:t>
            </a:r>
            <a:r>
              <a:rPr lang="zh-CN" altLang="en-US" sz="3200" dirty="0">
                <a:solidFill>
                  <a:srgbClr val="A31515"/>
                </a:solidFill>
                <a:latin typeface="新宋体" panose="02010609030101010101" pitchFamily="49" charset="-122"/>
                <a:ea typeface="新宋体" panose="02010609030101010101" pitchFamily="49" charset="-122"/>
              </a:rPr>
              <a:t>预测标记</a:t>
            </a:r>
            <a:r>
              <a:rPr lang="en-US" altLang="zh-CN" sz="3200" dirty="0">
                <a:solidFill>
                  <a:srgbClr val="A31515"/>
                </a:solidFill>
                <a:latin typeface="新宋体" panose="02010609030101010101" pitchFamily="49" charset="-122"/>
                <a:ea typeface="新宋体" panose="02010609030101010101" pitchFamily="49" charset="-122"/>
              </a:rPr>
              <a:t>..."</a:t>
            </a:r>
            <a:r>
              <a:rPr lang="zh-CN" altLang="en-US" sz="3200" dirty="0">
                <a:solidFill>
                  <a:srgbClr val="000000"/>
                </a:solidFill>
                <a:latin typeface="新宋体" panose="02010609030101010101" pitchFamily="49" charset="-122"/>
                <a:ea typeface="新宋体" panose="02010609030101010101" pitchFamily="49" charset="-122"/>
              </a:rPr>
              <a:t> </a:t>
            </a:r>
            <a:r>
              <a:rPr lang="en-US" altLang="zh-CN" sz="3200" dirty="0">
                <a:solidFill>
                  <a:srgbClr val="008080"/>
                </a:solidFill>
                <a:latin typeface="新宋体" panose="02010609030101010101" pitchFamily="49" charset="-122"/>
                <a:ea typeface="新宋体" panose="02010609030101010101" pitchFamily="49" charset="-122"/>
              </a:rPr>
              <a:t>&lt;&lt;</a:t>
            </a:r>
            <a:r>
              <a:rPr lang="zh-CN" altLang="en-US" sz="3200" dirty="0">
                <a:solidFill>
                  <a:srgbClr val="000000"/>
                </a:solidFill>
                <a:latin typeface="新宋体" panose="02010609030101010101" pitchFamily="49" charset="-122"/>
                <a:ea typeface="新宋体" panose="02010609030101010101" pitchFamily="49" charset="-122"/>
              </a:rPr>
              <a:t> </a:t>
            </a:r>
            <a:r>
              <a:rPr lang="en-US" altLang="zh-CN" sz="3200" dirty="0" err="1">
                <a:solidFill>
                  <a:srgbClr val="000000"/>
                </a:solidFill>
                <a:latin typeface="新宋体" panose="02010609030101010101" pitchFamily="49" charset="-122"/>
                <a:ea typeface="新宋体" panose="02010609030101010101" pitchFamily="49" charset="-122"/>
              </a:rPr>
              <a:t>endl</a:t>
            </a:r>
            <a:r>
              <a:rPr lang="en-US" altLang="zh-CN" sz="3200" dirty="0">
                <a:solidFill>
                  <a:srgbClr val="000000"/>
                </a:solidFill>
                <a:latin typeface="新宋体" panose="02010609030101010101" pitchFamily="49" charset="-122"/>
                <a:ea typeface="新宋体" panose="02010609030101010101" pitchFamily="49" charset="-122"/>
              </a:rPr>
              <a:t>;</a:t>
            </a:r>
          </a:p>
          <a:p>
            <a:r>
              <a:rPr lang="en-US" altLang="zh-CN" sz="3200" dirty="0" err="1">
                <a:solidFill>
                  <a:srgbClr val="000000"/>
                </a:solidFill>
                <a:latin typeface="新宋体" panose="02010609030101010101" pitchFamily="49" charset="-122"/>
                <a:ea typeface="新宋体" panose="02010609030101010101" pitchFamily="49" charset="-122"/>
              </a:rPr>
              <a:t>cout</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a:solidFill>
                  <a:srgbClr val="008080"/>
                </a:solidFill>
                <a:latin typeface="新宋体" panose="02010609030101010101" pitchFamily="49" charset="-122"/>
                <a:ea typeface="新宋体" panose="02010609030101010101" pitchFamily="49" charset="-122"/>
              </a:rPr>
              <a:t>&lt;&lt;</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err="1">
                <a:solidFill>
                  <a:srgbClr val="000000"/>
                </a:solidFill>
                <a:latin typeface="新宋体" panose="02010609030101010101" pitchFamily="49" charset="-122"/>
                <a:ea typeface="新宋体" panose="02010609030101010101" pitchFamily="49" charset="-122"/>
              </a:rPr>
              <a:t>m.predict</a:t>
            </a:r>
            <a:r>
              <a:rPr lang="en-US" altLang="zh-CN" sz="3200" dirty="0">
                <a:solidFill>
                  <a:srgbClr val="000000"/>
                </a:solidFill>
                <a:latin typeface="新宋体" panose="02010609030101010101" pitchFamily="49" charset="-122"/>
                <a:ea typeface="新宋体" panose="02010609030101010101" pitchFamily="49" charset="-122"/>
              </a:rPr>
              <a:t>(X).T() </a:t>
            </a:r>
            <a:r>
              <a:rPr lang="en-US" altLang="zh-CN" sz="3200" dirty="0">
                <a:solidFill>
                  <a:srgbClr val="008080"/>
                </a:solidFill>
                <a:latin typeface="新宋体" panose="02010609030101010101" pitchFamily="49" charset="-122"/>
                <a:ea typeface="新宋体" panose="02010609030101010101" pitchFamily="49" charset="-122"/>
              </a:rPr>
              <a:t>&lt;&lt;</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err="1">
                <a:solidFill>
                  <a:srgbClr val="000000"/>
                </a:solidFill>
                <a:latin typeface="新宋体" panose="02010609030101010101" pitchFamily="49" charset="-122"/>
                <a:ea typeface="新宋体" panose="02010609030101010101" pitchFamily="49" charset="-122"/>
              </a:rPr>
              <a:t>endl</a:t>
            </a:r>
            <a:r>
              <a:rPr lang="en-US" altLang="zh-CN" sz="3200" dirty="0">
                <a:solidFill>
                  <a:srgbClr val="000000"/>
                </a:solidFill>
                <a:latin typeface="新宋体" panose="02010609030101010101" pitchFamily="49" charset="-122"/>
                <a:ea typeface="新宋体" panose="02010609030101010101" pitchFamily="49" charset="-122"/>
              </a:rPr>
              <a:t>;</a:t>
            </a:r>
          </a:p>
          <a:p>
            <a:endParaRPr lang="zh-CN" altLang="en-US" sz="3200" dirty="0">
              <a:solidFill>
                <a:srgbClr val="000000"/>
              </a:solidFill>
              <a:latin typeface="新宋体" panose="02010609030101010101" pitchFamily="49" charset="-122"/>
              <a:ea typeface="新宋体" panose="02010609030101010101" pitchFamily="49" charset="-122"/>
            </a:endParaRPr>
          </a:p>
          <a:p>
            <a:r>
              <a:rPr lang="en-US" altLang="zh-CN" sz="3200" dirty="0" err="1">
                <a:solidFill>
                  <a:srgbClr val="2B91AF"/>
                </a:solidFill>
                <a:latin typeface="新宋体" panose="02010609030101010101" pitchFamily="49" charset="-122"/>
                <a:ea typeface="新宋体" panose="02010609030101010101" pitchFamily="49" charset="-122"/>
              </a:rPr>
              <a:t>TRand</a:t>
            </a:r>
            <a:r>
              <a:rPr lang="en-US" altLang="zh-CN" sz="3200" dirty="0">
                <a:solidFill>
                  <a:srgbClr val="000000"/>
                </a:solidFill>
                <a:latin typeface="新宋体" panose="02010609030101010101" pitchFamily="49" charset="-122"/>
                <a:ea typeface="新宋体" panose="02010609030101010101" pitchFamily="49" charset="-122"/>
              </a:rPr>
              <a:t>::randomize(29104612);</a:t>
            </a:r>
          </a:p>
          <a:p>
            <a:r>
              <a:rPr lang="en-US" altLang="zh-CN" sz="3200" dirty="0" err="1">
                <a:solidFill>
                  <a:srgbClr val="000000"/>
                </a:solidFill>
                <a:latin typeface="新宋体" panose="02010609030101010101" pitchFamily="49" charset="-122"/>
                <a:ea typeface="新宋体" panose="02010609030101010101" pitchFamily="49" charset="-122"/>
              </a:rPr>
              <a:t>m.train_batchDecrease</a:t>
            </a:r>
            <a:r>
              <a:rPr lang="en-US" altLang="zh-CN" sz="3200" dirty="0">
                <a:solidFill>
                  <a:srgbClr val="000000"/>
                </a:solidFill>
                <a:latin typeface="新宋体" panose="02010609030101010101" pitchFamily="49" charset="-122"/>
                <a:ea typeface="新宋体" panose="02010609030101010101" pitchFamily="49" charset="-122"/>
              </a:rPr>
              <a:t>(X, y, 1000, 0.9, 3);</a:t>
            </a:r>
          </a:p>
          <a:p>
            <a:r>
              <a:rPr lang="en-US" altLang="zh-CN" sz="3200" dirty="0" err="1">
                <a:solidFill>
                  <a:srgbClr val="000000"/>
                </a:solidFill>
                <a:latin typeface="新宋体" panose="02010609030101010101" pitchFamily="49" charset="-122"/>
                <a:ea typeface="新宋体" panose="02010609030101010101" pitchFamily="49" charset="-122"/>
              </a:rPr>
              <a:t>cout</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a:solidFill>
                  <a:srgbClr val="008080"/>
                </a:solidFill>
                <a:latin typeface="新宋体" panose="02010609030101010101" pitchFamily="49" charset="-122"/>
                <a:ea typeface="新宋体" panose="02010609030101010101" pitchFamily="49" charset="-122"/>
              </a:rPr>
              <a:t>&lt;&lt;</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a:solidFill>
                  <a:srgbClr val="A31515"/>
                </a:solidFill>
                <a:latin typeface="新宋体" panose="02010609030101010101" pitchFamily="49" charset="-122"/>
                <a:ea typeface="新宋体" panose="02010609030101010101" pitchFamily="49" charset="-122"/>
              </a:rPr>
              <a:t>"w = "</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a:solidFill>
                  <a:srgbClr val="008080"/>
                </a:solidFill>
                <a:latin typeface="新宋体" panose="02010609030101010101" pitchFamily="49" charset="-122"/>
                <a:ea typeface="新宋体" panose="02010609030101010101" pitchFamily="49" charset="-122"/>
              </a:rPr>
              <a:t>&lt;&lt;</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err="1">
                <a:solidFill>
                  <a:srgbClr val="000000"/>
                </a:solidFill>
                <a:latin typeface="新宋体" panose="02010609030101010101" pitchFamily="49" charset="-122"/>
                <a:ea typeface="新宋体" panose="02010609030101010101" pitchFamily="49" charset="-122"/>
              </a:rPr>
              <a:t>m.z_w.T</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a:solidFill>
                  <a:srgbClr val="008080"/>
                </a:solidFill>
                <a:latin typeface="新宋体" panose="02010609030101010101" pitchFamily="49" charset="-122"/>
                <a:ea typeface="新宋体" panose="02010609030101010101" pitchFamily="49" charset="-122"/>
              </a:rPr>
              <a:t>&lt;&lt;</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err="1">
                <a:solidFill>
                  <a:srgbClr val="000000"/>
                </a:solidFill>
                <a:latin typeface="新宋体" panose="02010609030101010101" pitchFamily="49" charset="-122"/>
                <a:ea typeface="新宋体" panose="02010609030101010101" pitchFamily="49" charset="-122"/>
              </a:rPr>
              <a:t>endl</a:t>
            </a:r>
            <a:r>
              <a:rPr lang="en-US" altLang="zh-CN" sz="3200" dirty="0">
                <a:solidFill>
                  <a:srgbClr val="000000"/>
                </a:solidFill>
                <a:latin typeface="新宋体" panose="02010609030101010101" pitchFamily="49" charset="-122"/>
                <a:ea typeface="新宋体" panose="02010609030101010101" pitchFamily="49" charset="-122"/>
              </a:rPr>
              <a:t>;</a:t>
            </a:r>
          </a:p>
          <a:p>
            <a:r>
              <a:rPr lang="pl-PL" altLang="zh-CN" sz="3200" dirty="0">
                <a:solidFill>
                  <a:srgbClr val="000000"/>
                </a:solidFill>
                <a:latin typeface="新宋体" panose="02010609030101010101" pitchFamily="49" charset="-122"/>
                <a:ea typeface="新宋体" panose="02010609030101010101" pitchFamily="49" charset="-122"/>
              </a:rPr>
              <a:t>cout </a:t>
            </a:r>
            <a:r>
              <a:rPr lang="pl-PL" altLang="zh-CN" sz="3200" dirty="0">
                <a:solidFill>
                  <a:srgbClr val="008080"/>
                </a:solidFill>
                <a:latin typeface="新宋体" panose="02010609030101010101" pitchFamily="49" charset="-122"/>
                <a:ea typeface="新宋体" panose="02010609030101010101" pitchFamily="49" charset="-122"/>
              </a:rPr>
              <a:t>&lt;&lt;</a:t>
            </a:r>
            <a:r>
              <a:rPr lang="pl-PL" altLang="zh-CN" sz="3200" dirty="0">
                <a:solidFill>
                  <a:srgbClr val="000000"/>
                </a:solidFill>
                <a:latin typeface="新宋体" panose="02010609030101010101" pitchFamily="49" charset="-122"/>
                <a:ea typeface="新宋体" panose="02010609030101010101" pitchFamily="49" charset="-122"/>
              </a:rPr>
              <a:t> </a:t>
            </a:r>
            <a:r>
              <a:rPr lang="pl-PL" altLang="zh-CN" sz="3200" dirty="0">
                <a:solidFill>
                  <a:srgbClr val="A31515"/>
                </a:solidFill>
                <a:latin typeface="新宋体" panose="02010609030101010101" pitchFamily="49" charset="-122"/>
                <a:ea typeface="新宋体" panose="02010609030101010101" pitchFamily="49" charset="-122"/>
              </a:rPr>
              <a:t>"w0 = "</a:t>
            </a:r>
            <a:r>
              <a:rPr lang="pl-PL" altLang="zh-CN" sz="3200" dirty="0">
                <a:solidFill>
                  <a:srgbClr val="000000"/>
                </a:solidFill>
                <a:latin typeface="新宋体" panose="02010609030101010101" pitchFamily="49" charset="-122"/>
                <a:ea typeface="新宋体" panose="02010609030101010101" pitchFamily="49" charset="-122"/>
              </a:rPr>
              <a:t> </a:t>
            </a:r>
            <a:r>
              <a:rPr lang="pl-PL" altLang="zh-CN" sz="3200" dirty="0">
                <a:solidFill>
                  <a:srgbClr val="008080"/>
                </a:solidFill>
                <a:latin typeface="新宋体" panose="02010609030101010101" pitchFamily="49" charset="-122"/>
                <a:ea typeface="新宋体" panose="02010609030101010101" pitchFamily="49" charset="-122"/>
              </a:rPr>
              <a:t>&lt;&lt;</a:t>
            </a:r>
            <a:r>
              <a:rPr lang="pl-PL" altLang="zh-CN" sz="3200" dirty="0">
                <a:solidFill>
                  <a:srgbClr val="000000"/>
                </a:solidFill>
                <a:latin typeface="新宋体" panose="02010609030101010101" pitchFamily="49" charset="-122"/>
                <a:ea typeface="新宋体" panose="02010609030101010101" pitchFamily="49" charset="-122"/>
              </a:rPr>
              <a:t> m.z_w0 </a:t>
            </a:r>
            <a:r>
              <a:rPr lang="pl-PL" altLang="zh-CN" sz="3200" dirty="0">
                <a:solidFill>
                  <a:srgbClr val="008080"/>
                </a:solidFill>
                <a:latin typeface="新宋体" panose="02010609030101010101" pitchFamily="49" charset="-122"/>
                <a:ea typeface="新宋体" panose="02010609030101010101" pitchFamily="49" charset="-122"/>
              </a:rPr>
              <a:t>&lt;&lt;</a:t>
            </a:r>
            <a:r>
              <a:rPr lang="pl-PL" altLang="zh-CN" sz="3200" dirty="0">
                <a:solidFill>
                  <a:srgbClr val="000000"/>
                </a:solidFill>
                <a:latin typeface="新宋体" panose="02010609030101010101" pitchFamily="49" charset="-122"/>
                <a:ea typeface="新宋体" panose="02010609030101010101" pitchFamily="49" charset="-122"/>
              </a:rPr>
              <a:t> endl;</a:t>
            </a:r>
          </a:p>
          <a:p>
            <a:r>
              <a:rPr lang="en-US" altLang="zh-CN" sz="3200" dirty="0" err="1">
                <a:solidFill>
                  <a:srgbClr val="000000"/>
                </a:solidFill>
                <a:latin typeface="新宋体" panose="02010609030101010101" pitchFamily="49" charset="-122"/>
                <a:ea typeface="新宋体" panose="02010609030101010101" pitchFamily="49" charset="-122"/>
              </a:rPr>
              <a:t>cout</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a:solidFill>
                  <a:srgbClr val="008080"/>
                </a:solidFill>
                <a:latin typeface="新宋体" panose="02010609030101010101" pitchFamily="49" charset="-122"/>
                <a:ea typeface="新宋体" panose="02010609030101010101" pitchFamily="49" charset="-122"/>
              </a:rPr>
              <a:t>&lt;&lt;</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a:solidFill>
                  <a:srgbClr val="A31515"/>
                </a:solidFill>
                <a:latin typeface="新宋体" panose="02010609030101010101" pitchFamily="49" charset="-122"/>
                <a:ea typeface="新宋体" panose="02010609030101010101" pitchFamily="49" charset="-122"/>
              </a:rPr>
              <a:t>"</a:t>
            </a:r>
            <a:r>
              <a:rPr lang="zh-CN" altLang="en-US" sz="3200" dirty="0">
                <a:solidFill>
                  <a:srgbClr val="A31515"/>
                </a:solidFill>
                <a:latin typeface="新宋体" panose="02010609030101010101" pitchFamily="49" charset="-122"/>
                <a:ea typeface="新宋体" panose="02010609030101010101" pitchFamily="49" charset="-122"/>
              </a:rPr>
              <a:t>预测标记</a:t>
            </a:r>
            <a:r>
              <a:rPr lang="en-US" altLang="zh-CN" sz="3200" dirty="0">
                <a:solidFill>
                  <a:srgbClr val="A31515"/>
                </a:solidFill>
                <a:latin typeface="新宋体" panose="02010609030101010101" pitchFamily="49" charset="-122"/>
                <a:ea typeface="新宋体" panose="02010609030101010101" pitchFamily="49" charset="-122"/>
              </a:rPr>
              <a:t>..."</a:t>
            </a:r>
            <a:r>
              <a:rPr lang="zh-CN" altLang="en-US" sz="3200" dirty="0">
                <a:solidFill>
                  <a:srgbClr val="000000"/>
                </a:solidFill>
                <a:latin typeface="新宋体" panose="02010609030101010101" pitchFamily="49" charset="-122"/>
                <a:ea typeface="新宋体" panose="02010609030101010101" pitchFamily="49" charset="-122"/>
              </a:rPr>
              <a:t> </a:t>
            </a:r>
            <a:r>
              <a:rPr lang="en-US" altLang="zh-CN" sz="3200" dirty="0">
                <a:solidFill>
                  <a:srgbClr val="008080"/>
                </a:solidFill>
                <a:latin typeface="新宋体" panose="02010609030101010101" pitchFamily="49" charset="-122"/>
                <a:ea typeface="新宋体" panose="02010609030101010101" pitchFamily="49" charset="-122"/>
              </a:rPr>
              <a:t>&lt;&lt;</a:t>
            </a:r>
            <a:r>
              <a:rPr lang="zh-CN" altLang="en-US" sz="3200" dirty="0">
                <a:solidFill>
                  <a:srgbClr val="000000"/>
                </a:solidFill>
                <a:latin typeface="新宋体" panose="02010609030101010101" pitchFamily="49" charset="-122"/>
                <a:ea typeface="新宋体" panose="02010609030101010101" pitchFamily="49" charset="-122"/>
              </a:rPr>
              <a:t> </a:t>
            </a:r>
            <a:r>
              <a:rPr lang="en-US" altLang="zh-CN" sz="3200" dirty="0" err="1">
                <a:solidFill>
                  <a:srgbClr val="000000"/>
                </a:solidFill>
                <a:latin typeface="新宋体" panose="02010609030101010101" pitchFamily="49" charset="-122"/>
                <a:ea typeface="新宋体" panose="02010609030101010101" pitchFamily="49" charset="-122"/>
              </a:rPr>
              <a:t>endl</a:t>
            </a:r>
            <a:r>
              <a:rPr lang="en-US" altLang="zh-CN" sz="3200" dirty="0">
                <a:solidFill>
                  <a:srgbClr val="000000"/>
                </a:solidFill>
                <a:latin typeface="新宋体" panose="02010609030101010101" pitchFamily="49" charset="-122"/>
                <a:ea typeface="新宋体" panose="02010609030101010101" pitchFamily="49" charset="-122"/>
              </a:rPr>
              <a:t>;</a:t>
            </a:r>
          </a:p>
          <a:p>
            <a:r>
              <a:rPr lang="en-US" altLang="zh-CN" sz="3200" dirty="0" err="1">
                <a:solidFill>
                  <a:srgbClr val="000000"/>
                </a:solidFill>
                <a:latin typeface="新宋体" panose="02010609030101010101" pitchFamily="49" charset="-122"/>
                <a:ea typeface="新宋体" panose="02010609030101010101" pitchFamily="49" charset="-122"/>
              </a:rPr>
              <a:t>cout</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a:solidFill>
                  <a:srgbClr val="008080"/>
                </a:solidFill>
                <a:latin typeface="新宋体" panose="02010609030101010101" pitchFamily="49" charset="-122"/>
                <a:ea typeface="新宋体" panose="02010609030101010101" pitchFamily="49" charset="-122"/>
              </a:rPr>
              <a:t>&lt;&lt;</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err="1">
                <a:solidFill>
                  <a:srgbClr val="000000"/>
                </a:solidFill>
                <a:latin typeface="新宋体" panose="02010609030101010101" pitchFamily="49" charset="-122"/>
                <a:ea typeface="新宋体" panose="02010609030101010101" pitchFamily="49" charset="-122"/>
              </a:rPr>
              <a:t>m.predict</a:t>
            </a:r>
            <a:r>
              <a:rPr lang="en-US" altLang="zh-CN" sz="3200" dirty="0">
                <a:solidFill>
                  <a:srgbClr val="000000"/>
                </a:solidFill>
                <a:latin typeface="新宋体" panose="02010609030101010101" pitchFamily="49" charset="-122"/>
                <a:ea typeface="新宋体" panose="02010609030101010101" pitchFamily="49" charset="-122"/>
              </a:rPr>
              <a:t>(X).T() </a:t>
            </a:r>
            <a:r>
              <a:rPr lang="en-US" altLang="zh-CN" sz="3200" dirty="0">
                <a:solidFill>
                  <a:srgbClr val="008080"/>
                </a:solidFill>
                <a:latin typeface="新宋体" panose="02010609030101010101" pitchFamily="49" charset="-122"/>
                <a:ea typeface="新宋体" panose="02010609030101010101" pitchFamily="49" charset="-122"/>
              </a:rPr>
              <a:t>&lt;&lt;</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err="1">
                <a:solidFill>
                  <a:srgbClr val="000000"/>
                </a:solidFill>
                <a:latin typeface="新宋体" panose="02010609030101010101" pitchFamily="49" charset="-122"/>
                <a:ea typeface="新宋体" panose="02010609030101010101" pitchFamily="49" charset="-122"/>
              </a:rPr>
              <a:t>endl</a:t>
            </a:r>
            <a:r>
              <a:rPr lang="en-US" altLang="zh-CN" sz="3200" dirty="0">
                <a:solidFill>
                  <a:srgbClr val="000000"/>
                </a:solidFill>
                <a:latin typeface="新宋体" panose="02010609030101010101" pitchFamily="49" charset="-122"/>
                <a:ea typeface="新宋体" panose="02010609030101010101" pitchFamily="49" charset="-122"/>
              </a:rPr>
              <a:t>;</a:t>
            </a:r>
          </a:p>
          <a:p>
            <a:r>
              <a:rPr lang="en-US" altLang="zh-CN" sz="3200" dirty="0">
                <a:solidFill>
                  <a:srgbClr val="000000"/>
                </a:solidFill>
                <a:latin typeface="新宋体" panose="02010609030101010101" pitchFamily="49" charset="-122"/>
                <a:ea typeface="新宋体" panose="02010609030101010101" pitchFamily="49" charset="-122"/>
              </a:rPr>
              <a:t>}</a:t>
            </a:r>
            <a:endParaRPr lang="zh-CN" altLang="en-US" dirty="0"/>
          </a:p>
        </p:txBody>
      </p:sp>
      <p:sp>
        <p:nvSpPr>
          <p:cNvPr id="4" name="页脚占位符 3">
            <a:extLst>
              <a:ext uri="{FF2B5EF4-FFF2-40B4-BE49-F238E27FC236}">
                <a16:creationId xmlns:a16="http://schemas.microsoft.com/office/drawing/2014/main" id="{ABBF6228-36EE-4FCE-AA5D-E8EB3CA6DC5C}"/>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a:t>
            </a:r>
            <a:r>
              <a:rPr lang="en-US" altLang="zh-CN"/>
              <a:t>》.</a:t>
            </a:r>
            <a:r>
              <a:rPr lang="zh-CN" altLang="en-US"/>
              <a:t>电子工业出版社</a:t>
            </a:r>
            <a:r>
              <a:rPr lang="en-US" altLang="zh-CN"/>
              <a:t>.2022</a:t>
            </a:r>
          </a:p>
        </p:txBody>
      </p:sp>
    </p:spTree>
    <p:extLst>
      <p:ext uri="{BB962C8B-B14F-4D97-AF65-F5344CB8AC3E}">
        <p14:creationId xmlns:p14="http://schemas.microsoft.com/office/powerpoint/2010/main" val="3215048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ACB140-4275-47D6-A6E4-9A5CCEC25DF5}"/>
              </a:ext>
            </a:extLst>
          </p:cNvPr>
          <p:cNvSpPr>
            <a:spLocks noGrp="1"/>
          </p:cNvSpPr>
          <p:nvPr>
            <p:ph type="title"/>
          </p:nvPr>
        </p:nvSpPr>
        <p:spPr/>
        <p:txBody>
          <a:bodyPr/>
          <a:lstStyle/>
          <a:p>
            <a:r>
              <a:rPr lang="zh-CN" altLang="en-US" dirty="0"/>
              <a:t>最小均方误差算法、十折交叉</a:t>
            </a:r>
          </a:p>
        </p:txBody>
      </p:sp>
      <p:sp>
        <p:nvSpPr>
          <p:cNvPr id="3" name="内容占位符 2">
            <a:extLst>
              <a:ext uri="{FF2B5EF4-FFF2-40B4-BE49-F238E27FC236}">
                <a16:creationId xmlns:a16="http://schemas.microsoft.com/office/drawing/2014/main" id="{21C5B6E2-6182-44CB-AC64-F4A0013E2EEF}"/>
              </a:ext>
            </a:extLst>
          </p:cNvPr>
          <p:cNvSpPr>
            <a:spLocks noGrp="1"/>
          </p:cNvSpPr>
          <p:nvPr>
            <p:ph idx="1"/>
          </p:nvPr>
        </p:nvSpPr>
        <p:spPr/>
        <p:txBody>
          <a:bodyPr>
            <a:normAutofit fontScale="47500" lnSpcReduction="20000"/>
          </a:bodyPr>
          <a:lstStyle/>
          <a:p>
            <a:r>
              <a:rPr lang="en-US" altLang="zh-CN" dirty="0"/>
              <a:t>void w7_section_7_1_2_exp_7_4_B()</a:t>
            </a:r>
          </a:p>
          <a:p>
            <a:r>
              <a:rPr lang="en-US" altLang="zh-CN" dirty="0"/>
              <a:t>{	//</a:t>
            </a:r>
            <a:r>
              <a:rPr lang="zh-CN" altLang="en-US" dirty="0"/>
              <a:t>第</a:t>
            </a:r>
            <a:r>
              <a:rPr lang="en-US" altLang="zh-CN" dirty="0"/>
              <a:t>7</a:t>
            </a:r>
            <a:r>
              <a:rPr lang="zh-CN" altLang="en-US" dirty="0"/>
              <a:t>章第</a:t>
            </a:r>
            <a:r>
              <a:rPr lang="en-US" altLang="zh-CN" dirty="0"/>
              <a:t>7.1.2</a:t>
            </a:r>
            <a:r>
              <a:rPr lang="zh-CN" altLang="en-US" dirty="0"/>
              <a:t>节，例</a:t>
            </a:r>
            <a:r>
              <a:rPr lang="en-US" altLang="zh-CN" dirty="0"/>
              <a:t>7.4</a:t>
            </a:r>
          </a:p>
          <a:p>
            <a:r>
              <a:rPr lang="en-US" altLang="zh-CN" dirty="0"/>
              <a:t>	</a:t>
            </a:r>
            <a:r>
              <a:rPr lang="en-US" altLang="zh-CN" dirty="0" err="1"/>
              <a:t>mdouble</a:t>
            </a:r>
            <a:r>
              <a:rPr lang="en-US" altLang="zh-CN" dirty="0"/>
              <a:t> X = </a:t>
            </a:r>
            <a:r>
              <a:rPr lang="en-US" altLang="zh-CN" dirty="0" err="1"/>
              <a:t>dmt</a:t>
            </a:r>
            <a:r>
              <a:rPr lang="en-US" altLang="zh-CN" dirty="0"/>
              <a:t>::dataset::</a:t>
            </a:r>
            <a:r>
              <a:rPr lang="en-US" altLang="zh-CN" dirty="0" err="1"/>
              <a:t>JUFormTwoClass</a:t>
            </a:r>
            <a:r>
              <a:rPr lang="en-US" altLang="zh-CN" dirty="0"/>
              <a:t>::</a:t>
            </a:r>
            <a:r>
              <a:rPr lang="en-US" altLang="zh-CN" dirty="0" err="1"/>
              <a:t>JUFormTwoClass_X</a:t>
            </a:r>
            <a:r>
              <a:rPr lang="en-US" altLang="zh-CN" dirty="0"/>
              <a:t>();</a:t>
            </a:r>
          </a:p>
          <a:p>
            <a:r>
              <a:rPr lang="en-US" altLang="zh-CN" dirty="0"/>
              <a:t>	</a:t>
            </a:r>
            <a:r>
              <a:rPr lang="en-US" altLang="zh-CN" dirty="0" err="1"/>
              <a:t>vint</a:t>
            </a:r>
            <a:r>
              <a:rPr lang="en-US" altLang="zh-CN" dirty="0"/>
              <a:t> y = </a:t>
            </a:r>
            <a:r>
              <a:rPr lang="en-US" altLang="zh-CN" dirty="0" err="1"/>
              <a:t>dmt</a:t>
            </a:r>
            <a:r>
              <a:rPr lang="en-US" altLang="zh-CN" dirty="0"/>
              <a:t>::dataset::</a:t>
            </a:r>
            <a:r>
              <a:rPr lang="en-US" altLang="zh-CN" dirty="0" err="1"/>
              <a:t>JUFormTwoClass</a:t>
            </a:r>
            <a:r>
              <a:rPr lang="en-US" altLang="zh-CN" dirty="0"/>
              <a:t>::</a:t>
            </a:r>
            <a:r>
              <a:rPr lang="en-US" altLang="zh-CN" dirty="0" err="1"/>
              <a:t>JUFormTwoClass_y</a:t>
            </a:r>
            <a:r>
              <a:rPr lang="en-US" altLang="zh-CN" dirty="0"/>
              <a:t>();</a:t>
            </a:r>
          </a:p>
          <a:p>
            <a:r>
              <a:rPr lang="en-US" altLang="zh-CN" dirty="0"/>
              <a:t>	</a:t>
            </a:r>
            <a:r>
              <a:rPr lang="en-US" altLang="zh-CN" dirty="0" err="1"/>
              <a:t>y.view</a:t>
            </a:r>
            <a:r>
              <a:rPr lang="en-US" altLang="zh-CN" dirty="0"/>
              <a:t>(</a:t>
            </a:r>
            <a:r>
              <a:rPr lang="en-US" altLang="zh-CN" dirty="0" err="1"/>
              <a:t>y.find</a:t>
            </a:r>
            <a:r>
              <a:rPr lang="en-US" altLang="zh-CN" dirty="0"/>
              <a:t>(0)).fill(-1);		//</a:t>
            </a:r>
            <a:r>
              <a:rPr lang="zh-CN" altLang="en-US" dirty="0"/>
              <a:t>将类别</a:t>
            </a:r>
            <a:r>
              <a:rPr lang="en-US" altLang="zh-CN" dirty="0"/>
              <a:t>0</a:t>
            </a:r>
            <a:r>
              <a:rPr lang="zh-CN" altLang="en-US" dirty="0"/>
              <a:t>标记修改为</a:t>
            </a:r>
            <a:r>
              <a:rPr lang="en-US" altLang="zh-CN" dirty="0"/>
              <a:t>-1</a:t>
            </a:r>
            <a:r>
              <a:rPr lang="zh-CN" altLang="en-US" dirty="0"/>
              <a:t>标记。</a:t>
            </a:r>
          </a:p>
          <a:p>
            <a:r>
              <a:rPr lang="zh-CN" altLang="en-US" dirty="0"/>
              <a:t>	</a:t>
            </a:r>
            <a:r>
              <a:rPr lang="en-US" altLang="zh-CN" dirty="0" err="1"/>
              <a:t>cout</a:t>
            </a:r>
            <a:r>
              <a:rPr lang="en-US" altLang="zh-CN" dirty="0"/>
              <a:t> &lt;&lt; "</a:t>
            </a:r>
            <a:r>
              <a:rPr lang="zh-CN" altLang="en-US" dirty="0"/>
              <a:t>真实标记</a:t>
            </a:r>
            <a:r>
              <a:rPr lang="en-US" altLang="zh-CN" dirty="0"/>
              <a:t>..." &lt;&lt; </a:t>
            </a:r>
            <a:r>
              <a:rPr lang="en-US" altLang="zh-CN" dirty="0" err="1"/>
              <a:t>endl</a:t>
            </a:r>
            <a:r>
              <a:rPr lang="en-US" altLang="zh-CN" dirty="0"/>
              <a:t>;</a:t>
            </a:r>
          </a:p>
          <a:p>
            <a:r>
              <a:rPr lang="en-US" altLang="zh-CN" dirty="0"/>
              <a:t>	</a:t>
            </a:r>
            <a:r>
              <a:rPr lang="en-US" altLang="zh-CN" dirty="0" err="1"/>
              <a:t>cout</a:t>
            </a:r>
            <a:r>
              <a:rPr lang="en-US" altLang="zh-CN" dirty="0"/>
              <a:t> &lt;&lt; y &lt;&lt; </a:t>
            </a:r>
            <a:r>
              <a:rPr lang="en-US" altLang="zh-CN" dirty="0" err="1"/>
              <a:t>endl</a:t>
            </a:r>
            <a:r>
              <a:rPr lang="en-US" altLang="zh-CN" dirty="0"/>
              <a:t>;</a:t>
            </a:r>
          </a:p>
          <a:p>
            <a:endParaRPr lang="en-US" altLang="zh-CN" dirty="0"/>
          </a:p>
          <a:p>
            <a:r>
              <a:rPr lang="en-US" altLang="zh-CN" dirty="0"/>
              <a:t>	dm::</a:t>
            </a:r>
            <a:r>
              <a:rPr lang="en-US" altLang="zh-CN" dirty="0" err="1"/>
              <a:t>TPerceptron_TwoClass</a:t>
            </a:r>
            <a:r>
              <a:rPr lang="en-US" altLang="zh-CN" dirty="0"/>
              <a:t> m;	//</a:t>
            </a:r>
            <a:r>
              <a:rPr lang="zh-CN" altLang="en-US" dirty="0"/>
              <a:t>目前按照</a:t>
            </a:r>
            <a:r>
              <a:rPr lang="en-US" altLang="zh-CN" dirty="0"/>
              <a:t>-1,+1</a:t>
            </a:r>
            <a:r>
              <a:rPr lang="zh-CN" altLang="en-US" dirty="0"/>
              <a:t>标记作为类别输入。</a:t>
            </a:r>
          </a:p>
          <a:p>
            <a:r>
              <a:rPr lang="zh-CN" altLang="en-US" dirty="0"/>
              <a:t>	</a:t>
            </a:r>
            <a:r>
              <a:rPr lang="en-US" altLang="zh-CN" dirty="0" err="1"/>
              <a:t>m.train_LMS_pinv_bayes</a:t>
            </a:r>
            <a:r>
              <a:rPr lang="en-US" altLang="zh-CN" dirty="0"/>
              <a:t>(X, y);</a:t>
            </a:r>
          </a:p>
          <a:p>
            <a:r>
              <a:rPr lang="en-US" altLang="zh-CN" dirty="0"/>
              <a:t>	</a:t>
            </a:r>
            <a:r>
              <a:rPr lang="en-US" altLang="zh-CN" dirty="0" err="1"/>
              <a:t>cout</a:t>
            </a:r>
            <a:r>
              <a:rPr lang="en-US" altLang="zh-CN" dirty="0"/>
              <a:t> &lt;&lt; "w = " &lt;&lt; </a:t>
            </a:r>
            <a:r>
              <a:rPr lang="en-US" altLang="zh-CN" dirty="0" err="1"/>
              <a:t>m.z_w.T</a:t>
            </a:r>
            <a:r>
              <a:rPr lang="en-US" altLang="zh-CN" dirty="0"/>
              <a:t>() &lt;&lt; </a:t>
            </a:r>
            <a:r>
              <a:rPr lang="en-US" altLang="zh-CN" dirty="0" err="1"/>
              <a:t>endl</a:t>
            </a:r>
            <a:r>
              <a:rPr lang="en-US" altLang="zh-CN" dirty="0"/>
              <a:t>;</a:t>
            </a:r>
          </a:p>
          <a:p>
            <a:r>
              <a:rPr lang="en-US" altLang="zh-CN" dirty="0"/>
              <a:t>	</a:t>
            </a:r>
            <a:r>
              <a:rPr lang="en-US" altLang="zh-CN" dirty="0" err="1"/>
              <a:t>cout</a:t>
            </a:r>
            <a:r>
              <a:rPr lang="en-US" altLang="zh-CN" dirty="0"/>
              <a:t> &lt;&lt; "w0 = " &lt;&lt; m.z_w0 &lt;&lt; </a:t>
            </a:r>
            <a:r>
              <a:rPr lang="en-US" altLang="zh-CN" dirty="0" err="1"/>
              <a:t>endl</a:t>
            </a:r>
            <a:r>
              <a:rPr lang="en-US" altLang="zh-CN" dirty="0"/>
              <a:t>;</a:t>
            </a:r>
          </a:p>
          <a:p>
            <a:r>
              <a:rPr lang="en-US" altLang="zh-CN" dirty="0"/>
              <a:t>	</a:t>
            </a:r>
            <a:r>
              <a:rPr lang="en-US" altLang="zh-CN" dirty="0" err="1"/>
              <a:t>cout</a:t>
            </a:r>
            <a:r>
              <a:rPr lang="en-US" altLang="zh-CN" dirty="0"/>
              <a:t> &lt;&lt; "</a:t>
            </a:r>
            <a:r>
              <a:rPr lang="zh-CN" altLang="en-US" dirty="0"/>
              <a:t>预测标记</a:t>
            </a:r>
            <a:r>
              <a:rPr lang="en-US" altLang="zh-CN" dirty="0"/>
              <a:t>..." &lt;&lt; </a:t>
            </a:r>
            <a:r>
              <a:rPr lang="en-US" altLang="zh-CN" dirty="0" err="1"/>
              <a:t>endl</a:t>
            </a:r>
            <a:r>
              <a:rPr lang="en-US" altLang="zh-CN" dirty="0"/>
              <a:t>;</a:t>
            </a:r>
          </a:p>
          <a:p>
            <a:r>
              <a:rPr lang="en-US" altLang="zh-CN" dirty="0"/>
              <a:t>	</a:t>
            </a:r>
            <a:r>
              <a:rPr lang="en-US" altLang="zh-CN" dirty="0" err="1"/>
              <a:t>cout</a:t>
            </a:r>
            <a:r>
              <a:rPr lang="en-US" altLang="zh-CN" dirty="0"/>
              <a:t> &lt;&lt; </a:t>
            </a:r>
            <a:r>
              <a:rPr lang="en-US" altLang="zh-CN" dirty="0" err="1"/>
              <a:t>m.predict</a:t>
            </a:r>
            <a:r>
              <a:rPr lang="en-US" altLang="zh-CN" dirty="0"/>
              <a:t>(X).T() &lt;&lt; </a:t>
            </a:r>
            <a:r>
              <a:rPr lang="en-US" altLang="zh-CN" dirty="0" err="1"/>
              <a:t>endl</a:t>
            </a:r>
            <a:r>
              <a:rPr lang="en-US" altLang="zh-CN" dirty="0"/>
              <a:t>;</a:t>
            </a:r>
          </a:p>
          <a:p>
            <a:endParaRPr lang="en-US" altLang="zh-CN" dirty="0"/>
          </a:p>
          <a:p>
            <a:r>
              <a:rPr lang="en-US" altLang="zh-CN" dirty="0"/>
              <a:t>	</a:t>
            </a:r>
            <a:r>
              <a:rPr lang="en-US" altLang="zh-CN" dirty="0" err="1"/>
              <a:t>cout</a:t>
            </a:r>
            <a:r>
              <a:rPr lang="en-US" altLang="zh-CN" dirty="0"/>
              <a:t> &lt;&lt; dm::</a:t>
            </a:r>
            <a:r>
              <a:rPr lang="en-US" altLang="zh-CN" dirty="0" err="1"/>
              <a:t>TPerceptron_TwoClass</a:t>
            </a:r>
            <a:r>
              <a:rPr lang="en-US" altLang="zh-CN" dirty="0"/>
              <a:t>::</a:t>
            </a:r>
            <a:r>
              <a:rPr lang="en-US" altLang="zh-CN" dirty="0" err="1"/>
              <a:t>kCloseTest_pinv_bayes</a:t>
            </a:r>
            <a:r>
              <a:rPr lang="en-US" altLang="zh-CN" dirty="0"/>
              <a:t>(y, X) &lt;&lt; </a:t>
            </a:r>
            <a:r>
              <a:rPr lang="en-US" altLang="zh-CN" dirty="0" err="1"/>
              <a:t>endl</a:t>
            </a:r>
            <a:r>
              <a:rPr lang="en-US" altLang="zh-CN" dirty="0"/>
              <a:t>;</a:t>
            </a:r>
          </a:p>
          <a:p>
            <a:r>
              <a:rPr lang="en-US" altLang="zh-CN" dirty="0"/>
              <a:t>	</a:t>
            </a:r>
            <a:r>
              <a:rPr lang="en-US" altLang="zh-CN" dirty="0" err="1"/>
              <a:t>cout</a:t>
            </a:r>
            <a:r>
              <a:rPr lang="en-US" altLang="zh-CN" dirty="0"/>
              <a:t> &lt;&lt; dm::</a:t>
            </a:r>
            <a:r>
              <a:rPr lang="en-US" altLang="zh-CN" dirty="0" err="1"/>
              <a:t>TPerceptron_TwoClass</a:t>
            </a:r>
            <a:r>
              <a:rPr lang="en-US" altLang="zh-CN" dirty="0"/>
              <a:t>::</a:t>
            </a:r>
            <a:r>
              <a:rPr lang="en-US" altLang="zh-CN" dirty="0" err="1"/>
              <a:t>kFold_pinv_bayes</a:t>
            </a:r>
            <a:r>
              <a:rPr lang="en-US" altLang="zh-CN" dirty="0"/>
              <a:t>(y, X, 10) &lt;&lt; </a:t>
            </a:r>
            <a:r>
              <a:rPr lang="en-US" altLang="zh-CN" dirty="0" err="1"/>
              <a:t>endl</a:t>
            </a:r>
            <a:r>
              <a:rPr lang="en-US" altLang="zh-CN" dirty="0"/>
              <a:t>;</a:t>
            </a:r>
          </a:p>
          <a:p>
            <a:r>
              <a:rPr lang="en-US" altLang="zh-CN" dirty="0"/>
              <a:t>}</a:t>
            </a:r>
            <a:endParaRPr lang="zh-CN" altLang="en-US" dirty="0"/>
          </a:p>
        </p:txBody>
      </p:sp>
      <p:sp>
        <p:nvSpPr>
          <p:cNvPr id="4" name="页脚占位符 3">
            <a:extLst>
              <a:ext uri="{FF2B5EF4-FFF2-40B4-BE49-F238E27FC236}">
                <a16:creationId xmlns:a16="http://schemas.microsoft.com/office/drawing/2014/main" id="{8596EE76-0FC3-4A41-B4CE-24B390BD193F}"/>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a:t>
            </a:r>
            <a:r>
              <a:rPr lang="en-US" altLang="zh-CN"/>
              <a:t>》.</a:t>
            </a:r>
            <a:r>
              <a:rPr lang="zh-CN" altLang="en-US"/>
              <a:t>电子工业出版社</a:t>
            </a:r>
            <a:r>
              <a:rPr lang="en-US" altLang="zh-CN"/>
              <a:t>.2022</a:t>
            </a:r>
          </a:p>
        </p:txBody>
      </p:sp>
    </p:spTree>
    <p:extLst>
      <p:ext uri="{BB962C8B-B14F-4D97-AF65-F5344CB8AC3E}">
        <p14:creationId xmlns:p14="http://schemas.microsoft.com/office/powerpoint/2010/main" val="1672191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D6626A-12BE-41F2-BF46-B1C9613C054B}"/>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18CCC5E2-F5DC-4B5A-9F55-FDC3DF297DDA}"/>
              </a:ext>
            </a:extLst>
          </p:cNvPr>
          <p:cNvSpPr>
            <a:spLocks noGrp="1"/>
          </p:cNvSpPr>
          <p:nvPr>
            <p:ph idx="1"/>
          </p:nvPr>
        </p:nvSpPr>
        <p:spPr/>
        <p:txBody>
          <a:bodyPr/>
          <a:lstStyle/>
          <a:p>
            <a:r>
              <a:rPr lang="zh-CN" altLang="en-US" dirty="0"/>
              <a:t>梯度下降求解，最小均方误差解</a:t>
            </a:r>
          </a:p>
        </p:txBody>
      </p:sp>
      <p:sp>
        <p:nvSpPr>
          <p:cNvPr id="4" name="页脚占位符 3">
            <a:extLst>
              <a:ext uri="{FF2B5EF4-FFF2-40B4-BE49-F238E27FC236}">
                <a16:creationId xmlns:a16="http://schemas.microsoft.com/office/drawing/2014/main" id="{192D25B0-7C76-41A2-8C75-C63AB9E49E8A}"/>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a:t>
            </a:r>
            <a:r>
              <a:rPr lang="en-US" altLang="zh-CN"/>
              <a:t>》.</a:t>
            </a:r>
            <a:r>
              <a:rPr lang="zh-CN" altLang="en-US"/>
              <a:t>电子工业出版社</a:t>
            </a:r>
            <a:r>
              <a:rPr lang="en-US" altLang="zh-CN"/>
              <a:t>.2022</a:t>
            </a:r>
          </a:p>
        </p:txBody>
      </p:sp>
      <p:pic>
        <p:nvPicPr>
          <p:cNvPr id="6" name="图片 5">
            <a:extLst>
              <a:ext uri="{FF2B5EF4-FFF2-40B4-BE49-F238E27FC236}">
                <a16:creationId xmlns:a16="http://schemas.microsoft.com/office/drawing/2014/main" id="{ECCC46C6-6E15-4A83-9E23-BFD6AE08090E}"/>
              </a:ext>
            </a:extLst>
          </p:cNvPr>
          <p:cNvPicPr>
            <a:picLocks noChangeAspect="1"/>
          </p:cNvPicPr>
          <p:nvPr/>
        </p:nvPicPr>
        <p:blipFill>
          <a:blip r:embed="rId2"/>
          <a:stretch>
            <a:fillRect/>
          </a:stretch>
        </p:blipFill>
        <p:spPr>
          <a:xfrm>
            <a:off x="756456" y="3320988"/>
            <a:ext cx="7776356" cy="2128997"/>
          </a:xfrm>
          <a:prstGeom prst="rect">
            <a:avLst/>
          </a:prstGeom>
        </p:spPr>
      </p:pic>
    </p:spTree>
    <p:extLst>
      <p:ext uri="{BB962C8B-B14F-4D97-AF65-F5344CB8AC3E}">
        <p14:creationId xmlns:p14="http://schemas.microsoft.com/office/powerpoint/2010/main" val="997585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517901-E0F8-46FC-B5B9-866E44C00B41}"/>
              </a:ext>
            </a:extLst>
          </p:cNvPr>
          <p:cNvSpPr>
            <a:spLocks noGrp="1"/>
          </p:cNvSpPr>
          <p:nvPr>
            <p:ph type="title"/>
          </p:nvPr>
        </p:nvSpPr>
        <p:spPr/>
        <p:txBody>
          <a:bodyPr/>
          <a:lstStyle/>
          <a:p>
            <a:r>
              <a:rPr lang="zh-CN" altLang="en-US" dirty="0"/>
              <a:t>本章内容目录</a:t>
            </a:r>
          </a:p>
        </p:txBody>
      </p:sp>
      <p:sp>
        <p:nvSpPr>
          <p:cNvPr id="3" name="内容占位符 2">
            <a:extLst>
              <a:ext uri="{FF2B5EF4-FFF2-40B4-BE49-F238E27FC236}">
                <a16:creationId xmlns:a16="http://schemas.microsoft.com/office/drawing/2014/main" id="{08E72141-01D2-40B7-B407-82BA27FFA796}"/>
              </a:ext>
            </a:extLst>
          </p:cNvPr>
          <p:cNvSpPr>
            <a:spLocks noGrp="1"/>
          </p:cNvSpPr>
          <p:nvPr>
            <p:ph idx="1"/>
          </p:nvPr>
        </p:nvSpPr>
        <p:spPr/>
        <p:txBody>
          <a:bodyPr/>
          <a:lstStyle/>
          <a:p>
            <a:r>
              <a:rPr lang="en-US" altLang="zh-CN" dirty="0"/>
              <a:t>7</a:t>
            </a:r>
            <a:r>
              <a:rPr lang="en-US" altLang="zh-CN" sz="3200" dirty="0"/>
              <a:t>.1 </a:t>
            </a:r>
            <a:r>
              <a:rPr lang="zh-CN" altLang="en-US" sz="3200" dirty="0"/>
              <a:t>感知机分类器</a:t>
            </a:r>
            <a:endParaRPr lang="en-US" altLang="zh-CN" sz="3200" dirty="0"/>
          </a:p>
          <a:p>
            <a:r>
              <a:rPr lang="en-US" altLang="zh-CN" dirty="0"/>
              <a:t>7.2 </a:t>
            </a:r>
            <a:r>
              <a:rPr lang="zh-CN" altLang="en-US" dirty="0"/>
              <a:t>线性支持向量机</a:t>
            </a:r>
            <a:endParaRPr lang="en-US" altLang="zh-CN" sz="3200" dirty="0"/>
          </a:p>
          <a:p>
            <a:r>
              <a:rPr lang="en-US" altLang="zh-CN" sz="3200" dirty="0"/>
              <a:t>7.3 </a:t>
            </a:r>
            <a:r>
              <a:rPr lang="zh-CN" altLang="en-US" sz="3200" dirty="0"/>
              <a:t>非线性支持向量机</a:t>
            </a:r>
            <a:endParaRPr lang="en-US" altLang="zh-CN" sz="3200" dirty="0"/>
          </a:p>
          <a:p>
            <a:r>
              <a:rPr lang="en-US" altLang="zh-CN" sz="3200" dirty="0"/>
              <a:t>7.4 </a:t>
            </a:r>
            <a:r>
              <a:rPr lang="zh-CN" altLang="en-US" sz="3200" dirty="0"/>
              <a:t>非线性</a:t>
            </a:r>
            <a:r>
              <a:rPr lang="zh-CN" altLang="en-US" dirty="0"/>
              <a:t>核函数</a:t>
            </a:r>
            <a:endParaRPr lang="en-US" altLang="zh-CN" sz="3200" dirty="0"/>
          </a:p>
          <a:p>
            <a:r>
              <a:rPr lang="en-US" altLang="zh-CN" sz="3200" dirty="0"/>
              <a:t>7.5 </a:t>
            </a:r>
            <a:r>
              <a:rPr lang="zh-CN" altLang="en-US" sz="3200" dirty="0"/>
              <a:t>支持向量机应用</a:t>
            </a:r>
            <a:endParaRPr lang="en-US" altLang="zh-CN" sz="3200" dirty="0"/>
          </a:p>
          <a:p>
            <a:r>
              <a:rPr lang="en-US" altLang="zh-CN" dirty="0"/>
              <a:t>7.6 </a:t>
            </a:r>
            <a:r>
              <a:rPr lang="zh-CN" altLang="en-US" dirty="0"/>
              <a:t>本章小结</a:t>
            </a:r>
            <a:endParaRPr lang="en-US" altLang="zh-CN" sz="3200" dirty="0"/>
          </a:p>
          <a:p>
            <a:endParaRPr lang="zh-CN" altLang="en-US" dirty="0"/>
          </a:p>
        </p:txBody>
      </p:sp>
      <p:sp>
        <p:nvSpPr>
          <p:cNvPr id="6" name="页脚占位符 1">
            <a:extLst>
              <a:ext uri="{FF2B5EF4-FFF2-40B4-BE49-F238E27FC236}">
                <a16:creationId xmlns:a16="http://schemas.microsoft.com/office/drawing/2014/main" id="{F655139A-1AE8-4DFA-A6B9-43B070802353}"/>
              </a:ext>
            </a:extLst>
          </p:cNvPr>
          <p:cNvSpPr>
            <a:spLocks noGrp="1"/>
          </p:cNvSpPr>
          <p:nvPr>
            <p:ph type="ftr" sz="quarter" idx="11"/>
          </p:nvPr>
        </p:nvSpPr>
        <p:spPr>
          <a:xfrm>
            <a:off x="2195736" y="6248400"/>
            <a:ext cx="4212468" cy="457200"/>
          </a:xfrm>
          <a:noFill/>
        </p:spPr>
        <p:txBody>
          <a:bodyPr/>
          <a:lstStyle>
            <a:lvl1pPr>
              <a:defRPr kumimoji="1" sz="2800" b="1">
                <a:solidFill>
                  <a:schemeClr val="tx1"/>
                </a:solidFill>
                <a:latin typeface="Arial" panose="020B0604020202020204" pitchFamily="34" charset="0"/>
                <a:ea typeface="黑体" panose="02010609060101010101" pitchFamily="49" charset="-122"/>
              </a:defRPr>
            </a:lvl1pPr>
            <a:lvl2pPr marL="742950" indent="-285750">
              <a:defRPr kumimoji="1" sz="2800" b="1">
                <a:solidFill>
                  <a:schemeClr val="tx1"/>
                </a:solidFill>
                <a:latin typeface="Arial" panose="020B0604020202020204" pitchFamily="34" charset="0"/>
                <a:ea typeface="黑体" panose="02010609060101010101" pitchFamily="49" charset="-122"/>
              </a:defRPr>
            </a:lvl2pPr>
            <a:lvl3pPr marL="1143000" indent="-228600">
              <a:defRPr kumimoji="1" sz="2800" b="1">
                <a:solidFill>
                  <a:schemeClr val="tx1"/>
                </a:solidFill>
                <a:latin typeface="Arial" panose="020B0604020202020204" pitchFamily="34" charset="0"/>
                <a:ea typeface="黑体" panose="02010609060101010101" pitchFamily="49" charset="-122"/>
              </a:defRPr>
            </a:lvl3pPr>
            <a:lvl4pPr marL="1600200" indent="-228600">
              <a:defRPr kumimoji="1" sz="2800" b="1">
                <a:solidFill>
                  <a:schemeClr val="tx1"/>
                </a:solidFill>
                <a:latin typeface="Arial" panose="020B0604020202020204" pitchFamily="34" charset="0"/>
                <a:ea typeface="黑体" panose="02010609060101010101" pitchFamily="49" charset="-122"/>
              </a:defRPr>
            </a:lvl4pPr>
            <a:lvl5pPr marL="2057400" indent="-228600">
              <a:defRPr kumimoji="1" sz="28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9pPr>
          </a:lstStyle>
          <a:p>
            <a:r>
              <a:rPr kumimoji="0" lang="zh-CN" altLang="en-US" sz="1000" b="0" dirty="0">
                <a:ea typeface="SimSun" panose="02010600030101010101" pitchFamily="2" charset="-122"/>
              </a:rPr>
              <a:t>姜维</a:t>
            </a:r>
            <a:r>
              <a:rPr kumimoji="0" lang="en-US" altLang="zh-CN" sz="1000" b="0" dirty="0">
                <a:ea typeface="SimSun" panose="02010600030101010101" pitchFamily="2" charset="-122"/>
              </a:rPr>
              <a:t>.《</a:t>
            </a:r>
            <a:r>
              <a:rPr kumimoji="0" lang="zh-CN" altLang="en-US" sz="1000" b="0" dirty="0">
                <a:ea typeface="SimSun" panose="02010600030101010101" pitchFamily="2" charset="-122"/>
              </a:rPr>
              <a:t>数据分析与数据挖掘建模与工具</a:t>
            </a:r>
            <a:r>
              <a:rPr kumimoji="0" lang="en-US" altLang="zh-CN" sz="1000" b="0" dirty="0">
                <a:ea typeface="SimSun" panose="02010600030101010101" pitchFamily="2" charset="-122"/>
              </a:rPr>
              <a:t>》.</a:t>
            </a:r>
            <a:r>
              <a:rPr kumimoji="0" lang="zh-CN" altLang="en-US" sz="1000" b="0" dirty="0">
                <a:ea typeface="SimSun" panose="02010600030101010101" pitchFamily="2" charset="-122"/>
              </a:rPr>
              <a:t>电子工业出版社</a:t>
            </a:r>
            <a:r>
              <a:rPr kumimoji="0" lang="en-US" altLang="zh-CN" sz="1000" b="0" dirty="0">
                <a:ea typeface="SimSun" panose="02010600030101010101" pitchFamily="2" charset="-122"/>
              </a:rPr>
              <a:t>.2023</a:t>
            </a:r>
          </a:p>
        </p:txBody>
      </p:sp>
      <p:sp>
        <p:nvSpPr>
          <p:cNvPr id="7" name="AutoShape 5">
            <a:extLst>
              <a:ext uri="{FF2B5EF4-FFF2-40B4-BE49-F238E27FC236}">
                <a16:creationId xmlns:a16="http://schemas.microsoft.com/office/drawing/2014/main" id="{194CC5FC-E530-4EAA-B58B-F5B819309C5A}"/>
              </a:ext>
            </a:extLst>
          </p:cNvPr>
          <p:cNvSpPr>
            <a:spLocks noChangeArrowheads="1"/>
          </p:cNvSpPr>
          <p:nvPr/>
        </p:nvSpPr>
        <p:spPr bwMode="auto">
          <a:xfrm>
            <a:off x="7272338" y="1681163"/>
            <a:ext cx="1143000" cy="304800"/>
          </a:xfrm>
          <a:prstGeom prst="leftArrow">
            <a:avLst>
              <a:gd name="adj1" fmla="val 50000"/>
              <a:gd name="adj2" fmla="val 9375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800" b="1">
                <a:solidFill>
                  <a:schemeClr val="tx1"/>
                </a:solidFill>
                <a:latin typeface="Arial" panose="020B0604020202020204" pitchFamily="34" charset="0"/>
                <a:ea typeface="黑体" panose="02010609060101010101" pitchFamily="49" charset="-122"/>
              </a:defRPr>
            </a:lvl1pPr>
            <a:lvl2pPr marL="742950" indent="-285750">
              <a:defRPr kumimoji="1" sz="2800" b="1">
                <a:solidFill>
                  <a:schemeClr val="tx1"/>
                </a:solidFill>
                <a:latin typeface="Arial" panose="020B0604020202020204" pitchFamily="34" charset="0"/>
                <a:ea typeface="黑体" panose="02010609060101010101" pitchFamily="49" charset="-122"/>
              </a:defRPr>
            </a:lvl2pPr>
            <a:lvl3pPr marL="1143000" indent="-228600">
              <a:defRPr kumimoji="1" sz="2800" b="1">
                <a:solidFill>
                  <a:schemeClr val="tx1"/>
                </a:solidFill>
                <a:latin typeface="Arial" panose="020B0604020202020204" pitchFamily="34" charset="0"/>
                <a:ea typeface="黑体" panose="02010609060101010101" pitchFamily="49" charset="-122"/>
              </a:defRPr>
            </a:lvl3pPr>
            <a:lvl4pPr marL="1600200" indent="-228600">
              <a:defRPr kumimoji="1" sz="2800" b="1">
                <a:solidFill>
                  <a:schemeClr val="tx1"/>
                </a:solidFill>
                <a:latin typeface="Arial" panose="020B0604020202020204" pitchFamily="34" charset="0"/>
                <a:ea typeface="黑体" panose="02010609060101010101" pitchFamily="49" charset="-122"/>
              </a:defRPr>
            </a:lvl4pPr>
            <a:lvl5pPr marL="2057400" indent="-228600">
              <a:defRPr kumimoji="1" sz="28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9pPr>
          </a:lstStyle>
          <a:p>
            <a:pPr eaLnBrk="1" hangingPunct="1"/>
            <a:endParaRPr lang="zh-CN" altLang="en-US">
              <a:solidFill>
                <a:srgbClr val="292929"/>
              </a:solidFill>
            </a:endParaRPr>
          </a:p>
        </p:txBody>
      </p:sp>
    </p:spTree>
    <p:extLst>
      <p:ext uri="{BB962C8B-B14F-4D97-AF65-F5344CB8AC3E}">
        <p14:creationId xmlns:p14="http://schemas.microsoft.com/office/powerpoint/2010/main" val="2883799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A0A037-239E-471F-B31B-62F3A14BBCE1}"/>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7ECC202C-9A7A-4A6C-9B1F-FC6630D2036B}"/>
              </a:ext>
            </a:extLst>
          </p:cNvPr>
          <p:cNvSpPr>
            <a:spLocks noGrp="1"/>
          </p:cNvSpPr>
          <p:nvPr>
            <p:ph idx="1"/>
          </p:nvPr>
        </p:nvSpPr>
        <p:spPr/>
        <p:txBody>
          <a:bodyPr/>
          <a:lstStyle/>
          <a:p>
            <a:r>
              <a:rPr lang="zh-CN" altLang="en-US" dirty="0"/>
              <a:t>四个数据集上的决策</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zh-CN" altLang="en-US" dirty="0"/>
              <a:t>非线性可分下，无法完全正确分类，特别时复杂非线性可分样本</a:t>
            </a:r>
          </a:p>
        </p:txBody>
      </p:sp>
      <p:sp>
        <p:nvSpPr>
          <p:cNvPr id="4" name="页脚占位符 3">
            <a:extLst>
              <a:ext uri="{FF2B5EF4-FFF2-40B4-BE49-F238E27FC236}">
                <a16:creationId xmlns:a16="http://schemas.microsoft.com/office/drawing/2014/main" id="{EB221E20-29C4-4BF6-9C22-C0A5CFC2E798}"/>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a:t>
            </a:r>
            <a:r>
              <a:rPr lang="en-US" altLang="zh-CN"/>
              <a:t>》.</a:t>
            </a:r>
            <a:r>
              <a:rPr lang="zh-CN" altLang="en-US"/>
              <a:t>电子工业出版社</a:t>
            </a:r>
            <a:r>
              <a:rPr lang="en-US" altLang="zh-CN"/>
              <a:t>.2022</a:t>
            </a:r>
          </a:p>
        </p:txBody>
      </p:sp>
      <p:pic>
        <p:nvPicPr>
          <p:cNvPr id="6" name="图片 5">
            <a:extLst>
              <a:ext uri="{FF2B5EF4-FFF2-40B4-BE49-F238E27FC236}">
                <a16:creationId xmlns:a16="http://schemas.microsoft.com/office/drawing/2014/main" id="{C8C6493C-F56B-4BE8-9DE5-380C451BD9BA}"/>
              </a:ext>
            </a:extLst>
          </p:cNvPr>
          <p:cNvPicPr>
            <a:picLocks noChangeAspect="1"/>
          </p:cNvPicPr>
          <p:nvPr/>
        </p:nvPicPr>
        <p:blipFill>
          <a:blip r:embed="rId2"/>
          <a:stretch>
            <a:fillRect/>
          </a:stretch>
        </p:blipFill>
        <p:spPr>
          <a:xfrm>
            <a:off x="395536" y="2888940"/>
            <a:ext cx="8568444" cy="1919187"/>
          </a:xfrm>
          <a:prstGeom prst="rect">
            <a:avLst/>
          </a:prstGeom>
        </p:spPr>
      </p:pic>
    </p:spTree>
    <p:extLst>
      <p:ext uri="{BB962C8B-B14F-4D97-AF65-F5344CB8AC3E}">
        <p14:creationId xmlns:p14="http://schemas.microsoft.com/office/powerpoint/2010/main" val="369962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p:txBody>
          <a:bodyPr/>
          <a:lstStyle/>
          <a:p>
            <a:r>
              <a:rPr lang="zh-CN" altLang="en-US" dirty="0"/>
              <a:t>（八）</a:t>
            </a:r>
            <a:r>
              <a:rPr lang="en-US" altLang="zh-CN" dirty="0"/>
              <a:t> </a:t>
            </a:r>
            <a:r>
              <a:rPr lang="zh-CN" altLang="en-US" dirty="0"/>
              <a:t>感知机的典型训练算法</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a:xfrm>
            <a:off x="503548" y="1592263"/>
            <a:ext cx="8211827" cy="4656137"/>
          </a:xfrm>
        </p:spPr>
        <p:txBody>
          <a:bodyPr/>
          <a:lstStyle/>
          <a:p>
            <a:r>
              <a:rPr lang="zh-CN" altLang="en-US" dirty="0"/>
              <a:t>带裕量的变增量感知机算法</a:t>
            </a:r>
            <a:endParaRPr lang="en-US" altLang="zh-CN" dirty="0"/>
          </a:p>
          <a:p>
            <a:pPr lvl="1"/>
            <a:r>
              <a:rPr lang="zh-CN" altLang="en-US" dirty="0"/>
              <a:t>裕量：超平面与最近的点之间留有距离。</a:t>
            </a:r>
            <a:endParaRPr lang="en-US" altLang="zh-CN" dirty="0"/>
          </a:p>
          <a:p>
            <a:pPr lvl="1"/>
            <a:r>
              <a:rPr lang="zh-CN" altLang="en-US" dirty="0"/>
              <a:t>总原则是，裕量，提高模型泛化能力。</a:t>
            </a:r>
            <a:endParaRPr lang="en-US" altLang="zh-CN" dirty="0"/>
          </a:p>
          <a:p>
            <a:r>
              <a:rPr lang="zh-CN" altLang="en-US" dirty="0"/>
              <a:t>平衡</a:t>
            </a:r>
            <a:r>
              <a:rPr lang="en-US" altLang="zh-CN" dirty="0"/>
              <a:t>Winnow</a:t>
            </a:r>
            <a:r>
              <a:rPr lang="zh-CN" altLang="en-US" dirty="0"/>
              <a:t>算法</a:t>
            </a:r>
            <a:endParaRPr lang="en-US" altLang="zh-CN" dirty="0"/>
          </a:p>
          <a:p>
            <a:pPr lvl="1"/>
            <a:r>
              <a:rPr lang="zh-CN" altLang="en-US" dirty="0"/>
              <a:t>属于错误驱动算法</a:t>
            </a:r>
            <a:endParaRPr lang="en-US" altLang="zh-CN" dirty="0"/>
          </a:p>
          <a:p>
            <a:pPr lvl="1"/>
            <a:r>
              <a:rPr lang="zh-CN" altLang="en-US" dirty="0"/>
              <a:t>用在线性可分的训练集</a:t>
            </a:r>
            <a:endParaRPr lang="en-US" altLang="zh-CN" dirty="0"/>
          </a:p>
        </p:txBody>
      </p:sp>
    </p:spTree>
    <p:extLst>
      <p:ext uri="{BB962C8B-B14F-4D97-AF65-F5344CB8AC3E}">
        <p14:creationId xmlns:p14="http://schemas.microsoft.com/office/powerpoint/2010/main" val="1395553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p:txBody>
          <a:bodyPr/>
          <a:lstStyle/>
          <a:p>
            <a:r>
              <a:rPr lang="zh-CN" altLang="en-US" dirty="0"/>
              <a:t>感知机求解算法</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a:xfrm>
            <a:off x="503548" y="1592263"/>
            <a:ext cx="8211827" cy="4656137"/>
          </a:xfrm>
        </p:spPr>
        <p:txBody>
          <a:bodyPr/>
          <a:lstStyle/>
          <a:p>
            <a:r>
              <a:rPr lang="zh-CN" altLang="en-US" dirty="0"/>
              <a:t>感知机松弛算法</a:t>
            </a:r>
            <a:endParaRPr lang="en-US" altLang="zh-CN" dirty="0"/>
          </a:p>
          <a:p>
            <a:pPr lvl="1"/>
            <a:r>
              <a:rPr lang="zh-CN" altLang="en-US" dirty="0"/>
              <a:t>错误驱动</a:t>
            </a:r>
            <a:endParaRPr lang="en-US" altLang="zh-CN" dirty="0"/>
          </a:p>
          <a:p>
            <a:pPr lvl="1"/>
            <a:r>
              <a:rPr lang="zh-CN" altLang="en-US" dirty="0"/>
              <a:t>用于线性可分的数据集</a:t>
            </a:r>
            <a:endParaRPr lang="en-US" altLang="zh-CN" dirty="0"/>
          </a:p>
          <a:p>
            <a:r>
              <a:rPr lang="zh-CN" altLang="en-US" dirty="0"/>
              <a:t>最小均方误差求解算法</a:t>
            </a:r>
            <a:endParaRPr lang="en-US" altLang="zh-CN" dirty="0"/>
          </a:p>
          <a:p>
            <a:pPr lvl="1"/>
            <a:r>
              <a:rPr lang="zh-CN" altLang="en-US" dirty="0"/>
              <a:t>能够应用于线性可分和线性不可分两种情况</a:t>
            </a:r>
            <a:endParaRPr lang="en-US" altLang="zh-CN" dirty="0"/>
          </a:p>
          <a:p>
            <a:r>
              <a:rPr lang="en-US" altLang="zh-CN" dirty="0"/>
              <a:t>Ho-</a:t>
            </a:r>
            <a:r>
              <a:rPr lang="en-US" altLang="zh-CN" dirty="0" err="1"/>
              <a:t>kashyap</a:t>
            </a:r>
            <a:r>
              <a:rPr lang="zh-CN" altLang="en-US" dirty="0"/>
              <a:t>求解算法</a:t>
            </a:r>
            <a:endParaRPr lang="en-US" altLang="zh-CN" dirty="0"/>
          </a:p>
          <a:p>
            <a:pPr lvl="1"/>
            <a:r>
              <a:rPr lang="zh-CN" altLang="en-US" dirty="0"/>
              <a:t>能够对线性可分的数据集给出解向量，对线性不可分数据集给出不可分的证据</a:t>
            </a:r>
            <a:endParaRPr lang="en-US" altLang="zh-CN" dirty="0"/>
          </a:p>
        </p:txBody>
      </p:sp>
    </p:spTree>
    <p:extLst>
      <p:ext uri="{BB962C8B-B14F-4D97-AF65-F5344CB8AC3E}">
        <p14:creationId xmlns:p14="http://schemas.microsoft.com/office/powerpoint/2010/main" val="1821822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p:txBody>
          <a:bodyPr/>
          <a:lstStyle/>
          <a:p>
            <a:r>
              <a:rPr lang="zh-CN" altLang="en-US" dirty="0"/>
              <a:t>多分类扩展伪逆求解</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a:xfrm>
            <a:off x="503548" y="1592263"/>
            <a:ext cx="8211827" cy="4656137"/>
          </a:xfrm>
        </p:spPr>
        <p:txBody>
          <a:bodyPr/>
          <a:lstStyle/>
          <a:p>
            <a:r>
              <a:rPr lang="zh-CN" altLang="en-US" dirty="0"/>
              <a:t>多分类问题</a:t>
            </a:r>
            <a:endParaRPr lang="en-US" altLang="zh-CN" dirty="0"/>
          </a:p>
          <a:p>
            <a:pPr lvl="1"/>
            <a:r>
              <a:rPr lang="zh-CN" altLang="en-US" dirty="0"/>
              <a:t>二分类的感知机向多分类扩展</a:t>
            </a:r>
            <a:endParaRPr lang="en-US" altLang="zh-CN" dirty="0"/>
          </a:p>
          <a:p>
            <a:pPr lvl="1"/>
            <a:r>
              <a:rPr lang="zh-CN" altLang="en-US" dirty="0"/>
              <a:t>对于</a:t>
            </a:r>
            <a:r>
              <a:rPr lang="en-US" altLang="zh-CN" dirty="0"/>
              <a:t>c</a:t>
            </a:r>
            <a:r>
              <a:rPr lang="zh-CN" altLang="en-US" dirty="0"/>
              <a:t>分类问题（</a:t>
            </a:r>
            <a:r>
              <a:rPr lang="en-US" altLang="zh-CN" dirty="0"/>
              <a:t>c&gt;=2)</a:t>
            </a:r>
            <a:r>
              <a:rPr lang="zh-CN" altLang="en-US" dirty="0"/>
              <a:t>：</a:t>
            </a:r>
            <a:r>
              <a:rPr lang="en-US" altLang="zh-CN" dirty="0"/>
              <a:t>o2r</a:t>
            </a:r>
            <a:r>
              <a:rPr lang="zh-CN" altLang="en-US" dirty="0"/>
              <a:t>法：可以看作是</a:t>
            </a:r>
            <a:r>
              <a:rPr lang="en-US" altLang="zh-CN" dirty="0"/>
              <a:t>c</a:t>
            </a:r>
            <a:r>
              <a:rPr lang="zh-CN" altLang="en-US" dirty="0"/>
              <a:t>个二分类问题</a:t>
            </a:r>
            <a:r>
              <a:rPr lang="en-US" altLang="zh-CN" dirty="0"/>
              <a:t>;o2o</a:t>
            </a:r>
            <a:r>
              <a:rPr lang="zh-CN" altLang="en-US" dirty="0"/>
              <a:t>法。</a:t>
            </a:r>
            <a:endParaRPr lang="en-US" altLang="zh-CN" dirty="0"/>
          </a:p>
        </p:txBody>
      </p:sp>
    </p:spTree>
    <p:extLst>
      <p:ext uri="{BB962C8B-B14F-4D97-AF65-F5344CB8AC3E}">
        <p14:creationId xmlns:p14="http://schemas.microsoft.com/office/powerpoint/2010/main" val="302389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p:txBody>
          <a:bodyPr/>
          <a:lstStyle/>
          <a:p>
            <a:r>
              <a:rPr lang="zh-CN" altLang="en-US" dirty="0"/>
              <a:t>感知机的对偶形式</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a:xfrm>
            <a:off x="503549" y="1592263"/>
            <a:ext cx="8100900" cy="4656137"/>
          </a:xfrm>
        </p:spPr>
        <p:txBody>
          <a:bodyPr/>
          <a:lstStyle/>
          <a:p>
            <a:r>
              <a:rPr lang="zh-CN" altLang="en-US" dirty="0"/>
              <a:t>感知机的对偶形式</a:t>
            </a:r>
            <a:endParaRPr lang="en-US" altLang="zh-CN" dirty="0"/>
          </a:p>
          <a:p>
            <a:pPr lvl="1"/>
            <a:r>
              <a:rPr lang="zh-CN" altLang="en-US" dirty="0"/>
              <a:t>换一个角度来解析感知机参数求解</a:t>
            </a:r>
            <a:r>
              <a:rPr lang="en-US" altLang="zh-CN" dirty="0"/>
              <a:t>,</a:t>
            </a:r>
            <a:r>
              <a:rPr lang="zh-CN" altLang="en-US" dirty="0"/>
              <a:t>获得另一种求解方案。</a:t>
            </a:r>
            <a:endParaRPr lang="en-US" altLang="zh-CN" dirty="0"/>
          </a:p>
        </p:txBody>
      </p:sp>
    </p:spTree>
    <p:extLst>
      <p:ext uri="{BB962C8B-B14F-4D97-AF65-F5344CB8AC3E}">
        <p14:creationId xmlns:p14="http://schemas.microsoft.com/office/powerpoint/2010/main" val="1478419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517901-E0F8-46FC-B5B9-866E44C00B41}"/>
              </a:ext>
            </a:extLst>
          </p:cNvPr>
          <p:cNvSpPr>
            <a:spLocks noGrp="1"/>
          </p:cNvSpPr>
          <p:nvPr>
            <p:ph type="title"/>
          </p:nvPr>
        </p:nvSpPr>
        <p:spPr/>
        <p:txBody>
          <a:bodyPr/>
          <a:lstStyle/>
          <a:p>
            <a:r>
              <a:rPr lang="zh-CN" altLang="en-US" dirty="0"/>
              <a:t>本章内容目录</a:t>
            </a:r>
          </a:p>
        </p:txBody>
      </p:sp>
      <p:sp>
        <p:nvSpPr>
          <p:cNvPr id="3" name="内容占位符 2">
            <a:extLst>
              <a:ext uri="{FF2B5EF4-FFF2-40B4-BE49-F238E27FC236}">
                <a16:creationId xmlns:a16="http://schemas.microsoft.com/office/drawing/2014/main" id="{08E72141-01D2-40B7-B407-82BA27FFA796}"/>
              </a:ext>
            </a:extLst>
          </p:cNvPr>
          <p:cNvSpPr>
            <a:spLocks noGrp="1"/>
          </p:cNvSpPr>
          <p:nvPr>
            <p:ph idx="1"/>
          </p:nvPr>
        </p:nvSpPr>
        <p:spPr/>
        <p:txBody>
          <a:bodyPr/>
          <a:lstStyle/>
          <a:p>
            <a:r>
              <a:rPr lang="en-US" altLang="zh-CN" dirty="0"/>
              <a:t>7</a:t>
            </a:r>
            <a:r>
              <a:rPr lang="en-US" altLang="zh-CN" sz="3200" dirty="0"/>
              <a:t>.1 </a:t>
            </a:r>
            <a:r>
              <a:rPr lang="zh-CN" altLang="en-US" sz="3200" dirty="0"/>
              <a:t>感知机分类器</a:t>
            </a:r>
            <a:endParaRPr lang="en-US" altLang="zh-CN" sz="3200" dirty="0"/>
          </a:p>
          <a:p>
            <a:r>
              <a:rPr lang="en-US" altLang="zh-CN" dirty="0"/>
              <a:t>7.2 </a:t>
            </a:r>
            <a:r>
              <a:rPr lang="zh-CN" altLang="en-US" dirty="0"/>
              <a:t>线性支持向量机</a:t>
            </a:r>
            <a:endParaRPr lang="en-US" altLang="zh-CN" sz="3200" dirty="0"/>
          </a:p>
          <a:p>
            <a:r>
              <a:rPr lang="en-US" altLang="zh-CN" sz="3200" dirty="0"/>
              <a:t>7.3 </a:t>
            </a:r>
            <a:r>
              <a:rPr lang="zh-CN" altLang="en-US" sz="3200" dirty="0"/>
              <a:t>非线性支持向量机</a:t>
            </a:r>
            <a:endParaRPr lang="en-US" altLang="zh-CN" sz="3200" dirty="0"/>
          </a:p>
          <a:p>
            <a:r>
              <a:rPr lang="en-US" altLang="zh-CN" sz="3200" dirty="0"/>
              <a:t>7.4 </a:t>
            </a:r>
            <a:r>
              <a:rPr lang="zh-CN" altLang="en-US" sz="3200" dirty="0"/>
              <a:t>非线性</a:t>
            </a:r>
            <a:r>
              <a:rPr lang="zh-CN" altLang="en-US" dirty="0"/>
              <a:t>核函数</a:t>
            </a:r>
            <a:endParaRPr lang="en-US" altLang="zh-CN" sz="3200" dirty="0"/>
          </a:p>
          <a:p>
            <a:r>
              <a:rPr lang="en-US" altLang="zh-CN" sz="3200" dirty="0"/>
              <a:t>7.5 </a:t>
            </a:r>
            <a:r>
              <a:rPr lang="zh-CN" altLang="en-US" sz="3200" dirty="0"/>
              <a:t>支持向量机应用</a:t>
            </a:r>
            <a:endParaRPr lang="en-US" altLang="zh-CN" sz="3200" dirty="0"/>
          </a:p>
          <a:p>
            <a:r>
              <a:rPr lang="en-US" altLang="zh-CN" dirty="0"/>
              <a:t>7.6 </a:t>
            </a:r>
            <a:r>
              <a:rPr lang="zh-CN" altLang="en-US" dirty="0"/>
              <a:t>本章小结</a:t>
            </a:r>
            <a:endParaRPr lang="en-US" altLang="zh-CN" dirty="0"/>
          </a:p>
        </p:txBody>
      </p:sp>
      <p:sp>
        <p:nvSpPr>
          <p:cNvPr id="6" name="页脚占位符 1">
            <a:extLst>
              <a:ext uri="{FF2B5EF4-FFF2-40B4-BE49-F238E27FC236}">
                <a16:creationId xmlns:a16="http://schemas.microsoft.com/office/drawing/2014/main" id="{F655139A-1AE8-4DFA-A6B9-43B070802353}"/>
              </a:ext>
            </a:extLst>
          </p:cNvPr>
          <p:cNvSpPr>
            <a:spLocks noGrp="1"/>
          </p:cNvSpPr>
          <p:nvPr>
            <p:ph type="ftr" sz="quarter" idx="11"/>
          </p:nvPr>
        </p:nvSpPr>
        <p:spPr>
          <a:xfrm>
            <a:off x="2195736" y="6248400"/>
            <a:ext cx="4212468" cy="457200"/>
          </a:xfrm>
          <a:noFill/>
        </p:spPr>
        <p:txBody>
          <a:bodyPr/>
          <a:lstStyle>
            <a:lvl1pPr>
              <a:defRPr kumimoji="1" sz="2800" b="1">
                <a:solidFill>
                  <a:schemeClr val="tx1"/>
                </a:solidFill>
                <a:latin typeface="Arial" panose="020B0604020202020204" pitchFamily="34" charset="0"/>
                <a:ea typeface="黑体" panose="02010609060101010101" pitchFamily="49" charset="-122"/>
              </a:defRPr>
            </a:lvl1pPr>
            <a:lvl2pPr marL="742950" indent="-285750">
              <a:defRPr kumimoji="1" sz="2800" b="1">
                <a:solidFill>
                  <a:schemeClr val="tx1"/>
                </a:solidFill>
                <a:latin typeface="Arial" panose="020B0604020202020204" pitchFamily="34" charset="0"/>
                <a:ea typeface="黑体" panose="02010609060101010101" pitchFamily="49" charset="-122"/>
              </a:defRPr>
            </a:lvl2pPr>
            <a:lvl3pPr marL="1143000" indent="-228600">
              <a:defRPr kumimoji="1" sz="2800" b="1">
                <a:solidFill>
                  <a:schemeClr val="tx1"/>
                </a:solidFill>
                <a:latin typeface="Arial" panose="020B0604020202020204" pitchFamily="34" charset="0"/>
                <a:ea typeface="黑体" panose="02010609060101010101" pitchFamily="49" charset="-122"/>
              </a:defRPr>
            </a:lvl3pPr>
            <a:lvl4pPr marL="1600200" indent="-228600">
              <a:defRPr kumimoji="1" sz="2800" b="1">
                <a:solidFill>
                  <a:schemeClr val="tx1"/>
                </a:solidFill>
                <a:latin typeface="Arial" panose="020B0604020202020204" pitchFamily="34" charset="0"/>
                <a:ea typeface="黑体" panose="02010609060101010101" pitchFamily="49" charset="-122"/>
              </a:defRPr>
            </a:lvl4pPr>
            <a:lvl5pPr marL="2057400" indent="-228600">
              <a:defRPr kumimoji="1" sz="28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9pPr>
          </a:lstStyle>
          <a:p>
            <a:r>
              <a:rPr kumimoji="0" lang="zh-CN" altLang="en-US" sz="1000" b="0" dirty="0">
                <a:ea typeface="SimSun" panose="02010600030101010101" pitchFamily="2" charset="-122"/>
              </a:rPr>
              <a:t>姜维</a:t>
            </a:r>
            <a:r>
              <a:rPr kumimoji="0" lang="en-US" altLang="zh-CN" sz="1000" b="0" dirty="0">
                <a:ea typeface="SimSun" panose="02010600030101010101" pitchFamily="2" charset="-122"/>
              </a:rPr>
              <a:t>.《</a:t>
            </a:r>
            <a:r>
              <a:rPr kumimoji="0" lang="zh-CN" altLang="en-US" sz="1000" b="0" dirty="0">
                <a:ea typeface="SimSun" panose="02010600030101010101" pitchFamily="2" charset="-122"/>
              </a:rPr>
              <a:t>数据分析与数据挖掘建模与工具</a:t>
            </a:r>
            <a:r>
              <a:rPr kumimoji="0" lang="en-US" altLang="zh-CN" sz="1000" b="0" dirty="0">
                <a:ea typeface="SimSun" panose="02010600030101010101" pitchFamily="2" charset="-122"/>
              </a:rPr>
              <a:t>》.</a:t>
            </a:r>
            <a:r>
              <a:rPr kumimoji="0" lang="zh-CN" altLang="en-US" sz="1000" b="0" dirty="0">
                <a:ea typeface="SimSun" panose="02010600030101010101" pitchFamily="2" charset="-122"/>
              </a:rPr>
              <a:t>电子工业出版社</a:t>
            </a:r>
            <a:r>
              <a:rPr kumimoji="0" lang="en-US" altLang="zh-CN" sz="1000" b="0" dirty="0">
                <a:ea typeface="SimSun" panose="02010600030101010101" pitchFamily="2" charset="-122"/>
              </a:rPr>
              <a:t>.2023</a:t>
            </a:r>
          </a:p>
        </p:txBody>
      </p:sp>
      <p:sp>
        <p:nvSpPr>
          <p:cNvPr id="7" name="AutoShape 5">
            <a:extLst>
              <a:ext uri="{FF2B5EF4-FFF2-40B4-BE49-F238E27FC236}">
                <a16:creationId xmlns:a16="http://schemas.microsoft.com/office/drawing/2014/main" id="{194CC5FC-E530-4EAA-B58B-F5B819309C5A}"/>
              </a:ext>
            </a:extLst>
          </p:cNvPr>
          <p:cNvSpPr>
            <a:spLocks noChangeArrowheads="1"/>
          </p:cNvSpPr>
          <p:nvPr/>
        </p:nvSpPr>
        <p:spPr bwMode="auto">
          <a:xfrm>
            <a:off x="7272338" y="2348880"/>
            <a:ext cx="1143000" cy="304800"/>
          </a:xfrm>
          <a:prstGeom prst="leftArrow">
            <a:avLst>
              <a:gd name="adj1" fmla="val 50000"/>
              <a:gd name="adj2" fmla="val 9375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800" b="1">
                <a:solidFill>
                  <a:schemeClr val="tx1"/>
                </a:solidFill>
                <a:latin typeface="Arial" panose="020B0604020202020204" pitchFamily="34" charset="0"/>
                <a:ea typeface="黑体" panose="02010609060101010101" pitchFamily="49" charset="-122"/>
              </a:defRPr>
            </a:lvl1pPr>
            <a:lvl2pPr marL="742950" indent="-285750">
              <a:defRPr kumimoji="1" sz="2800" b="1">
                <a:solidFill>
                  <a:schemeClr val="tx1"/>
                </a:solidFill>
                <a:latin typeface="Arial" panose="020B0604020202020204" pitchFamily="34" charset="0"/>
                <a:ea typeface="黑体" panose="02010609060101010101" pitchFamily="49" charset="-122"/>
              </a:defRPr>
            </a:lvl2pPr>
            <a:lvl3pPr marL="1143000" indent="-228600">
              <a:defRPr kumimoji="1" sz="2800" b="1">
                <a:solidFill>
                  <a:schemeClr val="tx1"/>
                </a:solidFill>
                <a:latin typeface="Arial" panose="020B0604020202020204" pitchFamily="34" charset="0"/>
                <a:ea typeface="黑体" panose="02010609060101010101" pitchFamily="49" charset="-122"/>
              </a:defRPr>
            </a:lvl3pPr>
            <a:lvl4pPr marL="1600200" indent="-228600">
              <a:defRPr kumimoji="1" sz="2800" b="1">
                <a:solidFill>
                  <a:schemeClr val="tx1"/>
                </a:solidFill>
                <a:latin typeface="Arial" panose="020B0604020202020204" pitchFamily="34" charset="0"/>
                <a:ea typeface="黑体" panose="02010609060101010101" pitchFamily="49" charset="-122"/>
              </a:defRPr>
            </a:lvl4pPr>
            <a:lvl5pPr marL="2057400" indent="-228600">
              <a:defRPr kumimoji="1" sz="28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9pPr>
          </a:lstStyle>
          <a:p>
            <a:pPr eaLnBrk="1" hangingPunct="1"/>
            <a:endParaRPr lang="zh-CN" altLang="en-US">
              <a:solidFill>
                <a:srgbClr val="292929"/>
              </a:solidFill>
            </a:endParaRPr>
          </a:p>
        </p:txBody>
      </p:sp>
    </p:spTree>
    <p:extLst>
      <p:ext uri="{BB962C8B-B14F-4D97-AF65-F5344CB8AC3E}">
        <p14:creationId xmlns:p14="http://schemas.microsoft.com/office/powerpoint/2010/main" val="1459680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p:txBody>
          <a:bodyPr/>
          <a:lstStyle/>
          <a:p>
            <a:r>
              <a:rPr lang="zh-CN" altLang="en-US" dirty="0"/>
              <a:t>（一）</a:t>
            </a:r>
            <a:r>
              <a:rPr lang="en-US" altLang="zh-CN" dirty="0"/>
              <a:t> </a:t>
            </a:r>
            <a:r>
              <a:rPr lang="zh-CN" altLang="en-US" dirty="0"/>
              <a:t>最大间隔超平面</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a:xfrm>
            <a:off x="503549" y="1592263"/>
            <a:ext cx="8100900" cy="4656137"/>
          </a:xfrm>
        </p:spPr>
        <p:txBody>
          <a:bodyPr/>
          <a:lstStyle/>
          <a:p>
            <a:r>
              <a:rPr lang="zh-CN" altLang="en-US" dirty="0"/>
              <a:t>最大间隔超平面</a:t>
            </a:r>
            <a:endParaRPr lang="en-US" altLang="zh-CN" dirty="0"/>
          </a:p>
          <a:p>
            <a:pPr lvl="1"/>
            <a:r>
              <a:rPr lang="zh-CN" altLang="en-US" dirty="0"/>
              <a:t>分隔在超平面两侧，间隔距离最大。</a:t>
            </a:r>
            <a:endParaRPr lang="en-US" altLang="zh-CN" dirty="0"/>
          </a:p>
          <a:p>
            <a:pPr lvl="1"/>
            <a:r>
              <a:rPr lang="zh-CN" altLang="en-US" dirty="0">
                <a:solidFill>
                  <a:srgbClr val="FF0000"/>
                </a:solidFill>
              </a:rPr>
              <a:t>图</a:t>
            </a:r>
            <a:r>
              <a:rPr lang="en-US" altLang="zh-CN" dirty="0">
                <a:solidFill>
                  <a:srgbClr val="FF0000"/>
                </a:solidFill>
              </a:rPr>
              <a:t> (a)(b)(c)</a:t>
            </a:r>
          </a:p>
        </p:txBody>
      </p:sp>
      <p:pic>
        <p:nvPicPr>
          <p:cNvPr id="3" name="图片 2">
            <a:extLst>
              <a:ext uri="{FF2B5EF4-FFF2-40B4-BE49-F238E27FC236}">
                <a16:creationId xmlns:a16="http://schemas.microsoft.com/office/drawing/2014/main" id="{67CD846A-DD2A-4A19-B4AA-2EC88C335735}"/>
              </a:ext>
            </a:extLst>
          </p:cNvPr>
          <p:cNvPicPr>
            <a:picLocks noChangeAspect="1"/>
          </p:cNvPicPr>
          <p:nvPr/>
        </p:nvPicPr>
        <p:blipFill>
          <a:blip r:embed="rId3"/>
          <a:stretch>
            <a:fillRect/>
          </a:stretch>
        </p:blipFill>
        <p:spPr>
          <a:xfrm>
            <a:off x="3923928" y="2834488"/>
            <a:ext cx="4299906" cy="3423226"/>
          </a:xfrm>
          <a:prstGeom prst="rect">
            <a:avLst/>
          </a:prstGeom>
        </p:spPr>
      </p:pic>
    </p:spTree>
    <p:extLst>
      <p:ext uri="{BB962C8B-B14F-4D97-AF65-F5344CB8AC3E}">
        <p14:creationId xmlns:p14="http://schemas.microsoft.com/office/powerpoint/2010/main" val="2649510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90D445-3441-4A0B-B3DD-E744455B1FFF}"/>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17D88FC6-33C1-4C4F-BD3C-71E0FD8A8B68}"/>
              </a:ext>
            </a:extLst>
          </p:cNvPr>
          <p:cNvSpPr>
            <a:spLocks noGrp="1"/>
          </p:cNvSpPr>
          <p:nvPr>
            <p:ph idx="1"/>
          </p:nvPr>
        </p:nvSpPr>
        <p:spPr/>
        <p:txBody>
          <a:bodyPr/>
          <a:lstStyle/>
          <a:p>
            <a:r>
              <a:rPr lang="zh-CN" altLang="en-US" dirty="0"/>
              <a:t>选择最大间隔超平面</a:t>
            </a:r>
          </a:p>
        </p:txBody>
      </p:sp>
      <p:pic>
        <p:nvPicPr>
          <p:cNvPr id="6" name="图片 5">
            <a:extLst>
              <a:ext uri="{FF2B5EF4-FFF2-40B4-BE49-F238E27FC236}">
                <a16:creationId xmlns:a16="http://schemas.microsoft.com/office/drawing/2014/main" id="{A773D085-F5A5-4964-B016-8C7F3D329E15}"/>
              </a:ext>
            </a:extLst>
          </p:cNvPr>
          <p:cNvPicPr>
            <a:picLocks noChangeAspect="1"/>
          </p:cNvPicPr>
          <p:nvPr/>
        </p:nvPicPr>
        <p:blipFill>
          <a:blip r:embed="rId2"/>
          <a:stretch>
            <a:fillRect/>
          </a:stretch>
        </p:blipFill>
        <p:spPr>
          <a:xfrm>
            <a:off x="251520" y="2456892"/>
            <a:ext cx="8640960" cy="3228093"/>
          </a:xfrm>
          <a:prstGeom prst="rect">
            <a:avLst/>
          </a:prstGeom>
        </p:spPr>
      </p:pic>
    </p:spTree>
    <p:extLst>
      <p:ext uri="{BB962C8B-B14F-4D97-AF65-F5344CB8AC3E}">
        <p14:creationId xmlns:p14="http://schemas.microsoft.com/office/powerpoint/2010/main" val="4063128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p:txBody>
          <a:bodyPr/>
          <a:lstStyle/>
          <a:p>
            <a:r>
              <a:rPr lang="zh-CN" altLang="en-US" dirty="0"/>
              <a:t>最大间隔超平面</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a:xfrm>
            <a:off x="503549" y="1592263"/>
            <a:ext cx="8100900" cy="5077097"/>
          </a:xfrm>
        </p:spPr>
        <p:txBody>
          <a:bodyPr/>
          <a:lstStyle/>
          <a:p>
            <a:r>
              <a:rPr lang="zh-CN" altLang="en-US" dirty="0"/>
              <a:t>边缘超平面</a:t>
            </a:r>
            <a:endParaRPr lang="en-US" altLang="zh-CN" dirty="0"/>
          </a:p>
          <a:p>
            <a:pPr lvl="1"/>
            <a:r>
              <a:rPr lang="zh-CN" altLang="en-US" dirty="0"/>
              <a:t>正边缘超平面</a:t>
            </a:r>
            <a:endParaRPr lang="en-US" altLang="zh-CN" dirty="0"/>
          </a:p>
          <a:p>
            <a:pPr lvl="1"/>
            <a:r>
              <a:rPr lang="zh-CN" altLang="en-US" dirty="0"/>
              <a:t>负边缘超平面。</a:t>
            </a:r>
            <a:endParaRPr lang="en-US" altLang="zh-CN" dirty="0"/>
          </a:p>
          <a:p>
            <a:r>
              <a:rPr lang="zh-CN" altLang="en-US" dirty="0"/>
              <a:t>支持向量</a:t>
            </a:r>
            <a:endParaRPr lang="en-US" altLang="zh-CN" dirty="0"/>
          </a:p>
          <a:p>
            <a:pPr lvl="1"/>
            <a:r>
              <a:rPr lang="zh-CN" altLang="en-US" dirty="0"/>
              <a:t>处于边缘超平面上的向量（样例对象）</a:t>
            </a:r>
            <a:endParaRPr lang="en-US" altLang="zh-CN" dirty="0"/>
          </a:p>
          <a:p>
            <a:r>
              <a:rPr lang="zh-CN" altLang="en-US" dirty="0"/>
              <a:t>支持向量机（</a:t>
            </a:r>
            <a:r>
              <a:rPr lang="en-US" altLang="zh-CN" dirty="0"/>
              <a:t>SVM</a:t>
            </a:r>
            <a:r>
              <a:rPr lang="zh-CN" altLang="en-US" dirty="0"/>
              <a:t>）</a:t>
            </a:r>
            <a:endParaRPr lang="en-US" altLang="zh-CN" dirty="0"/>
          </a:p>
          <a:p>
            <a:pPr lvl="1"/>
            <a:r>
              <a:rPr lang="zh-CN" altLang="en-US" dirty="0"/>
              <a:t>利用最大间隔超平面进行分隔或在经过核函数进行线性或非线性映射的在空间中利用最大间隔超平面进行分隔的判别模型。</a:t>
            </a:r>
            <a:endParaRPr lang="en-US" altLang="zh-CN" dirty="0"/>
          </a:p>
        </p:txBody>
      </p:sp>
    </p:spTree>
    <p:extLst>
      <p:ext uri="{BB962C8B-B14F-4D97-AF65-F5344CB8AC3E}">
        <p14:creationId xmlns:p14="http://schemas.microsoft.com/office/powerpoint/2010/main" val="1165051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p:txBody>
          <a:bodyPr/>
          <a:lstStyle/>
          <a:p>
            <a:r>
              <a:rPr lang="zh-CN" altLang="en-US" sz="2800" dirty="0"/>
              <a:t>（二）经验风险最小化与结构风险最小化</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a:xfrm>
            <a:off x="503549" y="1592263"/>
            <a:ext cx="8100900" cy="5077097"/>
          </a:xfrm>
        </p:spPr>
        <p:txBody>
          <a:bodyPr/>
          <a:lstStyle/>
          <a:p>
            <a:r>
              <a:rPr lang="zh-CN" altLang="en-US" dirty="0"/>
              <a:t>模型容量</a:t>
            </a:r>
            <a:endParaRPr lang="en-US" altLang="zh-CN" dirty="0"/>
          </a:p>
          <a:p>
            <a:pPr lvl="1"/>
            <a:r>
              <a:rPr lang="zh-CN" altLang="en-US" dirty="0"/>
              <a:t>度量一个模型的训练拟合能力。</a:t>
            </a:r>
            <a:endParaRPr lang="en-US" altLang="zh-CN" dirty="0"/>
          </a:p>
          <a:p>
            <a:r>
              <a:rPr lang="zh-CN" altLang="en-US" dirty="0"/>
              <a:t>训练深度</a:t>
            </a:r>
            <a:endParaRPr lang="en-US" altLang="zh-CN" dirty="0"/>
          </a:p>
          <a:p>
            <a:pPr lvl="1"/>
            <a:r>
              <a:rPr lang="zh-CN" altLang="en-US" dirty="0"/>
              <a:t>度量一个模型参数的训练优化程度。</a:t>
            </a:r>
            <a:endParaRPr lang="en-US" altLang="zh-CN" dirty="0"/>
          </a:p>
          <a:p>
            <a:r>
              <a:rPr lang="zh-CN" altLang="en-US" dirty="0"/>
              <a:t>示性函数</a:t>
            </a:r>
            <a:endParaRPr lang="en-US" altLang="zh-CN" dirty="0"/>
          </a:p>
          <a:p>
            <a:pPr lvl="1"/>
            <a:r>
              <a:rPr lang="zh-CN" altLang="en-US" dirty="0"/>
              <a:t>能对集合中对象进行映射为</a:t>
            </a:r>
            <a:r>
              <a:rPr lang="en-US" altLang="zh-CN" dirty="0"/>
              <a:t>0</a:t>
            </a:r>
            <a:r>
              <a:rPr lang="zh-CN" altLang="en-US" dirty="0"/>
              <a:t>或</a:t>
            </a:r>
            <a:r>
              <a:rPr lang="en-US" altLang="zh-CN" dirty="0"/>
              <a:t>1</a:t>
            </a:r>
            <a:r>
              <a:rPr lang="zh-CN" altLang="en-US" dirty="0"/>
              <a:t>，也可是符号函数映射为</a:t>
            </a:r>
            <a:r>
              <a:rPr lang="en-US" altLang="zh-CN" dirty="0"/>
              <a:t>-1</a:t>
            </a:r>
            <a:r>
              <a:rPr lang="zh-CN" altLang="en-US" dirty="0"/>
              <a:t>或</a:t>
            </a:r>
            <a:r>
              <a:rPr lang="en-US" altLang="zh-CN" dirty="0"/>
              <a:t>+1</a:t>
            </a:r>
            <a:r>
              <a:rPr lang="zh-CN" altLang="en-US" dirty="0"/>
              <a:t>。可理解为二分类映射函数。</a:t>
            </a:r>
            <a:endParaRPr lang="en-US" altLang="zh-CN" dirty="0"/>
          </a:p>
          <a:p>
            <a:pPr lvl="1"/>
            <a:endParaRPr lang="en-US" altLang="zh-CN" dirty="0"/>
          </a:p>
        </p:txBody>
      </p:sp>
    </p:spTree>
    <p:extLst>
      <p:ext uri="{BB962C8B-B14F-4D97-AF65-F5344CB8AC3E}">
        <p14:creationId xmlns:p14="http://schemas.microsoft.com/office/powerpoint/2010/main" val="3753158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p:txBody>
          <a:bodyPr/>
          <a:lstStyle/>
          <a:p>
            <a:r>
              <a:rPr lang="en-US" altLang="zh-CN" dirty="0"/>
              <a:t>7.1.1</a:t>
            </a:r>
            <a:r>
              <a:rPr lang="zh-CN" altLang="en-US" dirty="0"/>
              <a:t>线性可分时的感知机分类</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p:txBody>
          <a:bodyPr/>
          <a:lstStyle/>
          <a:p>
            <a:r>
              <a:rPr lang="zh-CN" altLang="en-US" dirty="0"/>
              <a:t>线性判别函数概念：</a:t>
            </a:r>
            <a:endParaRPr lang="en-US" altLang="zh-CN" dirty="0"/>
          </a:p>
          <a:p>
            <a:pPr lvl="1"/>
            <a:r>
              <a:rPr lang="zh-CN" altLang="en-US" dirty="0"/>
              <a:t>是指将</a:t>
            </a:r>
            <a:r>
              <a:rPr lang="en-US" altLang="zh-CN" dirty="0"/>
              <a:t>x</a:t>
            </a:r>
            <a:r>
              <a:rPr lang="zh-CN" altLang="en-US" dirty="0"/>
              <a:t>的各个分量加权线性组合构成的判别函数。</a:t>
            </a:r>
            <a:endParaRPr lang="en-US" altLang="zh-CN" dirty="0"/>
          </a:p>
          <a:p>
            <a:pPr lvl="1"/>
            <a:endParaRPr lang="en-US" altLang="zh-CN" dirty="0"/>
          </a:p>
          <a:p>
            <a:pPr lvl="1"/>
            <a:r>
              <a:rPr lang="zh-CN" altLang="en-US" dirty="0"/>
              <a:t>判别规则</a:t>
            </a:r>
            <a:endParaRPr lang="en-US" altLang="zh-CN" dirty="0"/>
          </a:p>
          <a:p>
            <a:pPr lvl="2"/>
            <a:r>
              <a:rPr lang="zh-CN" altLang="en-US" dirty="0"/>
              <a:t>当</a:t>
            </a:r>
            <a:r>
              <a:rPr lang="en-US" altLang="zh-CN" dirty="0"/>
              <a:t>g(x)&gt;0</a:t>
            </a:r>
            <a:r>
              <a:rPr lang="zh-CN" altLang="en-US" dirty="0"/>
              <a:t>判别为</a:t>
            </a:r>
            <a:r>
              <a:rPr lang="en-US" altLang="zh-CN" dirty="0"/>
              <a:t>w</a:t>
            </a:r>
            <a:r>
              <a:rPr lang="en-US" altLang="zh-CN" sz="1100" dirty="0"/>
              <a:t>1</a:t>
            </a:r>
            <a:r>
              <a:rPr lang="en-US" altLang="zh-CN" dirty="0"/>
              <a:t>;</a:t>
            </a:r>
          </a:p>
          <a:p>
            <a:pPr lvl="2"/>
            <a:r>
              <a:rPr lang="zh-CN" altLang="en-US" dirty="0"/>
              <a:t>当</a:t>
            </a:r>
            <a:r>
              <a:rPr lang="en-US" altLang="zh-CN" dirty="0"/>
              <a:t>g(x)&lt;0</a:t>
            </a:r>
            <a:r>
              <a:rPr lang="zh-CN" altLang="en-US" dirty="0"/>
              <a:t>判别为</a:t>
            </a:r>
            <a:r>
              <a:rPr lang="en-US" altLang="zh-CN" dirty="0"/>
              <a:t>w</a:t>
            </a:r>
            <a:r>
              <a:rPr lang="en-US" altLang="zh-CN" sz="1100" dirty="0"/>
              <a:t>2</a:t>
            </a:r>
            <a:r>
              <a:rPr lang="en-US" altLang="zh-CN" dirty="0"/>
              <a:t>;</a:t>
            </a:r>
          </a:p>
          <a:p>
            <a:pPr lvl="2"/>
            <a:r>
              <a:rPr lang="zh-CN" altLang="en-US" dirty="0"/>
              <a:t>当</a:t>
            </a:r>
            <a:r>
              <a:rPr lang="en-US" altLang="zh-CN" dirty="0"/>
              <a:t>g(x)=0</a:t>
            </a:r>
            <a:r>
              <a:rPr lang="zh-CN" altLang="en-US" dirty="0"/>
              <a:t>时无法判别。</a:t>
            </a:r>
            <a:endParaRPr lang="en-US" altLang="zh-CN" sz="1100" dirty="0"/>
          </a:p>
          <a:p>
            <a:pPr marL="0" indent="0">
              <a:buNone/>
            </a:pPr>
            <a:endParaRPr lang="en-US" altLang="zh-CN" dirty="0"/>
          </a:p>
        </p:txBody>
      </p:sp>
      <p:pic>
        <p:nvPicPr>
          <p:cNvPr id="5" name="图片 4">
            <a:extLst>
              <a:ext uri="{FF2B5EF4-FFF2-40B4-BE49-F238E27FC236}">
                <a16:creationId xmlns:a16="http://schemas.microsoft.com/office/drawing/2014/main" id="{E43D654D-311C-45C2-8681-AAD5B0E64ABF}"/>
              </a:ext>
            </a:extLst>
          </p:cNvPr>
          <p:cNvPicPr>
            <a:picLocks noChangeAspect="1"/>
          </p:cNvPicPr>
          <p:nvPr/>
        </p:nvPicPr>
        <p:blipFill>
          <a:blip r:embed="rId2"/>
          <a:stretch>
            <a:fillRect/>
          </a:stretch>
        </p:blipFill>
        <p:spPr>
          <a:xfrm>
            <a:off x="3273555" y="2888940"/>
            <a:ext cx="2596889" cy="63324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p:txBody>
          <a:bodyPr/>
          <a:lstStyle/>
          <a:p>
            <a:r>
              <a:rPr lang="zh-CN" altLang="en-US" sz="2800" dirty="0"/>
              <a:t>经验风险最小化与结构风险最小化</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a:xfrm>
            <a:off x="503549" y="1592263"/>
            <a:ext cx="8100900" cy="5077097"/>
          </a:xfrm>
        </p:spPr>
        <p:txBody>
          <a:bodyPr/>
          <a:lstStyle/>
          <a:p>
            <a:r>
              <a:rPr lang="zh-CN" altLang="en-US" dirty="0"/>
              <a:t>经验风险最小化</a:t>
            </a:r>
            <a:endParaRPr lang="en-US" altLang="zh-CN" dirty="0"/>
          </a:p>
          <a:p>
            <a:pPr lvl="1"/>
            <a:r>
              <a:rPr lang="zh-CN" altLang="en-US" dirty="0"/>
              <a:t>如果模型是以最小化平均损失函数值为优化目标的训练方式。</a:t>
            </a:r>
            <a:endParaRPr lang="en-US" altLang="zh-CN" dirty="0"/>
          </a:p>
          <a:p>
            <a:pPr lvl="2"/>
            <a:r>
              <a:rPr lang="zh-CN" altLang="en-US" dirty="0"/>
              <a:t>如感知机、神经网络</a:t>
            </a:r>
            <a:endParaRPr lang="en-US" altLang="zh-CN" dirty="0"/>
          </a:p>
          <a:p>
            <a:r>
              <a:rPr lang="zh-CN" altLang="en-US" dirty="0"/>
              <a:t>结构风险最小化</a:t>
            </a:r>
            <a:endParaRPr lang="en-US" altLang="zh-CN" dirty="0"/>
          </a:p>
          <a:p>
            <a:pPr lvl="1"/>
            <a:r>
              <a:rPr lang="zh-CN" altLang="en-US" dirty="0"/>
              <a:t>根据分类器的训练误差、训练样例数和模型容量，给出分类器泛化误差的一个上界。</a:t>
            </a:r>
            <a:endParaRPr lang="en-US" altLang="zh-CN" dirty="0"/>
          </a:p>
          <a:p>
            <a:pPr lvl="2"/>
            <a:r>
              <a:rPr lang="zh-CN" altLang="en-US" dirty="0"/>
              <a:t>最大后验概率估计的贝叶斯模型</a:t>
            </a:r>
            <a:endParaRPr lang="en-US" altLang="zh-CN" dirty="0"/>
          </a:p>
          <a:p>
            <a:pPr lvl="1"/>
            <a:r>
              <a:rPr lang="zh-CN" altLang="en-US" dirty="0"/>
              <a:t>由经验风险和置信风险构成。</a:t>
            </a:r>
            <a:endParaRPr lang="en-US" altLang="zh-CN" dirty="0"/>
          </a:p>
        </p:txBody>
      </p:sp>
    </p:spTree>
    <p:extLst>
      <p:ext uri="{BB962C8B-B14F-4D97-AF65-F5344CB8AC3E}">
        <p14:creationId xmlns:p14="http://schemas.microsoft.com/office/powerpoint/2010/main" val="842393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1893DF-8AF8-4A84-B0BE-F8DAE52BD1D8}"/>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E1FC85BF-F6B2-4B01-AD2C-73959C59575C}"/>
              </a:ext>
            </a:extLst>
          </p:cNvPr>
          <p:cNvSpPr>
            <a:spLocks noGrp="1"/>
          </p:cNvSpPr>
          <p:nvPr>
            <p:ph idx="1"/>
          </p:nvPr>
        </p:nvSpPr>
        <p:spPr/>
        <p:txBody>
          <a:bodyPr/>
          <a:lstStyle/>
          <a:p>
            <a:r>
              <a:rPr lang="zh-CN" altLang="en-US" dirty="0"/>
              <a:t>置信风险是如何引发的？</a:t>
            </a:r>
            <a:endParaRPr lang="en-US" altLang="zh-CN" dirty="0"/>
          </a:p>
          <a:p>
            <a:endParaRPr lang="en-US" altLang="zh-CN" dirty="0"/>
          </a:p>
          <a:p>
            <a:r>
              <a:rPr lang="zh-CN" altLang="en-US" dirty="0"/>
              <a:t>可以避免吗？</a:t>
            </a:r>
            <a:endParaRPr lang="en-US" altLang="zh-CN" dirty="0"/>
          </a:p>
          <a:p>
            <a:endParaRPr lang="en-US" altLang="zh-CN" dirty="0"/>
          </a:p>
          <a:p>
            <a:r>
              <a:rPr lang="zh-CN" altLang="en-US" dirty="0"/>
              <a:t>考虑置信风险的优势。</a:t>
            </a:r>
          </a:p>
        </p:txBody>
      </p:sp>
      <p:sp>
        <p:nvSpPr>
          <p:cNvPr id="4" name="页脚占位符 3">
            <a:extLst>
              <a:ext uri="{FF2B5EF4-FFF2-40B4-BE49-F238E27FC236}">
                <a16:creationId xmlns:a16="http://schemas.microsoft.com/office/drawing/2014/main" id="{B0C9374E-76F2-4580-B9F3-D00033DC5889}"/>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a:t>
            </a:r>
            <a:r>
              <a:rPr lang="en-US" altLang="zh-CN"/>
              <a:t>》.</a:t>
            </a:r>
            <a:r>
              <a:rPr lang="zh-CN" altLang="en-US"/>
              <a:t>电子工业出版社</a:t>
            </a:r>
            <a:r>
              <a:rPr lang="en-US" altLang="zh-CN"/>
              <a:t>.2022</a:t>
            </a:r>
          </a:p>
        </p:txBody>
      </p:sp>
    </p:spTree>
    <p:extLst>
      <p:ext uri="{BB962C8B-B14F-4D97-AF65-F5344CB8AC3E}">
        <p14:creationId xmlns:p14="http://schemas.microsoft.com/office/powerpoint/2010/main" val="2390134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FD8654-AF43-4F39-8C1A-C9F159E06988}"/>
              </a:ext>
            </a:extLst>
          </p:cNvPr>
          <p:cNvSpPr>
            <a:spLocks noGrp="1"/>
          </p:cNvSpPr>
          <p:nvPr>
            <p:ph type="title"/>
          </p:nvPr>
        </p:nvSpPr>
        <p:spPr/>
        <p:txBody>
          <a:bodyPr/>
          <a:lstStyle/>
          <a:p>
            <a:r>
              <a:rPr lang="zh-CN" altLang="en-US" dirty="0"/>
              <a:t>线性</a:t>
            </a:r>
            <a:r>
              <a:rPr lang="en-US" altLang="zh-CN" dirty="0"/>
              <a:t>SVM</a:t>
            </a:r>
            <a:endParaRPr lang="zh-CN" altLang="en-US" dirty="0"/>
          </a:p>
        </p:txBody>
      </p:sp>
      <p:sp>
        <p:nvSpPr>
          <p:cNvPr id="3" name="内容占位符 2">
            <a:extLst>
              <a:ext uri="{FF2B5EF4-FFF2-40B4-BE49-F238E27FC236}">
                <a16:creationId xmlns:a16="http://schemas.microsoft.com/office/drawing/2014/main" id="{CFBF30BC-45CD-4C91-93C9-61794D10B45D}"/>
              </a:ext>
            </a:extLst>
          </p:cNvPr>
          <p:cNvSpPr>
            <a:spLocks noGrp="1"/>
          </p:cNvSpPr>
          <p:nvPr>
            <p:ph idx="1"/>
          </p:nvPr>
        </p:nvSpPr>
        <p:spPr/>
        <p:txBody>
          <a:bodyPr/>
          <a:lstStyle/>
          <a:p>
            <a:r>
              <a:rPr lang="zh-CN" altLang="en-US" dirty="0"/>
              <a:t>最大间隔超平面 与 线性</a:t>
            </a:r>
            <a:r>
              <a:rPr lang="en-US" altLang="zh-CN" dirty="0"/>
              <a:t>SVM</a:t>
            </a:r>
            <a:r>
              <a:rPr lang="zh-CN" altLang="en-US" dirty="0"/>
              <a:t>的关系</a:t>
            </a:r>
            <a:endParaRPr lang="en-US" altLang="zh-CN" dirty="0"/>
          </a:p>
          <a:p>
            <a:endParaRPr lang="en-US" altLang="zh-CN" dirty="0"/>
          </a:p>
          <a:p>
            <a:endParaRPr lang="en-US" altLang="zh-CN" dirty="0"/>
          </a:p>
          <a:p>
            <a:r>
              <a:rPr lang="zh-CN" altLang="en-US" dirty="0"/>
              <a:t>线性</a:t>
            </a:r>
            <a:r>
              <a:rPr lang="en-US" altLang="zh-CN" dirty="0"/>
              <a:t>SVM</a:t>
            </a:r>
            <a:r>
              <a:rPr lang="zh-CN" altLang="en-US" dirty="0"/>
              <a:t>的模型参数</a:t>
            </a:r>
            <a:endParaRPr lang="en-US" altLang="zh-CN" dirty="0"/>
          </a:p>
          <a:p>
            <a:endParaRPr lang="en-US" altLang="zh-CN" dirty="0"/>
          </a:p>
          <a:p>
            <a:r>
              <a:rPr lang="zh-CN" altLang="en-US" dirty="0"/>
              <a:t>训练是一个优化模型</a:t>
            </a:r>
            <a:endParaRPr lang="en-US" altLang="zh-CN" dirty="0"/>
          </a:p>
          <a:p>
            <a:endParaRPr lang="zh-CN" altLang="en-US" dirty="0"/>
          </a:p>
        </p:txBody>
      </p:sp>
      <p:sp>
        <p:nvSpPr>
          <p:cNvPr id="4" name="页脚占位符 3">
            <a:extLst>
              <a:ext uri="{FF2B5EF4-FFF2-40B4-BE49-F238E27FC236}">
                <a16:creationId xmlns:a16="http://schemas.microsoft.com/office/drawing/2014/main" id="{B7DF6FF0-E640-47AA-B9FB-B4E758A9CB84}"/>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a:t>
            </a:r>
            <a:r>
              <a:rPr lang="en-US" altLang="zh-CN"/>
              <a:t>》.</a:t>
            </a:r>
            <a:r>
              <a:rPr lang="zh-CN" altLang="en-US"/>
              <a:t>电子工业出版社</a:t>
            </a:r>
            <a:r>
              <a:rPr lang="en-US" altLang="zh-CN"/>
              <a:t>.2022</a:t>
            </a:r>
          </a:p>
        </p:txBody>
      </p:sp>
    </p:spTree>
    <p:extLst>
      <p:ext uri="{BB962C8B-B14F-4D97-AF65-F5344CB8AC3E}">
        <p14:creationId xmlns:p14="http://schemas.microsoft.com/office/powerpoint/2010/main" val="2648218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a:xfrm>
            <a:off x="611188" y="334963"/>
            <a:ext cx="7417196" cy="955675"/>
          </a:xfrm>
        </p:spPr>
        <p:txBody>
          <a:bodyPr/>
          <a:lstStyle/>
          <a:p>
            <a:r>
              <a:rPr lang="zh-CN" altLang="en-US" dirty="0"/>
              <a:t>（三）线性可分时的支持向量机</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a:xfrm>
            <a:off x="503549" y="1592263"/>
            <a:ext cx="8100900" cy="4656137"/>
          </a:xfrm>
        </p:spPr>
        <p:txBody>
          <a:bodyPr/>
          <a:lstStyle/>
          <a:p>
            <a:r>
              <a:rPr lang="zh-CN" altLang="en-US" dirty="0"/>
              <a:t>线性支持向量机</a:t>
            </a:r>
            <a:r>
              <a:rPr lang="en-US" altLang="zh-CN" dirty="0"/>
              <a:t>(LSVM)</a:t>
            </a:r>
          </a:p>
          <a:p>
            <a:pPr lvl="1"/>
            <a:r>
              <a:rPr lang="zh-CN" altLang="en-US" dirty="0"/>
              <a:t>是使用最大间隔超平面进行分类的分类器。</a:t>
            </a:r>
            <a:endParaRPr lang="en-US" altLang="zh-CN" dirty="0"/>
          </a:p>
          <a:p>
            <a:pPr lvl="1"/>
            <a:r>
              <a:rPr lang="en-US" altLang="zh-CN" dirty="0"/>
              <a:t>SVM</a:t>
            </a:r>
            <a:r>
              <a:rPr lang="zh-CN" altLang="en-US" dirty="0"/>
              <a:t>实现二分分类，经过二分类器转多分类方法可以实现多分类。</a:t>
            </a:r>
            <a:endParaRPr lang="en-US" altLang="zh-CN" dirty="0"/>
          </a:p>
          <a:p>
            <a:r>
              <a:rPr lang="zh-CN" altLang="en-US" dirty="0"/>
              <a:t>线性分类器的判别函数</a:t>
            </a:r>
            <a:endParaRPr lang="en-US" altLang="zh-CN" dirty="0"/>
          </a:p>
          <a:p>
            <a:pPr lvl="1"/>
            <a:r>
              <a:rPr lang="zh-CN" altLang="en-US" dirty="0"/>
              <a:t>式</a:t>
            </a:r>
            <a:endParaRPr lang="en-US" altLang="zh-CN" dirty="0"/>
          </a:p>
          <a:p>
            <a:r>
              <a:rPr lang="zh-CN" altLang="en-US" dirty="0"/>
              <a:t>线性分类器的判别边界</a:t>
            </a:r>
            <a:endParaRPr lang="en-US" altLang="zh-CN" dirty="0"/>
          </a:p>
          <a:p>
            <a:pPr lvl="1"/>
            <a:r>
              <a:rPr lang="zh-CN" altLang="en-US" dirty="0"/>
              <a:t>式</a:t>
            </a:r>
            <a:endParaRPr lang="en-US" altLang="zh-CN" dirty="0"/>
          </a:p>
        </p:txBody>
      </p:sp>
      <p:pic>
        <p:nvPicPr>
          <p:cNvPr id="3" name="图片 2">
            <a:extLst>
              <a:ext uri="{FF2B5EF4-FFF2-40B4-BE49-F238E27FC236}">
                <a16:creationId xmlns:a16="http://schemas.microsoft.com/office/drawing/2014/main" id="{C1BA4D01-BDCA-4977-A65E-BA261B3F539F}"/>
              </a:ext>
            </a:extLst>
          </p:cNvPr>
          <p:cNvPicPr>
            <a:picLocks noChangeAspect="1"/>
          </p:cNvPicPr>
          <p:nvPr/>
        </p:nvPicPr>
        <p:blipFill>
          <a:blip r:embed="rId3"/>
          <a:stretch>
            <a:fillRect/>
          </a:stretch>
        </p:blipFill>
        <p:spPr>
          <a:xfrm>
            <a:off x="3167844" y="4222216"/>
            <a:ext cx="3926582" cy="524230"/>
          </a:xfrm>
          <a:prstGeom prst="rect">
            <a:avLst/>
          </a:prstGeom>
        </p:spPr>
      </p:pic>
      <p:pic>
        <p:nvPicPr>
          <p:cNvPr id="5" name="图片 4">
            <a:extLst>
              <a:ext uri="{FF2B5EF4-FFF2-40B4-BE49-F238E27FC236}">
                <a16:creationId xmlns:a16="http://schemas.microsoft.com/office/drawing/2014/main" id="{DA1E8D95-B104-4E96-AF31-46B5A7D34847}"/>
              </a:ext>
            </a:extLst>
          </p:cNvPr>
          <p:cNvPicPr>
            <a:picLocks noChangeAspect="1"/>
          </p:cNvPicPr>
          <p:nvPr/>
        </p:nvPicPr>
        <p:blipFill>
          <a:blip r:embed="rId4"/>
          <a:stretch>
            <a:fillRect/>
          </a:stretch>
        </p:blipFill>
        <p:spPr>
          <a:xfrm>
            <a:off x="3167844" y="5410522"/>
            <a:ext cx="2160240" cy="568772"/>
          </a:xfrm>
          <a:prstGeom prst="rect">
            <a:avLst/>
          </a:prstGeom>
        </p:spPr>
      </p:pic>
    </p:spTree>
    <p:extLst>
      <p:ext uri="{BB962C8B-B14F-4D97-AF65-F5344CB8AC3E}">
        <p14:creationId xmlns:p14="http://schemas.microsoft.com/office/powerpoint/2010/main" val="1918183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a:xfrm>
            <a:off x="611188" y="334963"/>
            <a:ext cx="7417196" cy="955675"/>
          </a:xfrm>
        </p:spPr>
        <p:txBody>
          <a:bodyPr/>
          <a:lstStyle/>
          <a:p>
            <a:r>
              <a:rPr lang="zh-CN" altLang="en-US" dirty="0"/>
              <a:t>（四）数据不可分时的线性</a:t>
            </a:r>
            <a:r>
              <a:rPr lang="en-US" altLang="zh-CN" dirty="0"/>
              <a:t>SVM</a:t>
            </a:r>
            <a:endParaRPr lang="zh-CN" altLang="en-US" dirty="0"/>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a:xfrm>
            <a:off x="503549" y="1592263"/>
            <a:ext cx="8100900" cy="4656137"/>
          </a:xfrm>
        </p:spPr>
        <p:txBody>
          <a:bodyPr/>
          <a:lstStyle/>
          <a:p>
            <a:r>
              <a:rPr lang="zh-CN" altLang="en-US" dirty="0"/>
              <a:t>硬边缘</a:t>
            </a:r>
            <a:endParaRPr lang="en-US" altLang="zh-CN" dirty="0"/>
          </a:p>
          <a:p>
            <a:pPr lvl="1"/>
            <a:r>
              <a:rPr lang="zh-CN" altLang="en-US" dirty="0"/>
              <a:t>在数据集线性可分时，最大间隔超平面严格将两类样本分开。</a:t>
            </a:r>
            <a:endParaRPr lang="en-US" altLang="zh-CN" dirty="0"/>
          </a:p>
          <a:p>
            <a:r>
              <a:rPr lang="zh-CN" altLang="en-US" dirty="0"/>
              <a:t>软边缘</a:t>
            </a:r>
            <a:endParaRPr lang="en-US" altLang="zh-CN" dirty="0"/>
          </a:p>
          <a:p>
            <a:pPr lvl="1"/>
            <a:r>
              <a:rPr lang="zh-CN" altLang="en-US" dirty="0"/>
              <a:t>允许决策边界存在一定错误，在边缘间隔距离和边缘样例错误之间进行适当折中。</a:t>
            </a:r>
            <a:endParaRPr lang="en-US" altLang="zh-CN" dirty="0"/>
          </a:p>
          <a:p>
            <a:pPr lvl="1"/>
            <a:r>
              <a:rPr lang="zh-CN" altLang="en-US" dirty="0"/>
              <a:t>主要解决硬边缘面临的两个问题</a:t>
            </a:r>
            <a:endParaRPr lang="en-US" altLang="zh-CN" dirty="0"/>
          </a:p>
          <a:p>
            <a:pPr lvl="2"/>
            <a:r>
              <a:rPr lang="zh-CN" altLang="en-US" dirty="0"/>
              <a:t>边界敏感和线性不可分</a:t>
            </a:r>
            <a:endParaRPr lang="en-US" altLang="zh-CN" dirty="0"/>
          </a:p>
        </p:txBody>
      </p:sp>
    </p:spTree>
    <p:extLst>
      <p:ext uri="{BB962C8B-B14F-4D97-AF65-F5344CB8AC3E}">
        <p14:creationId xmlns:p14="http://schemas.microsoft.com/office/powerpoint/2010/main" val="315720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a:xfrm>
            <a:off x="611188" y="334963"/>
            <a:ext cx="7417196" cy="955675"/>
          </a:xfrm>
        </p:spPr>
        <p:txBody>
          <a:bodyPr/>
          <a:lstStyle/>
          <a:p>
            <a:r>
              <a:rPr lang="zh-CN" altLang="en-US" dirty="0"/>
              <a:t>数据不可分时的线性</a:t>
            </a:r>
            <a:r>
              <a:rPr lang="en-US" altLang="zh-CN" dirty="0"/>
              <a:t>SVM</a:t>
            </a:r>
            <a:endParaRPr lang="zh-CN" altLang="en-US" dirty="0"/>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a:xfrm>
            <a:off x="503549" y="1592263"/>
            <a:ext cx="8100900" cy="4656137"/>
          </a:xfrm>
        </p:spPr>
        <p:txBody>
          <a:bodyPr/>
          <a:lstStyle/>
          <a:p>
            <a:r>
              <a:rPr lang="zh-CN" altLang="en-US" dirty="0">
                <a:solidFill>
                  <a:srgbClr val="C00000"/>
                </a:solidFill>
              </a:rPr>
              <a:t>图</a:t>
            </a:r>
            <a:r>
              <a:rPr lang="en-US" altLang="zh-CN" dirty="0">
                <a:solidFill>
                  <a:srgbClr val="C00000"/>
                </a:solidFill>
              </a:rPr>
              <a:t>(a)(b)SVM</a:t>
            </a:r>
            <a:r>
              <a:rPr lang="zh-CN" altLang="en-US" dirty="0">
                <a:solidFill>
                  <a:srgbClr val="C00000"/>
                </a:solidFill>
              </a:rPr>
              <a:t>的软间隔超平面与边缘</a:t>
            </a:r>
            <a:endParaRPr lang="en-US" altLang="zh-CN" dirty="0">
              <a:solidFill>
                <a:srgbClr val="C00000"/>
              </a:solidFill>
            </a:endParaRPr>
          </a:p>
        </p:txBody>
      </p:sp>
      <p:pic>
        <p:nvPicPr>
          <p:cNvPr id="3" name="图片 2">
            <a:extLst>
              <a:ext uri="{FF2B5EF4-FFF2-40B4-BE49-F238E27FC236}">
                <a16:creationId xmlns:a16="http://schemas.microsoft.com/office/drawing/2014/main" id="{92FCB99A-5F36-4ACB-ACAC-EB06B2A2604E}"/>
              </a:ext>
            </a:extLst>
          </p:cNvPr>
          <p:cNvPicPr>
            <a:picLocks noChangeAspect="1"/>
          </p:cNvPicPr>
          <p:nvPr/>
        </p:nvPicPr>
        <p:blipFill>
          <a:blip r:embed="rId3"/>
          <a:stretch>
            <a:fillRect/>
          </a:stretch>
        </p:blipFill>
        <p:spPr>
          <a:xfrm>
            <a:off x="0" y="2528900"/>
            <a:ext cx="9144000" cy="3353767"/>
          </a:xfrm>
          <a:prstGeom prst="rect">
            <a:avLst/>
          </a:prstGeom>
        </p:spPr>
      </p:pic>
    </p:spTree>
    <p:extLst>
      <p:ext uri="{BB962C8B-B14F-4D97-AF65-F5344CB8AC3E}">
        <p14:creationId xmlns:p14="http://schemas.microsoft.com/office/powerpoint/2010/main" val="2210351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8F448C-128A-414E-A1D3-B7B798F2A209}"/>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F63DC560-A5C5-4CE7-8336-9345E349C343}"/>
              </a:ext>
            </a:extLst>
          </p:cNvPr>
          <p:cNvSpPr>
            <a:spLocks noGrp="1"/>
          </p:cNvSpPr>
          <p:nvPr>
            <p:ph idx="1"/>
          </p:nvPr>
        </p:nvSpPr>
        <p:spPr/>
        <p:txBody>
          <a:bodyPr/>
          <a:lstStyle/>
          <a:p>
            <a:r>
              <a:rPr lang="zh-CN" altLang="en-US" dirty="0"/>
              <a:t>软间隔技术</a:t>
            </a:r>
          </a:p>
        </p:txBody>
      </p:sp>
      <p:pic>
        <p:nvPicPr>
          <p:cNvPr id="6" name="图片 5">
            <a:extLst>
              <a:ext uri="{FF2B5EF4-FFF2-40B4-BE49-F238E27FC236}">
                <a16:creationId xmlns:a16="http://schemas.microsoft.com/office/drawing/2014/main" id="{1BF3F993-3F7A-4622-B979-DE79AA076D35}"/>
              </a:ext>
            </a:extLst>
          </p:cNvPr>
          <p:cNvPicPr>
            <a:picLocks noChangeAspect="1"/>
          </p:cNvPicPr>
          <p:nvPr/>
        </p:nvPicPr>
        <p:blipFill>
          <a:blip r:embed="rId2"/>
          <a:stretch>
            <a:fillRect/>
          </a:stretch>
        </p:blipFill>
        <p:spPr>
          <a:xfrm>
            <a:off x="967" y="2528900"/>
            <a:ext cx="9144000" cy="3357478"/>
          </a:xfrm>
          <a:prstGeom prst="rect">
            <a:avLst/>
          </a:prstGeom>
        </p:spPr>
      </p:pic>
    </p:spTree>
    <p:extLst>
      <p:ext uri="{BB962C8B-B14F-4D97-AF65-F5344CB8AC3E}">
        <p14:creationId xmlns:p14="http://schemas.microsoft.com/office/powerpoint/2010/main" val="3353066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标题 1">
            <a:extLst>
              <a:ext uri="{FF2B5EF4-FFF2-40B4-BE49-F238E27FC236}">
                <a16:creationId xmlns:a16="http://schemas.microsoft.com/office/drawing/2014/main" id="{4B64A3D0-4A64-45EB-96A9-58A63DC59F09}"/>
              </a:ext>
            </a:extLst>
          </p:cNvPr>
          <p:cNvSpPr>
            <a:spLocks noGrp="1"/>
          </p:cNvSpPr>
          <p:nvPr>
            <p:ph type="title"/>
          </p:nvPr>
        </p:nvSpPr>
        <p:spPr/>
        <p:txBody>
          <a:bodyPr/>
          <a:lstStyle/>
          <a:p>
            <a:r>
              <a:rPr lang="zh-CN" altLang="en-US" dirty="0"/>
              <a:t>（五）</a:t>
            </a:r>
            <a:r>
              <a:rPr lang="en-US" altLang="zh-CN" dirty="0"/>
              <a:t>Python</a:t>
            </a:r>
            <a:r>
              <a:rPr lang="zh-CN" altLang="en-US" dirty="0"/>
              <a:t>程序举例</a:t>
            </a:r>
          </a:p>
        </p:txBody>
      </p:sp>
      <p:sp>
        <p:nvSpPr>
          <p:cNvPr id="67587" name="内容占位符 2">
            <a:extLst>
              <a:ext uri="{FF2B5EF4-FFF2-40B4-BE49-F238E27FC236}">
                <a16:creationId xmlns:a16="http://schemas.microsoft.com/office/drawing/2014/main" id="{9079B643-9117-4505-BEF5-E60413B7DBF7}"/>
              </a:ext>
            </a:extLst>
          </p:cNvPr>
          <p:cNvSpPr>
            <a:spLocks noGrp="1"/>
          </p:cNvSpPr>
          <p:nvPr>
            <p:ph idx="1"/>
          </p:nvPr>
        </p:nvSpPr>
        <p:spPr/>
        <p:txBody>
          <a:bodyPr>
            <a:normAutofit fontScale="70000" lnSpcReduction="20000"/>
          </a:bodyPr>
          <a:lstStyle/>
          <a:p>
            <a:r>
              <a:rPr lang="en-US" altLang="zh-CN" dirty="0"/>
              <a:t>ds = </a:t>
            </a:r>
            <a:r>
              <a:rPr lang="en-US" altLang="zh-CN" dirty="0" err="1"/>
              <a:t>np.loadtxt</a:t>
            </a:r>
            <a:r>
              <a:rPr lang="en-US" altLang="zh-CN" dirty="0"/>
              <a:t>("D:\\w7data\\chapter7\JLinearTwoClass.txt", delimiter = "\t");</a:t>
            </a:r>
          </a:p>
          <a:p>
            <a:r>
              <a:rPr lang="en-US" altLang="zh-CN" dirty="0"/>
              <a:t>    X = ds[:,1:3];</a:t>
            </a:r>
          </a:p>
          <a:p>
            <a:r>
              <a:rPr lang="en-US" altLang="zh-CN" dirty="0"/>
              <a:t>    y = ds[:,0];</a:t>
            </a:r>
          </a:p>
          <a:p>
            <a:r>
              <a:rPr lang="en-US" altLang="zh-CN" dirty="0"/>
              <a:t>    #print (X);</a:t>
            </a:r>
          </a:p>
          <a:p>
            <a:r>
              <a:rPr lang="en-US" altLang="zh-CN" dirty="0"/>
              <a:t>    print(y);</a:t>
            </a:r>
          </a:p>
          <a:p>
            <a:r>
              <a:rPr lang="en-US" altLang="zh-CN" dirty="0"/>
              <a:t>    m = </a:t>
            </a:r>
            <a:r>
              <a:rPr lang="en-US" altLang="zh-CN" dirty="0" err="1"/>
              <a:t>svm.LinearSVC</a:t>
            </a:r>
            <a:r>
              <a:rPr lang="en-US" altLang="zh-CN" dirty="0"/>
              <a:t>(C = 1.0, </a:t>
            </a:r>
            <a:r>
              <a:rPr lang="en-US" altLang="zh-CN" dirty="0" err="1"/>
              <a:t>multi_class</a:t>
            </a:r>
            <a:r>
              <a:rPr lang="en-US" altLang="zh-CN" dirty="0"/>
              <a:t> = "</a:t>
            </a:r>
            <a:r>
              <a:rPr lang="en-US" altLang="zh-CN" dirty="0" err="1"/>
              <a:t>ovr</a:t>
            </a:r>
            <a:r>
              <a:rPr lang="en-US" altLang="zh-CN" dirty="0"/>
              <a:t>", </a:t>
            </a:r>
            <a:r>
              <a:rPr lang="en-US" altLang="zh-CN" dirty="0" err="1"/>
              <a:t>fit_intercept</a:t>
            </a:r>
            <a:r>
              <a:rPr lang="en-US" altLang="zh-CN" dirty="0"/>
              <a:t>=True, </a:t>
            </a:r>
            <a:r>
              <a:rPr lang="en-US" altLang="zh-CN" dirty="0" err="1"/>
              <a:t>max_iter</a:t>
            </a:r>
            <a:r>
              <a:rPr lang="en-US" altLang="zh-CN" dirty="0"/>
              <a:t> = 100000);</a:t>
            </a:r>
          </a:p>
          <a:p>
            <a:r>
              <a:rPr lang="en-US" altLang="zh-CN" dirty="0"/>
              <a:t>    </a:t>
            </a:r>
            <a:r>
              <a:rPr lang="en-US" altLang="zh-CN" dirty="0" err="1"/>
              <a:t>m.fit</a:t>
            </a:r>
            <a:r>
              <a:rPr lang="en-US" altLang="zh-CN" dirty="0"/>
              <a:t>(X, y);</a:t>
            </a:r>
          </a:p>
          <a:p>
            <a:r>
              <a:rPr lang="en-US" altLang="zh-CN" dirty="0"/>
              <a:t>    pred = </a:t>
            </a:r>
            <a:r>
              <a:rPr lang="en-US" altLang="zh-CN" dirty="0" err="1"/>
              <a:t>m.predict</a:t>
            </a:r>
            <a:r>
              <a:rPr lang="en-US" altLang="zh-CN" dirty="0"/>
              <a:t>(X);</a:t>
            </a:r>
          </a:p>
          <a:p>
            <a:r>
              <a:rPr lang="en-US" altLang="zh-CN" dirty="0"/>
              <a:t>    print(pred);</a:t>
            </a:r>
          </a:p>
          <a:p>
            <a:r>
              <a:rPr lang="en-US" altLang="zh-CN" dirty="0"/>
              <a:t>    return;</a:t>
            </a:r>
          </a:p>
        </p:txBody>
      </p:sp>
    </p:spTree>
    <p:extLst>
      <p:ext uri="{BB962C8B-B14F-4D97-AF65-F5344CB8AC3E}">
        <p14:creationId xmlns:p14="http://schemas.microsoft.com/office/powerpoint/2010/main" val="28390790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7E504E-DD01-4F4D-BD54-31403D2EE220}"/>
              </a:ext>
            </a:extLst>
          </p:cNvPr>
          <p:cNvSpPr>
            <a:spLocks noGrp="1"/>
          </p:cNvSpPr>
          <p:nvPr>
            <p:ph type="title"/>
          </p:nvPr>
        </p:nvSpPr>
        <p:spPr/>
        <p:txBody>
          <a:bodyPr/>
          <a:lstStyle/>
          <a:p>
            <a:r>
              <a:rPr lang="en-US" altLang="zh-CN" dirty="0"/>
              <a:t>C++</a:t>
            </a:r>
            <a:r>
              <a:rPr lang="zh-CN" altLang="en-US" dirty="0"/>
              <a:t>程序举例</a:t>
            </a:r>
          </a:p>
        </p:txBody>
      </p:sp>
      <p:sp>
        <p:nvSpPr>
          <p:cNvPr id="3" name="内容占位符 2">
            <a:extLst>
              <a:ext uri="{FF2B5EF4-FFF2-40B4-BE49-F238E27FC236}">
                <a16:creationId xmlns:a16="http://schemas.microsoft.com/office/drawing/2014/main" id="{9A65934A-EEB6-48A7-B790-72AD93A4C959}"/>
              </a:ext>
            </a:extLst>
          </p:cNvPr>
          <p:cNvSpPr>
            <a:spLocks noGrp="1"/>
          </p:cNvSpPr>
          <p:nvPr>
            <p:ph idx="1"/>
          </p:nvPr>
        </p:nvSpPr>
        <p:spPr/>
        <p:txBody>
          <a:bodyPr>
            <a:normAutofit fontScale="92500" lnSpcReduction="20000"/>
          </a:bodyPr>
          <a:lstStyle/>
          <a:p>
            <a:r>
              <a:rPr lang="en-US" altLang="zh-CN" sz="1800" dirty="0">
                <a:solidFill>
                  <a:srgbClr val="0000FF"/>
                </a:solidFill>
                <a:latin typeface="新宋体" panose="02010609030101010101" pitchFamily="49" charset="-122"/>
                <a:ea typeface="新宋体" panose="02010609030101010101" pitchFamily="49" charset="-122"/>
              </a:rPr>
              <a:t>void</a:t>
            </a:r>
            <a:r>
              <a:rPr lang="en-US" altLang="zh-CN" sz="1800" dirty="0">
                <a:solidFill>
                  <a:srgbClr val="000000"/>
                </a:solidFill>
                <a:latin typeface="新宋体" panose="02010609030101010101" pitchFamily="49" charset="-122"/>
                <a:ea typeface="新宋体" panose="02010609030101010101" pitchFamily="49" charset="-122"/>
              </a:rPr>
              <a:t> w7_section_7_2_1_exp_7_6_JLinearTwoClass()</a:t>
            </a:r>
          </a:p>
          <a:p>
            <a:r>
              <a:rPr lang="en-US" altLang="zh-CN" sz="1800" dirty="0">
                <a:solidFill>
                  <a:srgbClr val="000000"/>
                </a:solidFill>
                <a:latin typeface="新宋体" panose="02010609030101010101" pitchFamily="49" charset="-122"/>
                <a:ea typeface="新宋体" panose="02010609030101010101" pitchFamily="49" charset="-122"/>
              </a:rPr>
              <a:t>{</a:t>
            </a:r>
            <a:r>
              <a:rPr lang="en-US" altLang="zh-CN" sz="1800" dirty="0">
                <a:solidFill>
                  <a:srgbClr val="008000"/>
                </a:solidFill>
                <a:latin typeface="新宋体" panose="02010609030101010101" pitchFamily="49" charset="-122"/>
                <a:ea typeface="新宋体" panose="02010609030101010101" pitchFamily="49" charset="-122"/>
              </a:rPr>
              <a:t>//</a:t>
            </a:r>
            <a:r>
              <a:rPr lang="zh-CN" altLang="en-US" sz="1800" dirty="0">
                <a:solidFill>
                  <a:srgbClr val="008000"/>
                </a:solidFill>
                <a:latin typeface="新宋体" panose="02010609030101010101" pitchFamily="49" charset="-122"/>
                <a:ea typeface="新宋体" panose="02010609030101010101" pitchFamily="49" charset="-122"/>
              </a:rPr>
              <a:t>第</a:t>
            </a:r>
            <a:r>
              <a:rPr lang="en-US" altLang="zh-CN" sz="1800" dirty="0">
                <a:solidFill>
                  <a:srgbClr val="008000"/>
                </a:solidFill>
                <a:latin typeface="新宋体" panose="02010609030101010101" pitchFamily="49" charset="-122"/>
                <a:ea typeface="新宋体" panose="02010609030101010101" pitchFamily="49" charset="-122"/>
              </a:rPr>
              <a:t>7</a:t>
            </a:r>
            <a:r>
              <a:rPr lang="zh-CN" altLang="en-US" sz="1800" dirty="0">
                <a:solidFill>
                  <a:srgbClr val="008000"/>
                </a:solidFill>
                <a:latin typeface="新宋体" panose="02010609030101010101" pitchFamily="49" charset="-122"/>
                <a:ea typeface="新宋体" panose="02010609030101010101" pitchFamily="49" charset="-122"/>
              </a:rPr>
              <a:t>章第</a:t>
            </a:r>
            <a:r>
              <a:rPr lang="en-US" altLang="zh-CN" sz="1800" dirty="0">
                <a:solidFill>
                  <a:srgbClr val="008000"/>
                </a:solidFill>
                <a:latin typeface="新宋体" panose="02010609030101010101" pitchFamily="49" charset="-122"/>
                <a:ea typeface="新宋体" panose="02010609030101010101" pitchFamily="49" charset="-122"/>
              </a:rPr>
              <a:t>7.2.1</a:t>
            </a:r>
            <a:r>
              <a:rPr lang="zh-CN" altLang="en-US" sz="1800" dirty="0">
                <a:solidFill>
                  <a:srgbClr val="008000"/>
                </a:solidFill>
                <a:latin typeface="新宋体" panose="02010609030101010101" pitchFamily="49" charset="-122"/>
                <a:ea typeface="新宋体" panose="02010609030101010101" pitchFamily="49" charset="-122"/>
              </a:rPr>
              <a:t>节，例</a:t>
            </a:r>
            <a:r>
              <a:rPr lang="en-US" altLang="zh-CN" sz="1800" dirty="0">
                <a:solidFill>
                  <a:srgbClr val="008000"/>
                </a:solidFill>
                <a:latin typeface="新宋体" panose="02010609030101010101" pitchFamily="49" charset="-122"/>
                <a:ea typeface="新宋体" panose="02010609030101010101" pitchFamily="49" charset="-122"/>
              </a:rPr>
              <a:t>7.6</a:t>
            </a:r>
            <a:endParaRPr lang="zh-CN" altLang="en-US" sz="1800" dirty="0">
              <a:solidFill>
                <a:srgbClr val="000000"/>
              </a:solidFill>
              <a:latin typeface="新宋体" panose="02010609030101010101" pitchFamily="49" charset="-122"/>
              <a:ea typeface="新宋体" panose="02010609030101010101" pitchFamily="49" charset="-122"/>
            </a:endParaRPr>
          </a:p>
          <a:p>
            <a:r>
              <a:rPr lang="en-US" altLang="zh-CN" sz="1800" dirty="0" err="1">
                <a:solidFill>
                  <a:srgbClr val="2B91AF"/>
                </a:solidFill>
                <a:latin typeface="新宋体" panose="02010609030101010101" pitchFamily="49" charset="-122"/>
                <a:ea typeface="新宋体" panose="02010609030101010101" pitchFamily="49" charset="-122"/>
              </a:rPr>
              <a:t>mdouble</a:t>
            </a:r>
            <a:r>
              <a:rPr lang="en-US" altLang="zh-CN" sz="1800" dirty="0">
                <a:solidFill>
                  <a:srgbClr val="000000"/>
                </a:solidFill>
                <a:latin typeface="新宋体" panose="02010609030101010101" pitchFamily="49" charset="-122"/>
                <a:ea typeface="新宋体" panose="02010609030101010101" pitchFamily="49" charset="-122"/>
              </a:rPr>
              <a:t> X = </a:t>
            </a:r>
            <a:r>
              <a:rPr lang="en-US" altLang="zh-CN" sz="1800" dirty="0" err="1">
                <a:solidFill>
                  <a:srgbClr val="000000"/>
                </a:solidFill>
                <a:latin typeface="新宋体" panose="02010609030101010101" pitchFamily="49" charset="-122"/>
                <a:ea typeface="新宋体" panose="02010609030101010101" pitchFamily="49" charset="-122"/>
              </a:rPr>
              <a:t>dmt</a:t>
            </a:r>
            <a:r>
              <a:rPr lang="en-US" altLang="zh-CN" sz="1800" dirty="0">
                <a:solidFill>
                  <a:srgbClr val="000000"/>
                </a:solidFill>
                <a:latin typeface="新宋体" panose="02010609030101010101" pitchFamily="49" charset="-122"/>
                <a:ea typeface="新宋体" panose="02010609030101010101" pitchFamily="49" charset="-122"/>
              </a:rPr>
              <a:t>::dataset::</a:t>
            </a:r>
            <a:r>
              <a:rPr lang="en-US" altLang="zh-CN" sz="1800" dirty="0" err="1">
                <a:solidFill>
                  <a:srgbClr val="000000"/>
                </a:solidFill>
                <a:latin typeface="新宋体" panose="02010609030101010101" pitchFamily="49" charset="-122"/>
                <a:ea typeface="新宋体" panose="02010609030101010101" pitchFamily="49" charset="-122"/>
              </a:rPr>
              <a:t>JLinearTwoClass</a:t>
            </a:r>
            <a:r>
              <a:rPr lang="en-US" altLang="zh-CN" sz="1800" dirty="0">
                <a:solidFill>
                  <a:srgbClr val="000000"/>
                </a:solidFill>
                <a:latin typeface="新宋体" panose="02010609030101010101" pitchFamily="49" charset="-122"/>
                <a:ea typeface="新宋体" panose="02010609030101010101" pitchFamily="49" charset="-122"/>
              </a:rPr>
              <a:t>::</a:t>
            </a:r>
            <a:r>
              <a:rPr lang="en-US" altLang="zh-CN" sz="1800" dirty="0" err="1">
                <a:solidFill>
                  <a:srgbClr val="000000"/>
                </a:solidFill>
                <a:latin typeface="新宋体" panose="02010609030101010101" pitchFamily="49" charset="-122"/>
                <a:ea typeface="新宋体" panose="02010609030101010101" pitchFamily="49" charset="-122"/>
              </a:rPr>
              <a:t>JLinearTwoClass_X</a:t>
            </a:r>
            <a:r>
              <a:rPr lang="en-US" altLang="zh-CN" sz="1800" dirty="0">
                <a:solidFill>
                  <a:srgbClr val="000000"/>
                </a:solidFill>
                <a:latin typeface="新宋体" panose="02010609030101010101" pitchFamily="49" charset="-122"/>
                <a:ea typeface="新宋体" panose="02010609030101010101" pitchFamily="49" charset="-122"/>
              </a:rPr>
              <a:t>();</a:t>
            </a:r>
          </a:p>
          <a:p>
            <a:r>
              <a:rPr lang="en-US" altLang="zh-CN" sz="1800" dirty="0" err="1">
                <a:solidFill>
                  <a:srgbClr val="2B91AF"/>
                </a:solidFill>
                <a:latin typeface="新宋体" panose="02010609030101010101" pitchFamily="49" charset="-122"/>
                <a:ea typeface="新宋体" panose="02010609030101010101" pitchFamily="49" charset="-122"/>
              </a:rPr>
              <a:t>vint</a:t>
            </a:r>
            <a:r>
              <a:rPr lang="en-US" altLang="zh-CN" sz="1800" dirty="0">
                <a:solidFill>
                  <a:srgbClr val="000000"/>
                </a:solidFill>
                <a:latin typeface="新宋体" panose="02010609030101010101" pitchFamily="49" charset="-122"/>
                <a:ea typeface="新宋体" panose="02010609030101010101" pitchFamily="49" charset="-122"/>
              </a:rPr>
              <a:t> y = </a:t>
            </a:r>
            <a:r>
              <a:rPr lang="en-US" altLang="zh-CN" sz="1800" dirty="0" err="1">
                <a:solidFill>
                  <a:srgbClr val="000000"/>
                </a:solidFill>
                <a:latin typeface="新宋体" panose="02010609030101010101" pitchFamily="49" charset="-122"/>
                <a:ea typeface="新宋体" panose="02010609030101010101" pitchFamily="49" charset="-122"/>
              </a:rPr>
              <a:t>dmt</a:t>
            </a:r>
            <a:r>
              <a:rPr lang="en-US" altLang="zh-CN" sz="1800" dirty="0">
                <a:solidFill>
                  <a:srgbClr val="000000"/>
                </a:solidFill>
                <a:latin typeface="新宋体" panose="02010609030101010101" pitchFamily="49" charset="-122"/>
                <a:ea typeface="新宋体" panose="02010609030101010101" pitchFamily="49" charset="-122"/>
              </a:rPr>
              <a:t>::dataset::</a:t>
            </a:r>
            <a:r>
              <a:rPr lang="en-US" altLang="zh-CN" sz="1800" dirty="0" err="1">
                <a:solidFill>
                  <a:srgbClr val="000000"/>
                </a:solidFill>
                <a:latin typeface="新宋体" panose="02010609030101010101" pitchFamily="49" charset="-122"/>
                <a:ea typeface="新宋体" panose="02010609030101010101" pitchFamily="49" charset="-122"/>
              </a:rPr>
              <a:t>JLinearTwoClass</a:t>
            </a:r>
            <a:r>
              <a:rPr lang="en-US" altLang="zh-CN" sz="1800" dirty="0">
                <a:solidFill>
                  <a:srgbClr val="000000"/>
                </a:solidFill>
                <a:latin typeface="新宋体" panose="02010609030101010101" pitchFamily="49" charset="-122"/>
                <a:ea typeface="新宋体" panose="02010609030101010101" pitchFamily="49" charset="-122"/>
              </a:rPr>
              <a:t>::</a:t>
            </a:r>
            <a:r>
              <a:rPr lang="en-US" altLang="zh-CN" sz="1800" dirty="0" err="1">
                <a:solidFill>
                  <a:srgbClr val="000000"/>
                </a:solidFill>
                <a:latin typeface="新宋体" panose="02010609030101010101" pitchFamily="49" charset="-122"/>
                <a:ea typeface="新宋体" panose="02010609030101010101" pitchFamily="49" charset="-122"/>
              </a:rPr>
              <a:t>JLinearTwoClass_y</a:t>
            </a:r>
            <a:r>
              <a:rPr lang="en-US" altLang="zh-CN" sz="1800" dirty="0">
                <a:solidFill>
                  <a:srgbClr val="000000"/>
                </a:solidFill>
                <a:latin typeface="新宋体" panose="02010609030101010101" pitchFamily="49" charset="-122"/>
                <a:ea typeface="新宋体" panose="02010609030101010101" pitchFamily="49" charset="-122"/>
              </a:rPr>
              <a:t>();</a:t>
            </a:r>
          </a:p>
          <a:p>
            <a:r>
              <a:rPr lang="en-US" altLang="zh-CN" sz="1800" dirty="0">
                <a:solidFill>
                  <a:srgbClr val="008000"/>
                </a:solidFill>
                <a:latin typeface="新宋体" panose="02010609030101010101" pitchFamily="49" charset="-122"/>
                <a:ea typeface="新宋体" panose="02010609030101010101" pitchFamily="49" charset="-122"/>
              </a:rPr>
              <a:t>//</a:t>
            </a:r>
            <a:r>
              <a:rPr lang="en-US" altLang="zh-CN" sz="1800" dirty="0" err="1">
                <a:solidFill>
                  <a:srgbClr val="008000"/>
                </a:solidFill>
                <a:latin typeface="新宋体" panose="02010609030101010101" pitchFamily="49" charset="-122"/>
                <a:ea typeface="新宋体" panose="02010609030101010101" pitchFamily="49" charset="-122"/>
              </a:rPr>
              <a:t>cout</a:t>
            </a:r>
            <a:r>
              <a:rPr lang="en-US" altLang="zh-CN" sz="1800" dirty="0">
                <a:solidFill>
                  <a:srgbClr val="008000"/>
                </a:solidFill>
                <a:latin typeface="新宋体" panose="02010609030101010101" pitchFamily="49" charset="-122"/>
                <a:ea typeface="新宋体" panose="02010609030101010101" pitchFamily="49" charset="-122"/>
              </a:rPr>
              <a:t> &lt;&lt; "</a:t>
            </a:r>
            <a:r>
              <a:rPr lang="zh-CN" altLang="en-US" sz="1800" dirty="0">
                <a:solidFill>
                  <a:srgbClr val="008000"/>
                </a:solidFill>
                <a:latin typeface="新宋体" panose="02010609030101010101" pitchFamily="49" charset="-122"/>
                <a:ea typeface="新宋体" panose="02010609030101010101" pitchFamily="49" charset="-122"/>
              </a:rPr>
              <a:t>真实标记</a:t>
            </a:r>
            <a:r>
              <a:rPr lang="en-US" altLang="zh-CN" sz="1800" dirty="0">
                <a:solidFill>
                  <a:srgbClr val="008000"/>
                </a:solidFill>
                <a:latin typeface="新宋体" panose="02010609030101010101" pitchFamily="49" charset="-122"/>
                <a:ea typeface="新宋体" panose="02010609030101010101" pitchFamily="49" charset="-122"/>
              </a:rPr>
              <a:t>..." &lt;&lt; </a:t>
            </a:r>
            <a:r>
              <a:rPr lang="en-US" altLang="zh-CN" sz="1800" dirty="0" err="1">
                <a:solidFill>
                  <a:srgbClr val="008000"/>
                </a:solidFill>
                <a:latin typeface="新宋体" panose="02010609030101010101" pitchFamily="49" charset="-122"/>
                <a:ea typeface="新宋体" panose="02010609030101010101" pitchFamily="49" charset="-122"/>
              </a:rPr>
              <a:t>endl</a:t>
            </a:r>
            <a:r>
              <a:rPr lang="en-US" altLang="zh-CN" sz="1800" dirty="0">
                <a:solidFill>
                  <a:srgbClr val="008000"/>
                </a:solidFill>
                <a:latin typeface="新宋体" panose="02010609030101010101" pitchFamily="49" charset="-122"/>
                <a:ea typeface="新宋体" panose="02010609030101010101" pitchFamily="49" charset="-122"/>
              </a:rPr>
              <a:t>;</a:t>
            </a:r>
            <a:endParaRPr lang="en-US" altLang="zh-CN" sz="1800" dirty="0">
              <a:solidFill>
                <a:srgbClr val="000000"/>
              </a:solidFill>
              <a:latin typeface="新宋体" panose="02010609030101010101" pitchFamily="49" charset="-122"/>
              <a:ea typeface="新宋体" panose="02010609030101010101" pitchFamily="49" charset="-122"/>
            </a:endParaRPr>
          </a:p>
          <a:p>
            <a:r>
              <a:rPr lang="en-US" altLang="zh-CN" sz="1800" dirty="0" err="1">
                <a:solidFill>
                  <a:srgbClr val="000000"/>
                </a:solidFill>
                <a:latin typeface="新宋体" panose="02010609030101010101" pitchFamily="49" charset="-122"/>
                <a:ea typeface="新宋体" panose="02010609030101010101" pitchFamily="49" charset="-122"/>
              </a:rPr>
              <a:t>cout</a:t>
            </a:r>
            <a:r>
              <a:rPr lang="en-US" altLang="zh-CN" sz="1800" dirty="0">
                <a:solidFill>
                  <a:srgbClr val="000000"/>
                </a:solidFill>
                <a:latin typeface="新宋体" panose="02010609030101010101" pitchFamily="49" charset="-122"/>
                <a:ea typeface="新宋体" panose="02010609030101010101" pitchFamily="49" charset="-122"/>
              </a:rPr>
              <a:t> </a:t>
            </a:r>
            <a:r>
              <a:rPr lang="en-US" altLang="zh-CN" sz="1800" dirty="0">
                <a:solidFill>
                  <a:srgbClr val="008080"/>
                </a:solidFill>
                <a:latin typeface="新宋体" panose="02010609030101010101" pitchFamily="49" charset="-122"/>
                <a:ea typeface="新宋体" panose="02010609030101010101" pitchFamily="49" charset="-122"/>
              </a:rPr>
              <a:t>&lt;&lt;</a:t>
            </a:r>
            <a:r>
              <a:rPr lang="en-US" altLang="zh-CN" sz="1800" dirty="0">
                <a:solidFill>
                  <a:srgbClr val="000000"/>
                </a:solidFill>
                <a:latin typeface="新宋体" panose="02010609030101010101" pitchFamily="49" charset="-122"/>
                <a:ea typeface="新宋体" panose="02010609030101010101" pitchFamily="49" charset="-122"/>
              </a:rPr>
              <a:t> y </a:t>
            </a:r>
            <a:r>
              <a:rPr lang="en-US" altLang="zh-CN" sz="1800" dirty="0">
                <a:solidFill>
                  <a:srgbClr val="008080"/>
                </a:solidFill>
                <a:latin typeface="新宋体" panose="02010609030101010101" pitchFamily="49" charset="-122"/>
                <a:ea typeface="新宋体" panose="02010609030101010101" pitchFamily="49" charset="-122"/>
              </a:rPr>
              <a:t>&lt;&lt;</a:t>
            </a:r>
            <a:r>
              <a:rPr lang="en-US" altLang="zh-CN" sz="1800" dirty="0">
                <a:solidFill>
                  <a:srgbClr val="000000"/>
                </a:solidFill>
                <a:latin typeface="新宋体" panose="02010609030101010101" pitchFamily="49" charset="-122"/>
                <a:ea typeface="新宋体" panose="02010609030101010101" pitchFamily="49" charset="-122"/>
              </a:rPr>
              <a:t> </a:t>
            </a:r>
            <a:r>
              <a:rPr lang="en-US" altLang="zh-CN" sz="1800" dirty="0" err="1">
                <a:solidFill>
                  <a:srgbClr val="000000"/>
                </a:solidFill>
                <a:latin typeface="新宋体" panose="02010609030101010101" pitchFamily="49" charset="-122"/>
                <a:ea typeface="新宋体" panose="02010609030101010101" pitchFamily="49" charset="-122"/>
              </a:rPr>
              <a:t>endl</a:t>
            </a:r>
            <a:r>
              <a:rPr lang="en-US" altLang="zh-CN" sz="1800" dirty="0">
                <a:solidFill>
                  <a:srgbClr val="000000"/>
                </a:solidFill>
                <a:latin typeface="新宋体" panose="02010609030101010101" pitchFamily="49" charset="-122"/>
                <a:ea typeface="新宋体" panose="02010609030101010101" pitchFamily="49" charset="-122"/>
              </a:rPr>
              <a:t>;</a:t>
            </a:r>
          </a:p>
          <a:p>
            <a:endParaRPr lang="zh-CN" altLang="en-US" sz="1800" dirty="0">
              <a:solidFill>
                <a:srgbClr val="000000"/>
              </a:solidFill>
              <a:latin typeface="新宋体" panose="02010609030101010101" pitchFamily="49" charset="-122"/>
              <a:ea typeface="新宋体" panose="02010609030101010101" pitchFamily="49" charset="-122"/>
            </a:endParaRPr>
          </a:p>
          <a:p>
            <a:r>
              <a:rPr lang="en-US" altLang="zh-CN" sz="1800" dirty="0">
                <a:solidFill>
                  <a:srgbClr val="000000"/>
                </a:solidFill>
                <a:latin typeface="新宋体" panose="02010609030101010101" pitchFamily="49" charset="-122"/>
                <a:ea typeface="新宋体" panose="02010609030101010101" pitchFamily="49" charset="-122"/>
              </a:rPr>
              <a:t>dm::</a:t>
            </a:r>
            <a:r>
              <a:rPr lang="en-US" altLang="zh-CN" sz="1800" dirty="0" err="1">
                <a:solidFill>
                  <a:srgbClr val="2B91AF"/>
                </a:solidFill>
                <a:latin typeface="新宋体" panose="02010609030101010101" pitchFamily="49" charset="-122"/>
                <a:ea typeface="新宋体" panose="02010609030101010101" pitchFamily="49" charset="-122"/>
              </a:rPr>
              <a:t>TSVM_Linear_TwoClass</a:t>
            </a:r>
            <a:r>
              <a:rPr lang="en-US" altLang="zh-CN" sz="1800" dirty="0">
                <a:solidFill>
                  <a:srgbClr val="000000"/>
                </a:solidFill>
                <a:latin typeface="新宋体" panose="02010609030101010101" pitchFamily="49" charset="-122"/>
                <a:ea typeface="新宋体" panose="02010609030101010101" pitchFamily="49" charset="-122"/>
              </a:rPr>
              <a:t> m;</a:t>
            </a:r>
          </a:p>
          <a:p>
            <a:r>
              <a:rPr lang="en-US" altLang="zh-CN" sz="1800" dirty="0">
                <a:solidFill>
                  <a:srgbClr val="0000FF"/>
                </a:solidFill>
                <a:latin typeface="新宋体" panose="02010609030101010101" pitchFamily="49" charset="-122"/>
                <a:ea typeface="新宋体" panose="02010609030101010101" pitchFamily="49" charset="-122"/>
              </a:rPr>
              <a:t>const</a:t>
            </a:r>
            <a:r>
              <a:rPr lang="en-US" altLang="zh-CN" sz="1800" dirty="0">
                <a:solidFill>
                  <a:srgbClr val="000000"/>
                </a:solidFill>
                <a:latin typeface="新宋体" panose="02010609030101010101" pitchFamily="49" charset="-122"/>
                <a:ea typeface="新宋体" panose="02010609030101010101" pitchFamily="49" charset="-122"/>
              </a:rPr>
              <a:t> </a:t>
            </a:r>
            <a:r>
              <a:rPr lang="en-US" altLang="zh-CN" sz="1800" dirty="0">
                <a:solidFill>
                  <a:srgbClr val="0000FF"/>
                </a:solidFill>
                <a:latin typeface="新宋体" panose="02010609030101010101" pitchFamily="49" charset="-122"/>
                <a:ea typeface="新宋体" panose="02010609030101010101" pitchFamily="49" charset="-122"/>
              </a:rPr>
              <a:t>double</a:t>
            </a:r>
            <a:r>
              <a:rPr lang="en-US" altLang="zh-CN" sz="1800" dirty="0">
                <a:solidFill>
                  <a:srgbClr val="000000"/>
                </a:solidFill>
                <a:latin typeface="新宋体" panose="02010609030101010101" pitchFamily="49" charset="-122"/>
                <a:ea typeface="新宋体" panose="02010609030101010101" pitchFamily="49" charset="-122"/>
              </a:rPr>
              <a:t> </a:t>
            </a:r>
            <a:r>
              <a:rPr lang="en-US" altLang="zh-CN" sz="1800" dirty="0" err="1">
                <a:solidFill>
                  <a:srgbClr val="000000"/>
                </a:solidFill>
                <a:latin typeface="新宋体" panose="02010609030101010101" pitchFamily="49" charset="-122"/>
                <a:ea typeface="新宋体" panose="02010609030101010101" pitchFamily="49" charset="-122"/>
              </a:rPr>
              <a:t>mC</a:t>
            </a:r>
            <a:r>
              <a:rPr lang="en-US" altLang="zh-CN" sz="1800" dirty="0">
                <a:solidFill>
                  <a:srgbClr val="000000"/>
                </a:solidFill>
                <a:latin typeface="新宋体" panose="02010609030101010101" pitchFamily="49" charset="-122"/>
                <a:ea typeface="新宋体" panose="02010609030101010101" pitchFamily="49" charset="-122"/>
              </a:rPr>
              <a:t> = 0;</a:t>
            </a:r>
          </a:p>
          <a:p>
            <a:r>
              <a:rPr lang="fr-FR" altLang="zh-CN" sz="1800" dirty="0">
                <a:solidFill>
                  <a:srgbClr val="000000"/>
                </a:solidFill>
                <a:latin typeface="新宋体" panose="02010609030101010101" pitchFamily="49" charset="-122"/>
                <a:ea typeface="新宋体" panose="02010609030101010101" pitchFamily="49" charset="-122"/>
              </a:rPr>
              <a:t>m.train(y, X, mC, 0, </a:t>
            </a:r>
            <a:r>
              <a:rPr lang="fr-FR" altLang="zh-CN" sz="1800" dirty="0">
                <a:solidFill>
                  <a:srgbClr val="0000FF"/>
                </a:solidFill>
                <a:latin typeface="新宋体" panose="02010609030101010101" pitchFamily="49" charset="-122"/>
                <a:ea typeface="新宋体" panose="02010609030101010101" pitchFamily="49" charset="-122"/>
              </a:rPr>
              <a:t>false</a:t>
            </a:r>
            <a:r>
              <a:rPr lang="fr-FR" altLang="zh-CN" sz="1800" dirty="0">
                <a:solidFill>
                  <a:srgbClr val="000000"/>
                </a:solidFill>
                <a:latin typeface="新宋体" panose="02010609030101010101" pitchFamily="49" charset="-122"/>
                <a:ea typeface="新宋体" panose="02010609030101010101" pitchFamily="49" charset="-122"/>
              </a:rPr>
              <a:t>);</a:t>
            </a:r>
          </a:p>
          <a:p>
            <a:r>
              <a:rPr lang="en-US" altLang="zh-CN" sz="1800" dirty="0" err="1">
                <a:solidFill>
                  <a:srgbClr val="000000"/>
                </a:solidFill>
                <a:latin typeface="新宋体" panose="02010609030101010101" pitchFamily="49" charset="-122"/>
                <a:ea typeface="新宋体" panose="02010609030101010101" pitchFamily="49" charset="-122"/>
              </a:rPr>
              <a:t>cout</a:t>
            </a:r>
            <a:r>
              <a:rPr lang="en-US" altLang="zh-CN" sz="1800" dirty="0">
                <a:solidFill>
                  <a:srgbClr val="000000"/>
                </a:solidFill>
                <a:latin typeface="新宋体" panose="02010609030101010101" pitchFamily="49" charset="-122"/>
                <a:ea typeface="新宋体" panose="02010609030101010101" pitchFamily="49" charset="-122"/>
              </a:rPr>
              <a:t> </a:t>
            </a:r>
            <a:r>
              <a:rPr lang="en-US" altLang="zh-CN" sz="1800" dirty="0">
                <a:solidFill>
                  <a:srgbClr val="008080"/>
                </a:solidFill>
                <a:latin typeface="新宋体" panose="02010609030101010101" pitchFamily="49" charset="-122"/>
                <a:ea typeface="新宋体" panose="02010609030101010101" pitchFamily="49" charset="-122"/>
              </a:rPr>
              <a:t>&lt;&lt;</a:t>
            </a:r>
            <a:r>
              <a:rPr lang="en-US" altLang="zh-CN" sz="1800" dirty="0">
                <a:solidFill>
                  <a:srgbClr val="000000"/>
                </a:solidFill>
                <a:latin typeface="新宋体" panose="02010609030101010101" pitchFamily="49" charset="-122"/>
                <a:ea typeface="新宋体" panose="02010609030101010101" pitchFamily="49" charset="-122"/>
              </a:rPr>
              <a:t> </a:t>
            </a:r>
            <a:r>
              <a:rPr lang="en-US" altLang="zh-CN" sz="1800" dirty="0">
                <a:solidFill>
                  <a:srgbClr val="A31515"/>
                </a:solidFill>
                <a:latin typeface="新宋体" panose="02010609030101010101" pitchFamily="49" charset="-122"/>
                <a:ea typeface="新宋体" panose="02010609030101010101" pitchFamily="49" charset="-122"/>
              </a:rPr>
              <a:t>"</a:t>
            </a:r>
            <a:r>
              <a:rPr lang="zh-CN" altLang="en-US" sz="1800" dirty="0">
                <a:solidFill>
                  <a:srgbClr val="A31515"/>
                </a:solidFill>
                <a:latin typeface="新宋体" panose="02010609030101010101" pitchFamily="49" charset="-122"/>
                <a:ea typeface="新宋体" panose="02010609030101010101" pitchFamily="49" charset="-122"/>
              </a:rPr>
              <a:t>预测标记</a:t>
            </a:r>
            <a:r>
              <a:rPr lang="en-US" altLang="zh-CN" sz="1800" dirty="0">
                <a:solidFill>
                  <a:srgbClr val="A31515"/>
                </a:solidFill>
                <a:latin typeface="新宋体" panose="02010609030101010101" pitchFamily="49" charset="-122"/>
                <a:ea typeface="新宋体" panose="02010609030101010101" pitchFamily="49" charset="-122"/>
              </a:rPr>
              <a:t>..."</a:t>
            </a:r>
            <a:r>
              <a:rPr lang="zh-CN" altLang="en-US" sz="1800" dirty="0">
                <a:solidFill>
                  <a:srgbClr val="000000"/>
                </a:solidFill>
                <a:latin typeface="新宋体" panose="02010609030101010101" pitchFamily="49" charset="-122"/>
                <a:ea typeface="新宋体" panose="02010609030101010101" pitchFamily="49" charset="-122"/>
              </a:rPr>
              <a:t> </a:t>
            </a:r>
            <a:r>
              <a:rPr lang="en-US" altLang="zh-CN" sz="1800" dirty="0">
                <a:solidFill>
                  <a:srgbClr val="008080"/>
                </a:solidFill>
                <a:latin typeface="新宋体" panose="02010609030101010101" pitchFamily="49" charset="-122"/>
                <a:ea typeface="新宋体" panose="02010609030101010101" pitchFamily="49" charset="-122"/>
              </a:rPr>
              <a:t>&lt;&lt;</a:t>
            </a:r>
            <a:r>
              <a:rPr lang="zh-CN" altLang="en-US" sz="1800" dirty="0">
                <a:solidFill>
                  <a:srgbClr val="000000"/>
                </a:solidFill>
                <a:latin typeface="新宋体" panose="02010609030101010101" pitchFamily="49" charset="-122"/>
                <a:ea typeface="新宋体" panose="02010609030101010101" pitchFamily="49" charset="-122"/>
              </a:rPr>
              <a:t> </a:t>
            </a:r>
            <a:r>
              <a:rPr lang="en-US" altLang="zh-CN" sz="1800" dirty="0" err="1">
                <a:solidFill>
                  <a:srgbClr val="000000"/>
                </a:solidFill>
                <a:latin typeface="新宋体" panose="02010609030101010101" pitchFamily="49" charset="-122"/>
                <a:ea typeface="新宋体" panose="02010609030101010101" pitchFamily="49" charset="-122"/>
              </a:rPr>
              <a:t>endl</a:t>
            </a:r>
            <a:r>
              <a:rPr lang="en-US" altLang="zh-CN" sz="1800" dirty="0">
                <a:solidFill>
                  <a:srgbClr val="000000"/>
                </a:solidFill>
                <a:latin typeface="新宋体" panose="02010609030101010101" pitchFamily="49" charset="-122"/>
                <a:ea typeface="新宋体" panose="02010609030101010101" pitchFamily="49" charset="-122"/>
              </a:rPr>
              <a:t>;</a:t>
            </a:r>
          </a:p>
          <a:p>
            <a:r>
              <a:rPr lang="en-US" altLang="zh-CN" sz="1800" dirty="0" err="1">
                <a:solidFill>
                  <a:srgbClr val="000000"/>
                </a:solidFill>
                <a:latin typeface="新宋体" panose="02010609030101010101" pitchFamily="49" charset="-122"/>
                <a:ea typeface="新宋体" panose="02010609030101010101" pitchFamily="49" charset="-122"/>
              </a:rPr>
              <a:t>cout</a:t>
            </a:r>
            <a:r>
              <a:rPr lang="en-US" altLang="zh-CN" sz="1800" dirty="0">
                <a:solidFill>
                  <a:srgbClr val="000000"/>
                </a:solidFill>
                <a:latin typeface="新宋体" panose="02010609030101010101" pitchFamily="49" charset="-122"/>
                <a:ea typeface="新宋体" panose="02010609030101010101" pitchFamily="49" charset="-122"/>
              </a:rPr>
              <a:t> </a:t>
            </a:r>
            <a:r>
              <a:rPr lang="en-US" altLang="zh-CN" sz="1800" dirty="0">
                <a:solidFill>
                  <a:srgbClr val="008080"/>
                </a:solidFill>
                <a:latin typeface="新宋体" panose="02010609030101010101" pitchFamily="49" charset="-122"/>
                <a:ea typeface="新宋体" panose="02010609030101010101" pitchFamily="49" charset="-122"/>
              </a:rPr>
              <a:t>&lt;&lt;</a:t>
            </a:r>
            <a:r>
              <a:rPr lang="en-US" altLang="zh-CN" sz="1800" dirty="0">
                <a:solidFill>
                  <a:srgbClr val="000000"/>
                </a:solidFill>
                <a:latin typeface="新宋体" panose="02010609030101010101" pitchFamily="49" charset="-122"/>
                <a:ea typeface="新宋体" panose="02010609030101010101" pitchFamily="49" charset="-122"/>
              </a:rPr>
              <a:t> </a:t>
            </a:r>
            <a:r>
              <a:rPr lang="en-US" altLang="zh-CN" sz="1800" dirty="0" err="1">
                <a:solidFill>
                  <a:srgbClr val="000000"/>
                </a:solidFill>
                <a:latin typeface="新宋体" panose="02010609030101010101" pitchFamily="49" charset="-122"/>
                <a:ea typeface="新宋体" panose="02010609030101010101" pitchFamily="49" charset="-122"/>
              </a:rPr>
              <a:t>m.predict</a:t>
            </a:r>
            <a:r>
              <a:rPr lang="en-US" altLang="zh-CN" sz="1800" dirty="0">
                <a:solidFill>
                  <a:srgbClr val="000000"/>
                </a:solidFill>
                <a:latin typeface="新宋体" panose="02010609030101010101" pitchFamily="49" charset="-122"/>
                <a:ea typeface="新宋体" panose="02010609030101010101" pitchFamily="49" charset="-122"/>
              </a:rPr>
              <a:t>(X).T() </a:t>
            </a:r>
            <a:r>
              <a:rPr lang="en-US" altLang="zh-CN" sz="1800" dirty="0">
                <a:solidFill>
                  <a:srgbClr val="008080"/>
                </a:solidFill>
                <a:latin typeface="新宋体" panose="02010609030101010101" pitchFamily="49" charset="-122"/>
                <a:ea typeface="新宋体" panose="02010609030101010101" pitchFamily="49" charset="-122"/>
              </a:rPr>
              <a:t>&lt;&lt;</a:t>
            </a:r>
            <a:r>
              <a:rPr lang="en-US" altLang="zh-CN" sz="1800" dirty="0">
                <a:solidFill>
                  <a:srgbClr val="000000"/>
                </a:solidFill>
                <a:latin typeface="新宋体" panose="02010609030101010101" pitchFamily="49" charset="-122"/>
                <a:ea typeface="新宋体" panose="02010609030101010101" pitchFamily="49" charset="-122"/>
              </a:rPr>
              <a:t> </a:t>
            </a:r>
            <a:r>
              <a:rPr lang="en-US" altLang="zh-CN" sz="1800" dirty="0" err="1">
                <a:solidFill>
                  <a:srgbClr val="000000"/>
                </a:solidFill>
                <a:latin typeface="新宋体" panose="02010609030101010101" pitchFamily="49" charset="-122"/>
                <a:ea typeface="新宋体" panose="02010609030101010101" pitchFamily="49" charset="-122"/>
              </a:rPr>
              <a:t>endl</a:t>
            </a:r>
            <a:r>
              <a:rPr lang="en-US" altLang="zh-CN" sz="1800" dirty="0">
                <a:solidFill>
                  <a:srgbClr val="000000"/>
                </a:solidFill>
                <a:latin typeface="新宋体" panose="02010609030101010101" pitchFamily="49" charset="-122"/>
                <a:ea typeface="新宋体" panose="02010609030101010101" pitchFamily="49" charset="-122"/>
              </a:rPr>
              <a:t>;</a:t>
            </a:r>
          </a:p>
          <a:p>
            <a:r>
              <a:rPr lang="en-US" altLang="zh-CN" sz="1800" dirty="0" err="1">
                <a:solidFill>
                  <a:srgbClr val="000000"/>
                </a:solidFill>
                <a:latin typeface="新宋体" panose="02010609030101010101" pitchFamily="49" charset="-122"/>
                <a:ea typeface="新宋体" panose="02010609030101010101" pitchFamily="49" charset="-122"/>
              </a:rPr>
              <a:t>cout</a:t>
            </a:r>
            <a:r>
              <a:rPr lang="en-US" altLang="zh-CN" sz="1800" dirty="0">
                <a:solidFill>
                  <a:srgbClr val="000000"/>
                </a:solidFill>
                <a:latin typeface="新宋体" panose="02010609030101010101" pitchFamily="49" charset="-122"/>
                <a:ea typeface="新宋体" panose="02010609030101010101" pitchFamily="49" charset="-122"/>
              </a:rPr>
              <a:t> </a:t>
            </a:r>
            <a:r>
              <a:rPr lang="en-US" altLang="zh-CN" sz="1800" dirty="0">
                <a:solidFill>
                  <a:srgbClr val="008080"/>
                </a:solidFill>
                <a:latin typeface="新宋体" panose="02010609030101010101" pitchFamily="49" charset="-122"/>
                <a:ea typeface="新宋体" panose="02010609030101010101" pitchFamily="49" charset="-122"/>
              </a:rPr>
              <a:t>&lt;&lt;</a:t>
            </a:r>
            <a:r>
              <a:rPr lang="en-US" altLang="zh-CN" sz="1800" dirty="0">
                <a:solidFill>
                  <a:srgbClr val="000000"/>
                </a:solidFill>
                <a:latin typeface="新宋体" panose="02010609030101010101" pitchFamily="49" charset="-122"/>
                <a:ea typeface="新宋体" panose="02010609030101010101" pitchFamily="49" charset="-122"/>
              </a:rPr>
              <a:t> </a:t>
            </a:r>
            <a:r>
              <a:rPr lang="en-US" altLang="zh-CN" sz="1800" dirty="0" err="1">
                <a:solidFill>
                  <a:srgbClr val="000000"/>
                </a:solidFill>
                <a:latin typeface="新宋体" panose="02010609030101010101" pitchFamily="49" charset="-122"/>
                <a:ea typeface="新宋体" panose="02010609030101010101" pitchFamily="49" charset="-122"/>
              </a:rPr>
              <a:t>m.predict_value</a:t>
            </a:r>
            <a:r>
              <a:rPr lang="en-US" altLang="zh-CN" sz="1800" dirty="0">
                <a:solidFill>
                  <a:srgbClr val="000000"/>
                </a:solidFill>
                <a:latin typeface="新宋体" panose="02010609030101010101" pitchFamily="49" charset="-122"/>
                <a:ea typeface="新宋体" panose="02010609030101010101" pitchFamily="49" charset="-122"/>
              </a:rPr>
              <a:t>(X).T() </a:t>
            </a:r>
            <a:r>
              <a:rPr lang="en-US" altLang="zh-CN" sz="1800" dirty="0">
                <a:solidFill>
                  <a:srgbClr val="008080"/>
                </a:solidFill>
                <a:latin typeface="新宋体" panose="02010609030101010101" pitchFamily="49" charset="-122"/>
                <a:ea typeface="新宋体" panose="02010609030101010101" pitchFamily="49" charset="-122"/>
              </a:rPr>
              <a:t>&lt;&lt;</a:t>
            </a:r>
            <a:r>
              <a:rPr lang="en-US" altLang="zh-CN" sz="1800" dirty="0">
                <a:solidFill>
                  <a:srgbClr val="000000"/>
                </a:solidFill>
                <a:latin typeface="新宋体" panose="02010609030101010101" pitchFamily="49" charset="-122"/>
                <a:ea typeface="新宋体" panose="02010609030101010101" pitchFamily="49" charset="-122"/>
              </a:rPr>
              <a:t> </a:t>
            </a:r>
            <a:r>
              <a:rPr lang="en-US" altLang="zh-CN" sz="1800" dirty="0" err="1">
                <a:solidFill>
                  <a:srgbClr val="000000"/>
                </a:solidFill>
                <a:latin typeface="新宋体" panose="02010609030101010101" pitchFamily="49" charset="-122"/>
                <a:ea typeface="新宋体" panose="02010609030101010101" pitchFamily="49" charset="-122"/>
              </a:rPr>
              <a:t>endl</a:t>
            </a:r>
            <a:r>
              <a:rPr lang="en-US" altLang="zh-CN" sz="1800" dirty="0">
                <a:solidFill>
                  <a:srgbClr val="000000"/>
                </a:solidFill>
                <a:latin typeface="新宋体" panose="02010609030101010101" pitchFamily="49" charset="-122"/>
                <a:ea typeface="新宋体" panose="02010609030101010101" pitchFamily="49" charset="-122"/>
              </a:rPr>
              <a:t>;</a:t>
            </a:r>
          </a:p>
          <a:p>
            <a:endParaRPr lang="zh-CN" altLang="en-US" sz="1800" dirty="0">
              <a:solidFill>
                <a:srgbClr val="000000"/>
              </a:solidFill>
              <a:latin typeface="新宋体" panose="02010609030101010101" pitchFamily="49" charset="-122"/>
              <a:ea typeface="新宋体" panose="02010609030101010101" pitchFamily="49" charset="-122"/>
            </a:endParaRPr>
          </a:p>
          <a:p>
            <a:r>
              <a:rPr lang="en-US" altLang="zh-CN" sz="1800" dirty="0" err="1">
                <a:solidFill>
                  <a:srgbClr val="000000"/>
                </a:solidFill>
                <a:latin typeface="新宋体" panose="02010609030101010101" pitchFamily="49" charset="-122"/>
                <a:ea typeface="新宋体" panose="02010609030101010101" pitchFamily="49" charset="-122"/>
              </a:rPr>
              <a:t>cout</a:t>
            </a:r>
            <a:r>
              <a:rPr lang="en-US" altLang="zh-CN" sz="1800" dirty="0">
                <a:solidFill>
                  <a:srgbClr val="000000"/>
                </a:solidFill>
                <a:latin typeface="新宋体" panose="02010609030101010101" pitchFamily="49" charset="-122"/>
                <a:ea typeface="新宋体" panose="02010609030101010101" pitchFamily="49" charset="-122"/>
              </a:rPr>
              <a:t> </a:t>
            </a:r>
            <a:r>
              <a:rPr lang="en-US" altLang="zh-CN" sz="1800" dirty="0">
                <a:solidFill>
                  <a:srgbClr val="008080"/>
                </a:solidFill>
                <a:latin typeface="新宋体" panose="02010609030101010101" pitchFamily="49" charset="-122"/>
                <a:ea typeface="新宋体" panose="02010609030101010101" pitchFamily="49" charset="-122"/>
              </a:rPr>
              <a:t>&lt;&lt;</a:t>
            </a:r>
            <a:r>
              <a:rPr lang="en-US" altLang="zh-CN" sz="1800" dirty="0">
                <a:solidFill>
                  <a:srgbClr val="000000"/>
                </a:solidFill>
                <a:latin typeface="新宋体" panose="02010609030101010101" pitchFamily="49" charset="-122"/>
                <a:ea typeface="新宋体" panose="02010609030101010101" pitchFamily="49" charset="-122"/>
              </a:rPr>
              <a:t> dm::</a:t>
            </a:r>
            <a:r>
              <a:rPr lang="en-US" altLang="zh-CN" sz="1800" dirty="0" err="1">
                <a:solidFill>
                  <a:srgbClr val="2B91AF"/>
                </a:solidFill>
                <a:latin typeface="新宋体" panose="02010609030101010101" pitchFamily="49" charset="-122"/>
                <a:ea typeface="新宋体" panose="02010609030101010101" pitchFamily="49" charset="-122"/>
              </a:rPr>
              <a:t>TSVM_Linear_TwoClass</a:t>
            </a:r>
            <a:r>
              <a:rPr lang="en-US" altLang="zh-CN" sz="1800" dirty="0">
                <a:solidFill>
                  <a:srgbClr val="000000"/>
                </a:solidFill>
                <a:latin typeface="新宋体" panose="02010609030101010101" pitchFamily="49" charset="-122"/>
                <a:ea typeface="新宋体" panose="02010609030101010101" pitchFamily="49" charset="-122"/>
              </a:rPr>
              <a:t>::</a:t>
            </a:r>
            <a:r>
              <a:rPr lang="en-US" altLang="zh-CN" sz="1800" dirty="0" err="1">
                <a:solidFill>
                  <a:srgbClr val="000000"/>
                </a:solidFill>
                <a:latin typeface="新宋体" panose="02010609030101010101" pitchFamily="49" charset="-122"/>
                <a:ea typeface="新宋体" panose="02010609030101010101" pitchFamily="49" charset="-122"/>
              </a:rPr>
              <a:t>kCloseTest</a:t>
            </a:r>
            <a:r>
              <a:rPr lang="en-US" altLang="zh-CN" sz="1800" dirty="0">
                <a:solidFill>
                  <a:srgbClr val="000000"/>
                </a:solidFill>
                <a:latin typeface="新宋体" panose="02010609030101010101" pitchFamily="49" charset="-122"/>
                <a:ea typeface="新宋体" panose="02010609030101010101" pitchFamily="49" charset="-122"/>
              </a:rPr>
              <a:t>(y, X, </a:t>
            </a:r>
            <a:r>
              <a:rPr lang="en-US" altLang="zh-CN" sz="1800" dirty="0" err="1">
                <a:solidFill>
                  <a:srgbClr val="000000"/>
                </a:solidFill>
                <a:latin typeface="新宋体" panose="02010609030101010101" pitchFamily="49" charset="-122"/>
                <a:ea typeface="新宋体" panose="02010609030101010101" pitchFamily="49" charset="-122"/>
              </a:rPr>
              <a:t>mC</a:t>
            </a:r>
            <a:r>
              <a:rPr lang="en-US" altLang="zh-CN" sz="1800" dirty="0">
                <a:solidFill>
                  <a:srgbClr val="000000"/>
                </a:solidFill>
                <a:latin typeface="新宋体" panose="02010609030101010101" pitchFamily="49" charset="-122"/>
                <a:ea typeface="新宋体" panose="02010609030101010101" pitchFamily="49" charset="-122"/>
              </a:rPr>
              <a:t>) </a:t>
            </a:r>
            <a:r>
              <a:rPr lang="en-US" altLang="zh-CN" sz="1800" dirty="0">
                <a:solidFill>
                  <a:srgbClr val="008080"/>
                </a:solidFill>
                <a:latin typeface="新宋体" panose="02010609030101010101" pitchFamily="49" charset="-122"/>
                <a:ea typeface="新宋体" panose="02010609030101010101" pitchFamily="49" charset="-122"/>
              </a:rPr>
              <a:t>&lt;&lt;</a:t>
            </a:r>
            <a:r>
              <a:rPr lang="en-US" altLang="zh-CN" sz="1800" dirty="0">
                <a:solidFill>
                  <a:srgbClr val="000000"/>
                </a:solidFill>
                <a:latin typeface="新宋体" panose="02010609030101010101" pitchFamily="49" charset="-122"/>
                <a:ea typeface="新宋体" panose="02010609030101010101" pitchFamily="49" charset="-122"/>
              </a:rPr>
              <a:t> </a:t>
            </a:r>
            <a:r>
              <a:rPr lang="en-US" altLang="zh-CN" sz="1800" dirty="0" err="1">
                <a:solidFill>
                  <a:srgbClr val="000000"/>
                </a:solidFill>
                <a:latin typeface="新宋体" panose="02010609030101010101" pitchFamily="49" charset="-122"/>
                <a:ea typeface="新宋体" panose="02010609030101010101" pitchFamily="49" charset="-122"/>
              </a:rPr>
              <a:t>endl</a:t>
            </a:r>
            <a:r>
              <a:rPr lang="en-US" altLang="zh-CN" sz="1800" dirty="0">
                <a:solidFill>
                  <a:srgbClr val="000000"/>
                </a:solidFill>
                <a:latin typeface="新宋体" panose="02010609030101010101" pitchFamily="49" charset="-122"/>
                <a:ea typeface="新宋体" panose="02010609030101010101" pitchFamily="49" charset="-122"/>
              </a:rPr>
              <a:t>;</a:t>
            </a:r>
          </a:p>
          <a:p>
            <a:r>
              <a:rPr lang="en-US" altLang="zh-CN" sz="1800" dirty="0" err="1">
                <a:solidFill>
                  <a:srgbClr val="000000"/>
                </a:solidFill>
                <a:latin typeface="新宋体" panose="02010609030101010101" pitchFamily="49" charset="-122"/>
                <a:ea typeface="新宋体" panose="02010609030101010101" pitchFamily="49" charset="-122"/>
              </a:rPr>
              <a:t>cout</a:t>
            </a:r>
            <a:r>
              <a:rPr lang="en-US" altLang="zh-CN" sz="1800" dirty="0">
                <a:solidFill>
                  <a:srgbClr val="000000"/>
                </a:solidFill>
                <a:latin typeface="新宋体" panose="02010609030101010101" pitchFamily="49" charset="-122"/>
                <a:ea typeface="新宋体" panose="02010609030101010101" pitchFamily="49" charset="-122"/>
              </a:rPr>
              <a:t> </a:t>
            </a:r>
            <a:r>
              <a:rPr lang="en-US" altLang="zh-CN" sz="1800" dirty="0">
                <a:solidFill>
                  <a:srgbClr val="008080"/>
                </a:solidFill>
                <a:latin typeface="新宋体" panose="02010609030101010101" pitchFamily="49" charset="-122"/>
                <a:ea typeface="新宋体" panose="02010609030101010101" pitchFamily="49" charset="-122"/>
              </a:rPr>
              <a:t>&lt;&lt;</a:t>
            </a:r>
            <a:r>
              <a:rPr lang="en-US" altLang="zh-CN" sz="1800" dirty="0">
                <a:solidFill>
                  <a:srgbClr val="000000"/>
                </a:solidFill>
                <a:latin typeface="新宋体" panose="02010609030101010101" pitchFamily="49" charset="-122"/>
                <a:ea typeface="新宋体" panose="02010609030101010101" pitchFamily="49" charset="-122"/>
              </a:rPr>
              <a:t> dm::</a:t>
            </a:r>
            <a:r>
              <a:rPr lang="en-US" altLang="zh-CN" sz="1800" dirty="0" err="1">
                <a:solidFill>
                  <a:srgbClr val="2B91AF"/>
                </a:solidFill>
                <a:latin typeface="新宋体" panose="02010609030101010101" pitchFamily="49" charset="-122"/>
                <a:ea typeface="新宋体" panose="02010609030101010101" pitchFamily="49" charset="-122"/>
              </a:rPr>
              <a:t>TSVM_Linear_TwoClass</a:t>
            </a:r>
            <a:r>
              <a:rPr lang="en-US" altLang="zh-CN" sz="1800" dirty="0">
                <a:solidFill>
                  <a:srgbClr val="000000"/>
                </a:solidFill>
                <a:latin typeface="新宋体" panose="02010609030101010101" pitchFamily="49" charset="-122"/>
                <a:ea typeface="新宋体" panose="02010609030101010101" pitchFamily="49" charset="-122"/>
              </a:rPr>
              <a:t>::</a:t>
            </a:r>
            <a:r>
              <a:rPr lang="en-US" altLang="zh-CN" sz="1800" dirty="0" err="1">
                <a:solidFill>
                  <a:srgbClr val="000000"/>
                </a:solidFill>
                <a:latin typeface="新宋体" panose="02010609030101010101" pitchFamily="49" charset="-122"/>
                <a:ea typeface="新宋体" panose="02010609030101010101" pitchFamily="49" charset="-122"/>
              </a:rPr>
              <a:t>kFold</a:t>
            </a:r>
            <a:r>
              <a:rPr lang="en-US" altLang="zh-CN" sz="1800" dirty="0">
                <a:solidFill>
                  <a:srgbClr val="000000"/>
                </a:solidFill>
                <a:latin typeface="新宋体" panose="02010609030101010101" pitchFamily="49" charset="-122"/>
                <a:ea typeface="新宋体" panose="02010609030101010101" pitchFamily="49" charset="-122"/>
              </a:rPr>
              <a:t>(y, X, </a:t>
            </a:r>
            <a:r>
              <a:rPr lang="en-US" altLang="zh-CN" sz="1800" dirty="0" err="1">
                <a:solidFill>
                  <a:srgbClr val="000000"/>
                </a:solidFill>
                <a:latin typeface="新宋体" panose="02010609030101010101" pitchFamily="49" charset="-122"/>
                <a:ea typeface="新宋体" panose="02010609030101010101" pitchFamily="49" charset="-122"/>
              </a:rPr>
              <a:t>mC</a:t>
            </a:r>
            <a:r>
              <a:rPr lang="en-US" altLang="zh-CN" sz="1800" dirty="0">
                <a:solidFill>
                  <a:srgbClr val="000000"/>
                </a:solidFill>
                <a:latin typeface="新宋体" panose="02010609030101010101" pitchFamily="49" charset="-122"/>
                <a:ea typeface="新宋体" panose="02010609030101010101" pitchFamily="49" charset="-122"/>
              </a:rPr>
              <a:t>, 10, </a:t>
            </a:r>
            <a:r>
              <a:rPr lang="en-US" altLang="zh-CN" sz="1800" dirty="0">
                <a:solidFill>
                  <a:srgbClr val="0000FF"/>
                </a:solidFill>
                <a:latin typeface="新宋体" panose="02010609030101010101" pitchFamily="49" charset="-122"/>
                <a:ea typeface="新宋体" panose="02010609030101010101" pitchFamily="49" charset="-122"/>
              </a:rPr>
              <a:t>true</a:t>
            </a:r>
            <a:r>
              <a:rPr lang="en-US" altLang="zh-CN" sz="1800" dirty="0">
                <a:solidFill>
                  <a:srgbClr val="000000"/>
                </a:solidFill>
                <a:latin typeface="新宋体" panose="02010609030101010101" pitchFamily="49" charset="-122"/>
                <a:ea typeface="新宋体" panose="02010609030101010101" pitchFamily="49" charset="-122"/>
              </a:rPr>
              <a:t>, </a:t>
            </a:r>
            <a:r>
              <a:rPr lang="en-US" altLang="zh-CN" sz="1800" dirty="0">
                <a:solidFill>
                  <a:srgbClr val="0000FF"/>
                </a:solidFill>
                <a:latin typeface="新宋体" panose="02010609030101010101" pitchFamily="49" charset="-122"/>
                <a:ea typeface="新宋体" panose="02010609030101010101" pitchFamily="49" charset="-122"/>
              </a:rPr>
              <a:t>false</a:t>
            </a:r>
            <a:r>
              <a:rPr lang="en-US" altLang="zh-CN" sz="1800" dirty="0">
                <a:solidFill>
                  <a:srgbClr val="000000"/>
                </a:solidFill>
                <a:latin typeface="新宋体" panose="02010609030101010101" pitchFamily="49" charset="-122"/>
                <a:ea typeface="新宋体" panose="02010609030101010101" pitchFamily="49" charset="-122"/>
              </a:rPr>
              <a:t>, 29104612) </a:t>
            </a:r>
            <a:r>
              <a:rPr lang="en-US" altLang="zh-CN" sz="1800" dirty="0">
                <a:solidFill>
                  <a:srgbClr val="008080"/>
                </a:solidFill>
                <a:latin typeface="新宋体" panose="02010609030101010101" pitchFamily="49" charset="-122"/>
                <a:ea typeface="新宋体" panose="02010609030101010101" pitchFamily="49" charset="-122"/>
              </a:rPr>
              <a:t>&lt;&lt;</a:t>
            </a:r>
            <a:r>
              <a:rPr lang="en-US" altLang="zh-CN" sz="1800" dirty="0">
                <a:solidFill>
                  <a:srgbClr val="000000"/>
                </a:solidFill>
                <a:latin typeface="新宋体" panose="02010609030101010101" pitchFamily="49" charset="-122"/>
                <a:ea typeface="新宋体" panose="02010609030101010101" pitchFamily="49" charset="-122"/>
              </a:rPr>
              <a:t> </a:t>
            </a:r>
            <a:r>
              <a:rPr lang="en-US" altLang="zh-CN" sz="1800" dirty="0" err="1">
                <a:solidFill>
                  <a:srgbClr val="000000"/>
                </a:solidFill>
                <a:latin typeface="新宋体" panose="02010609030101010101" pitchFamily="49" charset="-122"/>
                <a:ea typeface="新宋体" panose="02010609030101010101" pitchFamily="49" charset="-122"/>
              </a:rPr>
              <a:t>endl</a:t>
            </a:r>
            <a:r>
              <a:rPr lang="en-US" altLang="zh-CN" sz="1800" dirty="0">
                <a:solidFill>
                  <a:srgbClr val="000000"/>
                </a:solidFill>
                <a:latin typeface="新宋体" panose="02010609030101010101" pitchFamily="49" charset="-122"/>
                <a:ea typeface="新宋体" panose="02010609030101010101" pitchFamily="49" charset="-122"/>
              </a:rPr>
              <a:t>;</a:t>
            </a:r>
          </a:p>
          <a:p>
            <a:endParaRPr lang="zh-CN" altLang="en-US" dirty="0"/>
          </a:p>
        </p:txBody>
      </p:sp>
      <p:sp>
        <p:nvSpPr>
          <p:cNvPr id="5" name="页脚占位符 3">
            <a:extLst>
              <a:ext uri="{FF2B5EF4-FFF2-40B4-BE49-F238E27FC236}">
                <a16:creationId xmlns:a16="http://schemas.microsoft.com/office/drawing/2014/main" id="{BBA51DD7-962B-4A01-B059-4635E49D1EC5}"/>
              </a:ext>
            </a:extLst>
          </p:cNvPr>
          <p:cNvSpPr>
            <a:spLocks noGrp="1"/>
          </p:cNvSpPr>
          <p:nvPr>
            <p:ph type="ftr" sz="quarter" idx="11"/>
          </p:nvPr>
        </p:nvSpPr>
        <p:spPr>
          <a:xfrm>
            <a:off x="2555776" y="6248400"/>
            <a:ext cx="4068452" cy="457200"/>
          </a:xfrm>
        </p:spPr>
        <p:txBody>
          <a:bodyPr/>
          <a:lstStyle/>
          <a:p>
            <a:pPr>
              <a:defRPr/>
            </a:pPr>
            <a:r>
              <a:rPr lang="zh-CN" altLang="en-US" dirty="0"/>
              <a:t>姜维</a:t>
            </a:r>
            <a:r>
              <a:rPr lang="en-US" altLang="zh-CN" dirty="0"/>
              <a:t>.《</a:t>
            </a:r>
            <a:r>
              <a:rPr lang="zh-CN" altLang="en-US" dirty="0"/>
              <a:t>数据分析与数据挖掘建模与工具</a:t>
            </a:r>
            <a:r>
              <a:rPr lang="en-US" altLang="zh-CN" dirty="0"/>
              <a:t>》.</a:t>
            </a:r>
            <a:r>
              <a:rPr lang="zh-CN" altLang="en-US" dirty="0"/>
              <a:t>电子工业出版社</a:t>
            </a:r>
            <a:r>
              <a:rPr lang="en-US" altLang="zh-CN" dirty="0"/>
              <a:t>.2023</a:t>
            </a:r>
          </a:p>
        </p:txBody>
      </p:sp>
    </p:spTree>
    <p:extLst>
      <p:ext uri="{BB962C8B-B14F-4D97-AF65-F5344CB8AC3E}">
        <p14:creationId xmlns:p14="http://schemas.microsoft.com/office/powerpoint/2010/main" val="3989273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C22AFE-219A-4DB5-A414-15C2B0D922BA}"/>
              </a:ext>
            </a:extLst>
          </p:cNvPr>
          <p:cNvSpPr>
            <a:spLocks noGrp="1"/>
          </p:cNvSpPr>
          <p:nvPr>
            <p:ph type="title"/>
          </p:nvPr>
        </p:nvSpPr>
        <p:spPr/>
        <p:txBody>
          <a:bodyPr/>
          <a:lstStyle/>
          <a:p>
            <a:r>
              <a:rPr lang="zh-CN" altLang="en-US" dirty="0"/>
              <a:t>（六）四个数据集上应用</a:t>
            </a:r>
          </a:p>
        </p:txBody>
      </p:sp>
      <p:sp>
        <p:nvSpPr>
          <p:cNvPr id="3" name="内容占位符 2">
            <a:extLst>
              <a:ext uri="{FF2B5EF4-FFF2-40B4-BE49-F238E27FC236}">
                <a16:creationId xmlns:a16="http://schemas.microsoft.com/office/drawing/2014/main" id="{9C021EA0-EF4B-493F-8E16-B38CA31B7FBC}"/>
              </a:ext>
            </a:extLst>
          </p:cNvPr>
          <p:cNvSpPr>
            <a:spLocks noGrp="1"/>
          </p:cNvSpPr>
          <p:nvPr>
            <p:ph idx="1"/>
          </p:nvPr>
        </p:nvSpPr>
        <p:spPr/>
        <p:txBody>
          <a:bodyPr/>
          <a:lstStyle/>
          <a:p>
            <a:r>
              <a:rPr lang="en-US" altLang="zh-CN" dirty="0"/>
              <a:t>C</a:t>
            </a:r>
            <a:r>
              <a:rPr lang="zh-CN" altLang="en-US" dirty="0"/>
              <a:t>参数对支持向量个数的影响</a:t>
            </a:r>
          </a:p>
        </p:txBody>
      </p:sp>
      <p:sp>
        <p:nvSpPr>
          <p:cNvPr id="4" name="页脚占位符 3">
            <a:extLst>
              <a:ext uri="{FF2B5EF4-FFF2-40B4-BE49-F238E27FC236}">
                <a16:creationId xmlns:a16="http://schemas.microsoft.com/office/drawing/2014/main" id="{4CE95B71-C6B4-4D34-89D3-6118B38182AB}"/>
              </a:ext>
            </a:extLst>
          </p:cNvPr>
          <p:cNvSpPr>
            <a:spLocks noGrp="1"/>
          </p:cNvSpPr>
          <p:nvPr>
            <p:ph type="ftr" sz="quarter" idx="11"/>
          </p:nvPr>
        </p:nvSpPr>
        <p:spPr>
          <a:xfrm>
            <a:off x="2555776" y="6248400"/>
            <a:ext cx="4068452" cy="457200"/>
          </a:xfrm>
        </p:spPr>
        <p:txBody>
          <a:bodyPr/>
          <a:lstStyle/>
          <a:p>
            <a:pPr>
              <a:defRPr/>
            </a:pPr>
            <a:r>
              <a:rPr lang="zh-CN" altLang="en-US" dirty="0"/>
              <a:t>姜维</a:t>
            </a:r>
            <a:r>
              <a:rPr lang="en-US" altLang="zh-CN" dirty="0"/>
              <a:t>.《</a:t>
            </a:r>
            <a:r>
              <a:rPr lang="zh-CN" altLang="en-US" dirty="0"/>
              <a:t>数据分析与数据挖掘建模与工具</a:t>
            </a:r>
            <a:r>
              <a:rPr lang="en-US" altLang="zh-CN" dirty="0"/>
              <a:t>》.</a:t>
            </a:r>
            <a:r>
              <a:rPr lang="zh-CN" altLang="en-US" dirty="0"/>
              <a:t>电子工业出版社</a:t>
            </a:r>
            <a:r>
              <a:rPr lang="en-US" altLang="zh-CN" dirty="0"/>
              <a:t>.2023</a:t>
            </a:r>
          </a:p>
        </p:txBody>
      </p:sp>
      <p:pic>
        <p:nvPicPr>
          <p:cNvPr id="6" name="图片 5">
            <a:extLst>
              <a:ext uri="{FF2B5EF4-FFF2-40B4-BE49-F238E27FC236}">
                <a16:creationId xmlns:a16="http://schemas.microsoft.com/office/drawing/2014/main" id="{E24ECAEE-0770-41D3-B560-1BE8BE910BF6}"/>
              </a:ext>
            </a:extLst>
          </p:cNvPr>
          <p:cNvPicPr>
            <a:picLocks noChangeAspect="1"/>
          </p:cNvPicPr>
          <p:nvPr/>
        </p:nvPicPr>
        <p:blipFill>
          <a:blip r:embed="rId2"/>
          <a:stretch>
            <a:fillRect/>
          </a:stretch>
        </p:blipFill>
        <p:spPr>
          <a:xfrm>
            <a:off x="881172" y="3248980"/>
            <a:ext cx="7668344" cy="1766249"/>
          </a:xfrm>
          <a:prstGeom prst="rect">
            <a:avLst/>
          </a:prstGeom>
        </p:spPr>
      </p:pic>
    </p:spTree>
    <p:extLst>
      <p:ext uri="{BB962C8B-B14F-4D97-AF65-F5344CB8AC3E}">
        <p14:creationId xmlns:p14="http://schemas.microsoft.com/office/powerpoint/2010/main" val="2074461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p:txBody>
          <a:bodyPr/>
          <a:lstStyle/>
          <a:p>
            <a:r>
              <a:rPr lang="zh-CN" altLang="en-US" dirty="0"/>
              <a:t>（一）线性判别函数</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p:txBody>
          <a:bodyPr/>
          <a:lstStyle/>
          <a:p>
            <a:r>
              <a:rPr lang="zh-CN" altLang="en-US" dirty="0"/>
              <a:t>线性判别函数的结构示意图：</a:t>
            </a:r>
            <a:endParaRPr lang="en-US" altLang="zh-CN" dirty="0"/>
          </a:p>
          <a:p>
            <a:pPr marL="0" indent="0">
              <a:buNone/>
            </a:pPr>
            <a:endParaRPr lang="en-US" altLang="zh-CN" dirty="0"/>
          </a:p>
        </p:txBody>
      </p:sp>
      <p:pic>
        <p:nvPicPr>
          <p:cNvPr id="3" name="图片 2">
            <a:extLst>
              <a:ext uri="{FF2B5EF4-FFF2-40B4-BE49-F238E27FC236}">
                <a16:creationId xmlns:a16="http://schemas.microsoft.com/office/drawing/2014/main" id="{924F9869-957D-4772-A957-1C1D7D8963CF}"/>
              </a:ext>
            </a:extLst>
          </p:cNvPr>
          <p:cNvPicPr>
            <a:picLocks noChangeAspect="1"/>
          </p:cNvPicPr>
          <p:nvPr/>
        </p:nvPicPr>
        <p:blipFill>
          <a:blip r:embed="rId2"/>
          <a:stretch>
            <a:fillRect/>
          </a:stretch>
        </p:blipFill>
        <p:spPr>
          <a:xfrm>
            <a:off x="1007603" y="2708920"/>
            <a:ext cx="7537041" cy="2484276"/>
          </a:xfrm>
          <a:prstGeom prst="rect">
            <a:avLst/>
          </a:prstGeom>
        </p:spPr>
      </p:pic>
    </p:spTree>
    <p:extLst>
      <p:ext uri="{BB962C8B-B14F-4D97-AF65-F5344CB8AC3E}">
        <p14:creationId xmlns:p14="http://schemas.microsoft.com/office/powerpoint/2010/main" val="24532070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84E164-C081-4805-8F44-94E2466A9B8C}"/>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02522AA7-E3EA-4400-B9DC-6C53127DEAF3}"/>
              </a:ext>
            </a:extLst>
          </p:cNvPr>
          <p:cNvSpPr>
            <a:spLocks noGrp="1"/>
          </p:cNvSpPr>
          <p:nvPr>
            <p:ph idx="1"/>
          </p:nvPr>
        </p:nvSpPr>
        <p:spPr/>
        <p:txBody>
          <a:bodyPr/>
          <a:lstStyle/>
          <a:p>
            <a:r>
              <a:rPr lang="zh-CN" altLang="en-US" dirty="0"/>
              <a:t>判别情况</a:t>
            </a:r>
          </a:p>
        </p:txBody>
      </p:sp>
      <p:sp>
        <p:nvSpPr>
          <p:cNvPr id="5" name="页脚占位符 3">
            <a:extLst>
              <a:ext uri="{FF2B5EF4-FFF2-40B4-BE49-F238E27FC236}">
                <a16:creationId xmlns:a16="http://schemas.microsoft.com/office/drawing/2014/main" id="{2148CD5A-EC63-4127-8FA7-0C7CF277673E}"/>
              </a:ext>
            </a:extLst>
          </p:cNvPr>
          <p:cNvSpPr>
            <a:spLocks noGrp="1"/>
          </p:cNvSpPr>
          <p:nvPr>
            <p:ph type="ftr" sz="quarter" idx="11"/>
          </p:nvPr>
        </p:nvSpPr>
        <p:spPr>
          <a:xfrm>
            <a:off x="2555776" y="6248400"/>
            <a:ext cx="4068452" cy="457200"/>
          </a:xfrm>
        </p:spPr>
        <p:txBody>
          <a:bodyPr/>
          <a:lstStyle/>
          <a:p>
            <a:pPr>
              <a:defRPr/>
            </a:pPr>
            <a:r>
              <a:rPr lang="zh-CN" altLang="en-US" dirty="0"/>
              <a:t>姜维</a:t>
            </a:r>
            <a:r>
              <a:rPr lang="en-US" altLang="zh-CN" dirty="0"/>
              <a:t>.《</a:t>
            </a:r>
            <a:r>
              <a:rPr lang="zh-CN" altLang="en-US" dirty="0"/>
              <a:t>数据分析与数据挖掘建模与工具</a:t>
            </a:r>
            <a:r>
              <a:rPr lang="en-US" altLang="zh-CN" dirty="0"/>
              <a:t>》.</a:t>
            </a:r>
            <a:r>
              <a:rPr lang="zh-CN" altLang="en-US" dirty="0"/>
              <a:t>电子工业出版社</a:t>
            </a:r>
            <a:r>
              <a:rPr lang="en-US" altLang="zh-CN" dirty="0"/>
              <a:t>.2023</a:t>
            </a:r>
          </a:p>
        </p:txBody>
      </p:sp>
      <p:pic>
        <p:nvPicPr>
          <p:cNvPr id="7" name="图片 6">
            <a:extLst>
              <a:ext uri="{FF2B5EF4-FFF2-40B4-BE49-F238E27FC236}">
                <a16:creationId xmlns:a16="http://schemas.microsoft.com/office/drawing/2014/main" id="{81197FE7-A97F-4309-8065-AED3F43B61B0}"/>
              </a:ext>
            </a:extLst>
          </p:cNvPr>
          <p:cNvPicPr>
            <a:picLocks noChangeAspect="1"/>
          </p:cNvPicPr>
          <p:nvPr/>
        </p:nvPicPr>
        <p:blipFill>
          <a:blip r:embed="rId2"/>
          <a:stretch>
            <a:fillRect/>
          </a:stretch>
        </p:blipFill>
        <p:spPr>
          <a:xfrm>
            <a:off x="683822" y="3645024"/>
            <a:ext cx="7812360" cy="1759837"/>
          </a:xfrm>
          <a:prstGeom prst="rect">
            <a:avLst/>
          </a:prstGeom>
        </p:spPr>
      </p:pic>
    </p:spTree>
    <p:extLst>
      <p:ext uri="{BB962C8B-B14F-4D97-AF65-F5344CB8AC3E}">
        <p14:creationId xmlns:p14="http://schemas.microsoft.com/office/powerpoint/2010/main" val="301968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5319AF-A7A2-4EAF-8A32-F4A1D49F070D}"/>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5C3DC18B-1655-4990-9BD4-7EBB927C8824}"/>
              </a:ext>
            </a:extLst>
          </p:cNvPr>
          <p:cNvSpPr>
            <a:spLocks noGrp="1"/>
          </p:cNvSpPr>
          <p:nvPr>
            <p:ph idx="1"/>
          </p:nvPr>
        </p:nvSpPr>
        <p:spPr/>
        <p:txBody>
          <a:bodyPr/>
          <a:lstStyle/>
          <a:p>
            <a:r>
              <a:rPr lang="zh-CN" altLang="en-US" dirty="0"/>
              <a:t>在</a:t>
            </a:r>
            <a:r>
              <a:rPr lang="en-US" altLang="zh-CN" dirty="0"/>
              <a:t>Diabetes</a:t>
            </a:r>
            <a:r>
              <a:rPr lang="zh-CN" altLang="en-US" dirty="0"/>
              <a:t>和</a:t>
            </a:r>
            <a:r>
              <a:rPr lang="en-US" altLang="zh-CN" dirty="0" err="1"/>
              <a:t>German_Credit</a:t>
            </a:r>
            <a:r>
              <a:rPr lang="zh-CN" altLang="en-US" dirty="0"/>
              <a:t>数据集上的表现</a:t>
            </a:r>
          </a:p>
        </p:txBody>
      </p:sp>
      <p:sp>
        <p:nvSpPr>
          <p:cNvPr id="4" name="页脚占位符 3">
            <a:extLst>
              <a:ext uri="{FF2B5EF4-FFF2-40B4-BE49-F238E27FC236}">
                <a16:creationId xmlns:a16="http://schemas.microsoft.com/office/drawing/2014/main" id="{0BC98656-DF52-4421-849D-7FC18D81A2B1}"/>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a:t>
            </a:r>
            <a:r>
              <a:rPr lang="en-US" altLang="zh-CN"/>
              <a:t>》.</a:t>
            </a:r>
            <a:r>
              <a:rPr lang="zh-CN" altLang="en-US"/>
              <a:t>电子工业出版社</a:t>
            </a:r>
            <a:r>
              <a:rPr lang="en-US" altLang="zh-CN"/>
              <a:t>.2022</a:t>
            </a:r>
          </a:p>
        </p:txBody>
      </p:sp>
      <p:pic>
        <p:nvPicPr>
          <p:cNvPr id="6" name="图片 5">
            <a:extLst>
              <a:ext uri="{FF2B5EF4-FFF2-40B4-BE49-F238E27FC236}">
                <a16:creationId xmlns:a16="http://schemas.microsoft.com/office/drawing/2014/main" id="{5FE077AB-31B1-4359-AD59-6C89359417F7}"/>
              </a:ext>
            </a:extLst>
          </p:cNvPr>
          <p:cNvPicPr>
            <a:picLocks noChangeAspect="1"/>
          </p:cNvPicPr>
          <p:nvPr/>
        </p:nvPicPr>
        <p:blipFill>
          <a:blip r:embed="rId2"/>
          <a:stretch>
            <a:fillRect/>
          </a:stretch>
        </p:blipFill>
        <p:spPr>
          <a:xfrm>
            <a:off x="251520" y="3897052"/>
            <a:ext cx="8711952" cy="1930953"/>
          </a:xfrm>
          <a:prstGeom prst="rect">
            <a:avLst/>
          </a:prstGeom>
        </p:spPr>
      </p:pic>
    </p:spTree>
    <p:extLst>
      <p:ext uri="{BB962C8B-B14F-4D97-AF65-F5344CB8AC3E}">
        <p14:creationId xmlns:p14="http://schemas.microsoft.com/office/powerpoint/2010/main" val="21563178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2ABDA8-46BA-4787-9BAB-B2BB0AF90510}"/>
              </a:ext>
            </a:extLst>
          </p:cNvPr>
          <p:cNvSpPr>
            <a:spLocks noGrp="1"/>
          </p:cNvSpPr>
          <p:nvPr>
            <p:ph type="title"/>
          </p:nvPr>
        </p:nvSpPr>
        <p:spPr/>
        <p:txBody>
          <a:bodyPr/>
          <a:lstStyle/>
          <a:p>
            <a:r>
              <a:rPr lang="zh-CN" altLang="en-US" dirty="0"/>
              <a:t>（七）多重分类问题</a:t>
            </a:r>
          </a:p>
        </p:txBody>
      </p:sp>
      <p:sp>
        <p:nvSpPr>
          <p:cNvPr id="3" name="内容占位符 2">
            <a:extLst>
              <a:ext uri="{FF2B5EF4-FFF2-40B4-BE49-F238E27FC236}">
                <a16:creationId xmlns:a16="http://schemas.microsoft.com/office/drawing/2014/main" id="{D6944501-3D1D-43B2-9609-95D333CD7A7D}"/>
              </a:ext>
            </a:extLst>
          </p:cNvPr>
          <p:cNvSpPr>
            <a:spLocks noGrp="1"/>
          </p:cNvSpPr>
          <p:nvPr>
            <p:ph idx="1"/>
          </p:nvPr>
        </p:nvSpPr>
        <p:spPr/>
        <p:txBody>
          <a:bodyPr/>
          <a:lstStyle/>
          <a:p>
            <a:r>
              <a:rPr lang="en-US" altLang="zh-CN" dirty="0"/>
              <a:t>Iris_2D</a:t>
            </a:r>
            <a:r>
              <a:rPr lang="zh-CN" altLang="en-US" dirty="0"/>
              <a:t>上的情况</a:t>
            </a:r>
          </a:p>
        </p:txBody>
      </p:sp>
      <p:sp>
        <p:nvSpPr>
          <p:cNvPr id="4" name="页脚占位符 3">
            <a:extLst>
              <a:ext uri="{FF2B5EF4-FFF2-40B4-BE49-F238E27FC236}">
                <a16:creationId xmlns:a16="http://schemas.microsoft.com/office/drawing/2014/main" id="{2FAE1423-2492-4B0E-89ED-1F562F12AE57}"/>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a:t>
            </a:r>
            <a:r>
              <a:rPr lang="en-US" altLang="zh-CN"/>
              <a:t>》.</a:t>
            </a:r>
            <a:r>
              <a:rPr lang="zh-CN" altLang="en-US"/>
              <a:t>电子工业出版社</a:t>
            </a:r>
            <a:r>
              <a:rPr lang="en-US" altLang="zh-CN"/>
              <a:t>.2022</a:t>
            </a:r>
          </a:p>
        </p:txBody>
      </p:sp>
      <p:pic>
        <p:nvPicPr>
          <p:cNvPr id="6" name="图片 5">
            <a:extLst>
              <a:ext uri="{FF2B5EF4-FFF2-40B4-BE49-F238E27FC236}">
                <a16:creationId xmlns:a16="http://schemas.microsoft.com/office/drawing/2014/main" id="{BB054EE7-617D-45D9-9974-852BE7CC855F}"/>
              </a:ext>
            </a:extLst>
          </p:cNvPr>
          <p:cNvPicPr>
            <a:picLocks noChangeAspect="1"/>
          </p:cNvPicPr>
          <p:nvPr/>
        </p:nvPicPr>
        <p:blipFill>
          <a:blip r:embed="rId2"/>
          <a:stretch>
            <a:fillRect/>
          </a:stretch>
        </p:blipFill>
        <p:spPr>
          <a:xfrm>
            <a:off x="1223628" y="3212976"/>
            <a:ext cx="6588224" cy="2355585"/>
          </a:xfrm>
          <a:prstGeom prst="rect">
            <a:avLst/>
          </a:prstGeom>
        </p:spPr>
      </p:pic>
    </p:spTree>
    <p:extLst>
      <p:ext uri="{BB962C8B-B14F-4D97-AF65-F5344CB8AC3E}">
        <p14:creationId xmlns:p14="http://schemas.microsoft.com/office/powerpoint/2010/main" val="38313283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517901-E0F8-46FC-B5B9-866E44C00B41}"/>
              </a:ext>
            </a:extLst>
          </p:cNvPr>
          <p:cNvSpPr>
            <a:spLocks noGrp="1"/>
          </p:cNvSpPr>
          <p:nvPr>
            <p:ph type="title"/>
          </p:nvPr>
        </p:nvSpPr>
        <p:spPr/>
        <p:txBody>
          <a:bodyPr/>
          <a:lstStyle/>
          <a:p>
            <a:r>
              <a:rPr lang="zh-CN" altLang="en-US" dirty="0"/>
              <a:t>本章内容目录</a:t>
            </a:r>
          </a:p>
        </p:txBody>
      </p:sp>
      <p:sp>
        <p:nvSpPr>
          <p:cNvPr id="3" name="内容占位符 2">
            <a:extLst>
              <a:ext uri="{FF2B5EF4-FFF2-40B4-BE49-F238E27FC236}">
                <a16:creationId xmlns:a16="http://schemas.microsoft.com/office/drawing/2014/main" id="{08E72141-01D2-40B7-B407-82BA27FFA796}"/>
              </a:ext>
            </a:extLst>
          </p:cNvPr>
          <p:cNvSpPr>
            <a:spLocks noGrp="1"/>
          </p:cNvSpPr>
          <p:nvPr>
            <p:ph idx="1"/>
          </p:nvPr>
        </p:nvSpPr>
        <p:spPr/>
        <p:txBody>
          <a:bodyPr/>
          <a:lstStyle/>
          <a:p>
            <a:r>
              <a:rPr lang="en-US" altLang="zh-CN" dirty="0"/>
              <a:t>7</a:t>
            </a:r>
            <a:r>
              <a:rPr lang="en-US" altLang="zh-CN" sz="3200" dirty="0"/>
              <a:t>.1 </a:t>
            </a:r>
            <a:r>
              <a:rPr lang="zh-CN" altLang="en-US" sz="3200" dirty="0"/>
              <a:t>感知机分类器</a:t>
            </a:r>
            <a:endParaRPr lang="en-US" altLang="zh-CN" sz="3200" dirty="0"/>
          </a:p>
          <a:p>
            <a:r>
              <a:rPr lang="en-US" altLang="zh-CN" dirty="0"/>
              <a:t>7.2 </a:t>
            </a:r>
            <a:r>
              <a:rPr lang="zh-CN" altLang="en-US" dirty="0"/>
              <a:t>线性支持向量机</a:t>
            </a:r>
            <a:endParaRPr lang="en-US" altLang="zh-CN" sz="3200" dirty="0"/>
          </a:p>
          <a:p>
            <a:r>
              <a:rPr lang="en-US" altLang="zh-CN" sz="3200" dirty="0"/>
              <a:t>7.3 </a:t>
            </a:r>
            <a:r>
              <a:rPr lang="zh-CN" altLang="en-US" sz="3200" dirty="0"/>
              <a:t>非线性支持向量机</a:t>
            </a:r>
            <a:endParaRPr lang="en-US" altLang="zh-CN" sz="3200" dirty="0"/>
          </a:p>
          <a:p>
            <a:r>
              <a:rPr lang="en-US" altLang="zh-CN" sz="3200" dirty="0"/>
              <a:t>7.4 </a:t>
            </a:r>
            <a:r>
              <a:rPr lang="zh-CN" altLang="en-US" sz="3200" dirty="0"/>
              <a:t>非线性</a:t>
            </a:r>
            <a:r>
              <a:rPr lang="zh-CN" altLang="en-US" dirty="0"/>
              <a:t>核函数</a:t>
            </a:r>
            <a:endParaRPr lang="en-US" altLang="zh-CN" sz="3200" dirty="0"/>
          </a:p>
          <a:p>
            <a:r>
              <a:rPr lang="en-US" altLang="zh-CN" sz="3200" dirty="0"/>
              <a:t>7.5 </a:t>
            </a:r>
            <a:r>
              <a:rPr lang="zh-CN" altLang="en-US" sz="3200" dirty="0"/>
              <a:t>支持向量机应用</a:t>
            </a:r>
            <a:endParaRPr lang="en-US" altLang="zh-CN" sz="3200" dirty="0"/>
          </a:p>
          <a:p>
            <a:r>
              <a:rPr lang="en-US" altLang="zh-CN" dirty="0"/>
              <a:t>7.6 </a:t>
            </a:r>
            <a:r>
              <a:rPr lang="zh-CN" altLang="en-US" dirty="0"/>
              <a:t>本章小结</a:t>
            </a:r>
          </a:p>
        </p:txBody>
      </p:sp>
      <p:sp>
        <p:nvSpPr>
          <p:cNvPr id="6" name="页脚占位符 1">
            <a:extLst>
              <a:ext uri="{FF2B5EF4-FFF2-40B4-BE49-F238E27FC236}">
                <a16:creationId xmlns:a16="http://schemas.microsoft.com/office/drawing/2014/main" id="{F655139A-1AE8-4DFA-A6B9-43B070802353}"/>
              </a:ext>
            </a:extLst>
          </p:cNvPr>
          <p:cNvSpPr>
            <a:spLocks noGrp="1"/>
          </p:cNvSpPr>
          <p:nvPr>
            <p:ph type="ftr" sz="quarter" idx="11"/>
          </p:nvPr>
        </p:nvSpPr>
        <p:spPr>
          <a:xfrm>
            <a:off x="2195736" y="6248400"/>
            <a:ext cx="4212468" cy="457200"/>
          </a:xfrm>
          <a:noFill/>
        </p:spPr>
        <p:txBody>
          <a:bodyPr/>
          <a:lstStyle>
            <a:lvl1pPr>
              <a:defRPr kumimoji="1" sz="2800" b="1">
                <a:solidFill>
                  <a:schemeClr val="tx1"/>
                </a:solidFill>
                <a:latin typeface="Arial" panose="020B0604020202020204" pitchFamily="34" charset="0"/>
                <a:ea typeface="黑体" panose="02010609060101010101" pitchFamily="49" charset="-122"/>
              </a:defRPr>
            </a:lvl1pPr>
            <a:lvl2pPr marL="742950" indent="-285750">
              <a:defRPr kumimoji="1" sz="2800" b="1">
                <a:solidFill>
                  <a:schemeClr val="tx1"/>
                </a:solidFill>
                <a:latin typeface="Arial" panose="020B0604020202020204" pitchFamily="34" charset="0"/>
                <a:ea typeface="黑体" panose="02010609060101010101" pitchFamily="49" charset="-122"/>
              </a:defRPr>
            </a:lvl2pPr>
            <a:lvl3pPr marL="1143000" indent="-228600">
              <a:defRPr kumimoji="1" sz="2800" b="1">
                <a:solidFill>
                  <a:schemeClr val="tx1"/>
                </a:solidFill>
                <a:latin typeface="Arial" panose="020B0604020202020204" pitchFamily="34" charset="0"/>
                <a:ea typeface="黑体" panose="02010609060101010101" pitchFamily="49" charset="-122"/>
              </a:defRPr>
            </a:lvl3pPr>
            <a:lvl4pPr marL="1600200" indent="-228600">
              <a:defRPr kumimoji="1" sz="2800" b="1">
                <a:solidFill>
                  <a:schemeClr val="tx1"/>
                </a:solidFill>
                <a:latin typeface="Arial" panose="020B0604020202020204" pitchFamily="34" charset="0"/>
                <a:ea typeface="黑体" panose="02010609060101010101" pitchFamily="49" charset="-122"/>
              </a:defRPr>
            </a:lvl4pPr>
            <a:lvl5pPr marL="2057400" indent="-228600">
              <a:defRPr kumimoji="1" sz="28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9pPr>
          </a:lstStyle>
          <a:p>
            <a:r>
              <a:rPr kumimoji="0" lang="zh-CN" altLang="en-US" sz="1000" b="0" dirty="0">
                <a:ea typeface="SimSun" panose="02010600030101010101" pitchFamily="2" charset="-122"/>
              </a:rPr>
              <a:t>姜维</a:t>
            </a:r>
            <a:r>
              <a:rPr kumimoji="0" lang="en-US" altLang="zh-CN" sz="1000" b="0" dirty="0">
                <a:ea typeface="SimSun" panose="02010600030101010101" pitchFamily="2" charset="-122"/>
              </a:rPr>
              <a:t>.《</a:t>
            </a:r>
            <a:r>
              <a:rPr kumimoji="0" lang="zh-CN" altLang="en-US" sz="1000" b="0" dirty="0">
                <a:ea typeface="SimSun" panose="02010600030101010101" pitchFamily="2" charset="-122"/>
              </a:rPr>
              <a:t>数据分析与数据挖掘建模与工具</a:t>
            </a:r>
            <a:r>
              <a:rPr kumimoji="0" lang="en-US" altLang="zh-CN" sz="1000" b="0" dirty="0">
                <a:ea typeface="SimSun" panose="02010600030101010101" pitchFamily="2" charset="-122"/>
              </a:rPr>
              <a:t>》.</a:t>
            </a:r>
            <a:r>
              <a:rPr kumimoji="0" lang="zh-CN" altLang="en-US" sz="1000" b="0" dirty="0">
                <a:ea typeface="SimSun" panose="02010600030101010101" pitchFamily="2" charset="-122"/>
              </a:rPr>
              <a:t>电子工业出版社</a:t>
            </a:r>
            <a:r>
              <a:rPr kumimoji="0" lang="en-US" altLang="zh-CN" sz="1000" b="0" dirty="0">
                <a:ea typeface="SimSun" panose="02010600030101010101" pitchFamily="2" charset="-122"/>
              </a:rPr>
              <a:t>.2023</a:t>
            </a:r>
          </a:p>
        </p:txBody>
      </p:sp>
      <p:sp>
        <p:nvSpPr>
          <p:cNvPr id="7" name="AutoShape 5">
            <a:extLst>
              <a:ext uri="{FF2B5EF4-FFF2-40B4-BE49-F238E27FC236}">
                <a16:creationId xmlns:a16="http://schemas.microsoft.com/office/drawing/2014/main" id="{194CC5FC-E530-4EAA-B58B-F5B819309C5A}"/>
              </a:ext>
            </a:extLst>
          </p:cNvPr>
          <p:cNvSpPr>
            <a:spLocks noChangeArrowheads="1"/>
          </p:cNvSpPr>
          <p:nvPr/>
        </p:nvSpPr>
        <p:spPr bwMode="auto">
          <a:xfrm>
            <a:off x="7272338" y="2888940"/>
            <a:ext cx="1143000" cy="304800"/>
          </a:xfrm>
          <a:prstGeom prst="leftArrow">
            <a:avLst>
              <a:gd name="adj1" fmla="val 50000"/>
              <a:gd name="adj2" fmla="val 9375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800" b="1">
                <a:solidFill>
                  <a:schemeClr val="tx1"/>
                </a:solidFill>
                <a:latin typeface="Arial" panose="020B0604020202020204" pitchFamily="34" charset="0"/>
                <a:ea typeface="黑体" panose="02010609060101010101" pitchFamily="49" charset="-122"/>
              </a:defRPr>
            </a:lvl1pPr>
            <a:lvl2pPr marL="742950" indent="-285750">
              <a:defRPr kumimoji="1" sz="2800" b="1">
                <a:solidFill>
                  <a:schemeClr val="tx1"/>
                </a:solidFill>
                <a:latin typeface="Arial" panose="020B0604020202020204" pitchFamily="34" charset="0"/>
                <a:ea typeface="黑体" panose="02010609060101010101" pitchFamily="49" charset="-122"/>
              </a:defRPr>
            </a:lvl2pPr>
            <a:lvl3pPr marL="1143000" indent="-228600">
              <a:defRPr kumimoji="1" sz="2800" b="1">
                <a:solidFill>
                  <a:schemeClr val="tx1"/>
                </a:solidFill>
                <a:latin typeface="Arial" panose="020B0604020202020204" pitchFamily="34" charset="0"/>
                <a:ea typeface="黑体" panose="02010609060101010101" pitchFamily="49" charset="-122"/>
              </a:defRPr>
            </a:lvl3pPr>
            <a:lvl4pPr marL="1600200" indent="-228600">
              <a:defRPr kumimoji="1" sz="2800" b="1">
                <a:solidFill>
                  <a:schemeClr val="tx1"/>
                </a:solidFill>
                <a:latin typeface="Arial" panose="020B0604020202020204" pitchFamily="34" charset="0"/>
                <a:ea typeface="黑体" panose="02010609060101010101" pitchFamily="49" charset="-122"/>
              </a:defRPr>
            </a:lvl4pPr>
            <a:lvl5pPr marL="2057400" indent="-228600">
              <a:defRPr kumimoji="1" sz="28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9pPr>
          </a:lstStyle>
          <a:p>
            <a:pPr eaLnBrk="1" hangingPunct="1"/>
            <a:endParaRPr lang="zh-CN" altLang="en-US">
              <a:solidFill>
                <a:srgbClr val="292929"/>
              </a:solidFill>
            </a:endParaRPr>
          </a:p>
        </p:txBody>
      </p:sp>
    </p:spTree>
    <p:extLst>
      <p:ext uri="{BB962C8B-B14F-4D97-AF65-F5344CB8AC3E}">
        <p14:creationId xmlns:p14="http://schemas.microsoft.com/office/powerpoint/2010/main" val="40311516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a:xfrm>
            <a:off x="611188" y="334963"/>
            <a:ext cx="7417196" cy="955675"/>
          </a:xfrm>
        </p:spPr>
        <p:txBody>
          <a:bodyPr/>
          <a:lstStyle/>
          <a:p>
            <a:r>
              <a:rPr lang="zh-CN" altLang="en-US" dirty="0"/>
              <a:t>（一）非线性支持向量机</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a:xfrm>
            <a:off x="503549" y="1592263"/>
            <a:ext cx="8100900" cy="4656137"/>
          </a:xfrm>
        </p:spPr>
        <p:txBody>
          <a:bodyPr/>
          <a:lstStyle/>
          <a:p>
            <a:r>
              <a:rPr lang="zh-CN" altLang="en-US" dirty="0"/>
              <a:t>近线性可分数据集</a:t>
            </a:r>
            <a:endParaRPr lang="en-US" altLang="zh-CN" dirty="0"/>
          </a:p>
          <a:p>
            <a:pPr lvl="1"/>
            <a:r>
              <a:rPr lang="zh-CN" altLang="en-US" dirty="0"/>
              <a:t>两类样本在空间区域只有少量交织（空间重叠），而整体上仍能使用超平面大致将两类样本分隔开来。</a:t>
            </a:r>
            <a:endParaRPr lang="en-US" altLang="zh-CN" dirty="0"/>
          </a:p>
          <a:p>
            <a:r>
              <a:rPr lang="zh-CN" altLang="en-US" dirty="0"/>
              <a:t>复杂的线性不可分数据集</a:t>
            </a:r>
            <a:endParaRPr lang="en-US" altLang="zh-CN" dirty="0"/>
          </a:p>
          <a:p>
            <a:pPr lvl="1"/>
            <a:r>
              <a:rPr lang="zh-CN" altLang="en-US" dirty="0"/>
              <a:t>线性可分数据集可采用硬间隔、软间隔进行分类；近线性可分数据集可采用软间隔进行分类；而对于复杂的线性不可分数据集，即使采用软间隔也难以分隔。</a:t>
            </a:r>
            <a:endParaRPr lang="en-US" altLang="zh-CN" dirty="0"/>
          </a:p>
          <a:p>
            <a:pPr lvl="1"/>
            <a:endParaRPr lang="en-US" altLang="zh-CN" dirty="0"/>
          </a:p>
        </p:txBody>
      </p:sp>
    </p:spTree>
    <p:extLst>
      <p:ext uri="{BB962C8B-B14F-4D97-AF65-F5344CB8AC3E}">
        <p14:creationId xmlns:p14="http://schemas.microsoft.com/office/powerpoint/2010/main" val="13915228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a:xfrm>
            <a:off x="611188" y="334963"/>
            <a:ext cx="7417196" cy="955675"/>
          </a:xfrm>
        </p:spPr>
        <p:txBody>
          <a:bodyPr/>
          <a:lstStyle/>
          <a:p>
            <a:r>
              <a:rPr lang="zh-CN" altLang="en-US" dirty="0"/>
              <a:t>（二）非线性支持向量机</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a:xfrm>
            <a:off x="503549" y="1592263"/>
            <a:ext cx="8100900" cy="4656137"/>
          </a:xfrm>
        </p:spPr>
        <p:txBody>
          <a:bodyPr/>
          <a:lstStyle/>
          <a:p>
            <a:r>
              <a:rPr lang="zh-CN" altLang="en-US" dirty="0">
                <a:solidFill>
                  <a:srgbClr val="C00000"/>
                </a:solidFill>
              </a:rPr>
              <a:t>图</a:t>
            </a:r>
            <a:r>
              <a:rPr lang="en-US" altLang="zh-CN" dirty="0">
                <a:solidFill>
                  <a:srgbClr val="C00000"/>
                </a:solidFill>
              </a:rPr>
              <a:t> (a)(d)(c)(e)</a:t>
            </a:r>
            <a:r>
              <a:rPr lang="zh-CN" altLang="en-US" dirty="0">
                <a:solidFill>
                  <a:srgbClr val="C00000"/>
                </a:solidFill>
              </a:rPr>
              <a:t>复杂非线性可分数据集及升维举例</a:t>
            </a:r>
            <a:endParaRPr lang="en-US" altLang="zh-CN" dirty="0">
              <a:solidFill>
                <a:srgbClr val="C00000"/>
              </a:solidFill>
            </a:endParaRPr>
          </a:p>
        </p:txBody>
      </p:sp>
      <p:pic>
        <p:nvPicPr>
          <p:cNvPr id="3" name="图片 2">
            <a:extLst>
              <a:ext uri="{FF2B5EF4-FFF2-40B4-BE49-F238E27FC236}">
                <a16:creationId xmlns:a16="http://schemas.microsoft.com/office/drawing/2014/main" id="{E6A85C13-FD8E-480E-8716-A993E73E6652}"/>
              </a:ext>
            </a:extLst>
          </p:cNvPr>
          <p:cNvPicPr>
            <a:picLocks noChangeAspect="1"/>
          </p:cNvPicPr>
          <p:nvPr/>
        </p:nvPicPr>
        <p:blipFill>
          <a:blip r:embed="rId3"/>
          <a:stretch>
            <a:fillRect/>
          </a:stretch>
        </p:blipFill>
        <p:spPr>
          <a:xfrm>
            <a:off x="-508" y="2960948"/>
            <a:ext cx="9144000" cy="2914022"/>
          </a:xfrm>
          <a:prstGeom prst="rect">
            <a:avLst/>
          </a:prstGeom>
        </p:spPr>
      </p:pic>
    </p:spTree>
    <p:extLst>
      <p:ext uri="{BB962C8B-B14F-4D97-AF65-F5344CB8AC3E}">
        <p14:creationId xmlns:p14="http://schemas.microsoft.com/office/powerpoint/2010/main" val="40232847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a:xfrm>
            <a:off x="611188" y="334963"/>
            <a:ext cx="7417196" cy="955675"/>
          </a:xfrm>
        </p:spPr>
        <p:txBody>
          <a:bodyPr/>
          <a:lstStyle/>
          <a:p>
            <a:r>
              <a:rPr lang="zh-CN" altLang="en-US" dirty="0"/>
              <a:t>非线性支持向量机</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a:xfrm>
            <a:off x="503549" y="1592263"/>
            <a:ext cx="8100900" cy="4656137"/>
          </a:xfrm>
        </p:spPr>
        <p:txBody>
          <a:bodyPr/>
          <a:lstStyle/>
          <a:p>
            <a:r>
              <a:rPr lang="zh-CN" altLang="en-US" dirty="0"/>
              <a:t>升维方式</a:t>
            </a:r>
            <a:endParaRPr lang="en-US" altLang="zh-CN" dirty="0"/>
          </a:p>
          <a:p>
            <a:pPr lvl="1"/>
            <a:r>
              <a:rPr lang="zh-CN" altLang="en-US" dirty="0"/>
              <a:t>手动升维</a:t>
            </a:r>
            <a:endParaRPr lang="en-US" altLang="zh-CN" dirty="0"/>
          </a:p>
          <a:p>
            <a:pPr lvl="2"/>
            <a:r>
              <a:rPr lang="zh-CN" altLang="en-US" dirty="0"/>
              <a:t>自己对数据进行升维，再利用线性</a:t>
            </a:r>
            <a:r>
              <a:rPr lang="en-US" altLang="zh-CN" dirty="0"/>
              <a:t>SVM</a:t>
            </a:r>
            <a:r>
              <a:rPr lang="zh-CN" altLang="en-US" dirty="0"/>
              <a:t>进行分类</a:t>
            </a:r>
            <a:endParaRPr lang="en-US" altLang="zh-CN" dirty="0"/>
          </a:p>
          <a:p>
            <a:pPr lvl="1"/>
            <a:r>
              <a:rPr lang="zh-CN" altLang="en-US" dirty="0"/>
              <a:t>半自动升维</a:t>
            </a:r>
            <a:endParaRPr lang="en-US" altLang="zh-CN" dirty="0"/>
          </a:p>
          <a:p>
            <a:pPr lvl="2"/>
            <a:r>
              <a:rPr lang="zh-CN" altLang="en-US" dirty="0"/>
              <a:t>将升维技术集成在</a:t>
            </a:r>
            <a:r>
              <a:rPr lang="en-US" altLang="zh-CN" dirty="0"/>
              <a:t>SVM</a:t>
            </a:r>
            <a:r>
              <a:rPr lang="zh-CN" altLang="en-US" dirty="0"/>
              <a:t>模型中，形成非线性</a:t>
            </a:r>
            <a:r>
              <a:rPr lang="en-US" altLang="zh-CN" dirty="0"/>
              <a:t>SVM</a:t>
            </a:r>
          </a:p>
        </p:txBody>
      </p:sp>
    </p:spTree>
    <p:extLst>
      <p:ext uri="{BB962C8B-B14F-4D97-AF65-F5344CB8AC3E}">
        <p14:creationId xmlns:p14="http://schemas.microsoft.com/office/powerpoint/2010/main" val="15859867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5">
            <a:extLst>
              <a:ext uri="{FF2B5EF4-FFF2-40B4-BE49-F238E27FC236}">
                <a16:creationId xmlns:a16="http://schemas.microsoft.com/office/drawing/2014/main" id="{E44FD846-3221-4993-BF72-CE99D61156DD}"/>
              </a:ext>
            </a:extLst>
          </p:cNvPr>
          <p:cNvSpPr>
            <a:spLocks noGrp="1"/>
          </p:cNvSpPr>
          <p:nvPr>
            <p:ph type="title"/>
          </p:nvPr>
        </p:nvSpPr>
        <p:spPr/>
        <p:txBody>
          <a:bodyPr/>
          <a:lstStyle/>
          <a:p>
            <a:endParaRPr lang="zh-CN" altLang="en-US"/>
          </a:p>
        </p:txBody>
      </p:sp>
      <p:pic>
        <p:nvPicPr>
          <p:cNvPr id="6" name="内容占位符 5">
            <a:extLst>
              <a:ext uri="{FF2B5EF4-FFF2-40B4-BE49-F238E27FC236}">
                <a16:creationId xmlns:a16="http://schemas.microsoft.com/office/drawing/2014/main" id="{89BF7303-0A2C-4732-A967-DF9C2E6B6B7C}"/>
              </a:ext>
            </a:extLst>
          </p:cNvPr>
          <p:cNvPicPr>
            <a:picLocks noGrp="1" noChangeAspect="1"/>
          </p:cNvPicPr>
          <p:nvPr>
            <p:ph idx="1"/>
          </p:nvPr>
        </p:nvPicPr>
        <p:blipFill>
          <a:blip r:embed="rId2"/>
          <a:stretch>
            <a:fillRect/>
          </a:stretch>
        </p:blipFill>
        <p:spPr>
          <a:xfrm>
            <a:off x="395536" y="3920330"/>
            <a:ext cx="8547734" cy="1452885"/>
          </a:xfrm>
        </p:spPr>
      </p:pic>
      <p:sp>
        <p:nvSpPr>
          <p:cNvPr id="18" name="文本框 17">
            <a:extLst>
              <a:ext uri="{FF2B5EF4-FFF2-40B4-BE49-F238E27FC236}">
                <a16:creationId xmlns:a16="http://schemas.microsoft.com/office/drawing/2014/main" id="{C99735C6-811A-4BAC-84EB-37D4774F8E16}"/>
              </a:ext>
            </a:extLst>
          </p:cNvPr>
          <p:cNvSpPr txBox="1"/>
          <p:nvPr/>
        </p:nvSpPr>
        <p:spPr>
          <a:xfrm>
            <a:off x="606450" y="1592262"/>
            <a:ext cx="8178018" cy="1815882"/>
          </a:xfrm>
          <a:prstGeom prst="rect">
            <a:avLst/>
          </a:prstGeom>
          <a:noFill/>
        </p:spPr>
        <p:txBody>
          <a:bodyPr wrap="square">
            <a:spAutoFit/>
          </a:bodyPr>
          <a:lstStyle/>
          <a:p>
            <a:r>
              <a:rPr lang="zh-CN" altLang="en-US" dirty="0"/>
              <a:t>核函数</a:t>
            </a:r>
            <a:endParaRPr lang="en-US" altLang="zh-CN" dirty="0"/>
          </a:p>
          <a:p>
            <a:pPr lvl="1"/>
            <a:r>
              <a:rPr lang="zh-CN" altLang="en-US" dirty="0"/>
              <a:t>利用原空间计算新空间中两个向量的内积相似度函数，记为</a:t>
            </a:r>
            <a:r>
              <a:rPr lang="en-US" altLang="zh-CN" dirty="0"/>
              <a:t>K(</a:t>
            </a:r>
            <a:r>
              <a:rPr lang="en-US" altLang="zh-CN" dirty="0" err="1"/>
              <a:t>u,v</a:t>
            </a:r>
            <a:r>
              <a:rPr lang="en-US" altLang="zh-CN" dirty="0"/>
              <a:t>)</a:t>
            </a:r>
          </a:p>
          <a:p>
            <a:pPr lvl="1"/>
            <a:r>
              <a:rPr lang="zh-CN" altLang="en-US" dirty="0">
                <a:solidFill>
                  <a:srgbClr val="C00000"/>
                </a:solidFill>
              </a:rPr>
              <a:t>式</a:t>
            </a:r>
            <a:endParaRPr lang="en-US" altLang="zh-CN" dirty="0">
              <a:solidFill>
                <a:srgbClr val="C00000"/>
              </a:solidFill>
            </a:endParaRPr>
          </a:p>
        </p:txBody>
      </p:sp>
      <p:pic>
        <p:nvPicPr>
          <p:cNvPr id="20" name="图片 19">
            <a:extLst>
              <a:ext uri="{FF2B5EF4-FFF2-40B4-BE49-F238E27FC236}">
                <a16:creationId xmlns:a16="http://schemas.microsoft.com/office/drawing/2014/main" id="{AF4F5811-9F76-4987-AC0C-4118E730105F}"/>
              </a:ext>
            </a:extLst>
          </p:cNvPr>
          <p:cNvPicPr>
            <a:picLocks noChangeAspect="1"/>
          </p:cNvPicPr>
          <p:nvPr/>
        </p:nvPicPr>
        <p:blipFill>
          <a:blip r:embed="rId3"/>
          <a:stretch>
            <a:fillRect/>
          </a:stretch>
        </p:blipFill>
        <p:spPr>
          <a:xfrm>
            <a:off x="215516" y="5514026"/>
            <a:ext cx="5068660" cy="647538"/>
          </a:xfrm>
          <a:prstGeom prst="rect">
            <a:avLst/>
          </a:prstGeom>
        </p:spPr>
      </p:pic>
    </p:spTree>
    <p:extLst>
      <p:ext uri="{BB962C8B-B14F-4D97-AF65-F5344CB8AC3E}">
        <p14:creationId xmlns:p14="http://schemas.microsoft.com/office/powerpoint/2010/main" val="11737573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93DD91-6693-48CF-8590-1895C81CAC57}"/>
              </a:ext>
            </a:extLst>
          </p:cNvPr>
          <p:cNvSpPr>
            <a:spLocks noGrp="1"/>
          </p:cNvSpPr>
          <p:nvPr>
            <p:ph type="title"/>
          </p:nvPr>
        </p:nvSpPr>
        <p:spPr/>
        <p:txBody>
          <a:bodyPr/>
          <a:lstStyle/>
          <a:p>
            <a:r>
              <a:rPr lang="zh-CN" altLang="en-US" dirty="0"/>
              <a:t>（三）应用示例</a:t>
            </a:r>
          </a:p>
        </p:txBody>
      </p:sp>
      <p:sp>
        <p:nvSpPr>
          <p:cNvPr id="3" name="内容占位符 2">
            <a:extLst>
              <a:ext uri="{FF2B5EF4-FFF2-40B4-BE49-F238E27FC236}">
                <a16:creationId xmlns:a16="http://schemas.microsoft.com/office/drawing/2014/main" id="{A1AFF330-5C65-4A8E-8DFF-8A4EE063BAC2}"/>
              </a:ext>
            </a:extLst>
          </p:cNvPr>
          <p:cNvSpPr>
            <a:spLocks noGrp="1"/>
          </p:cNvSpPr>
          <p:nvPr>
            <p:ph idx="1"/>
          </p:nvPr>
        </p:nvSpPr>
        <p:spPr/>
        <p:txBody>
          <a:bodyPr/>
          <a:lstStyle/>
          <a:p>
            <a:r>
              <a:rPr lang="zh-CN" altLang="en-US" dirty="0"/>
              <a:t>应用示例</a:t>
            </a:r>
          </a:p>
        </p:txBody>
      </p:sp>
      <p:pic>
        <p:nvPicPr>
          <p:cNvPr id="6" name="图片 5">
            <a:extLst>
              <a:ext uri="{FF2B5EF4-FFF2-40B4-BE49-F238E27FC236}">
                <a16:creationId xmlns:a16="http://schemas.microsoft.com/office/drawing/2014/main" id="{1D594F2E-A599-42D0-A1BA-4AE8892FBA15}"/>
              </a:ext>
            </a:extLst>
          </p:cNvPr>
          <p:cNvPicPr>
            <a:picLocks noChangeAspect="1"/>
          </p:cNvPicPr>
          <p:nvPr/>
        </p:nvPicPr>
        <p:blipFill>
          <a:blip r:embed="rId2"/>
          <a:stretch>
            <a:fillRect/>
          </a:stretch>
        </p:blipFill>
        <p:spPr>
          <a:xfrm>
            <a:off x="0" y="2528900"/>
            <a:ext cx="9144000" cy="3234686"/>
          </a:xfrm>
          <a:prstGeom prst="rect">
            <a:avLst/>
          </a:prstGeom>
        </p:spPr>
      </p:pic>
    </p:spTree>
    <p:extLst>
      <p:ext uri="{BB962C8B-B14F-4D97-AF65-F5344CB8AC3E}">
        <p14:creationId xmlns:p14="http://schemas.microsoft.com/office/powerpoint/2010/main" val="494715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8223FE-8868-40D8-B359-BC63894DE382}"/>
              </a:ext>
            </a:extLst>
          </p:cNvPr>
          <p:cNvSpPr>
            <a:spLocks noGrp="1"/>
          </p:cNvSpPr>
          <p:nvPr>
            <p:ph type="title"/>
          </p:nvPr>
        </p:nvSpPr>
        <p:spPr/>
        <p:txBody>
          <a:bodyPr/>
          <a:lstStyle/>
          <a:p>
            <a:r>
              <a:rPr lang="zh-CN" altLang="en-US" dirty="0"/>
              <a:t>（四）常用的核函数</a:t>
            </a:r>
          </a:p>
        </p:txBody>
      </p:sp>
      <p:sp>
        <p:nvSpPr>
          <p:cNvPr id="3" name="内容占位符 2">
            <a:extLst>
              <a:ext uri="{FF2B5EF4-FFF2-40B4-BE49-F238E27FC236}">
                <a16:creationId xmlns:a16="http://schemas.microsoft.com/office/drawing/2014/main" id="{6C0D5617-39AE-4939-BE2D-9929B744B613}"/>
              </a:ext>
            </a:extLst>
          </p:cNvPr>
          <p:cNvSpPr>
            <a:spLocks noGrp="1"/>
          </p:cNvSpPr>
          <p:nvPr>
            <p:ph idx="1"/>
          </p:nvPr>
        </p:nvSpPr>
        <p:spPr/>
        <p:txBody>
          <a:bodyPr/>
          <a:lstStyle/>
          <a:p>
            <a:r>
              <a:rPr lang="zh-CN" altLang="en-US" dirty="0"/>
              <a:t>线性核</a:t>
            </a:r>
            <a:endParaRPr lang="en-US" altLang="zh-CN" dirty="0"/>
          </a:p>
          <a:p>
            <a:endParaRPr lang="en-US" altLang="zh-CN" dirty="0"/>
          </a:p>
          <a:p>
            <a:r>
              <a:rPr lang="zh-CN" altLang="en-US" dirty="0"/>
              <a:t>多项式核</a:t>
            </a:r>
            <a:endParaRPr lang="en-US" altLang="zh-CN" dirty="0"/>
          </a:p>
          <a:p>
            <a:endParaRPr lang="en-US" altLang="zh-CN" dirty="0"/>
          </a:p>
          <a:p>
            <a:r>
              <a:rPr lang="zh-CN" altLang="en-US" dirty="0"/>
              <a:t>径向基核</a:t>
            </a:r>
            <a:endParaRPr lang="en-US" altLang="zh-CN" dirty="0"/>
          </a:p>
          <a:p>
            <a:endParaRPr lang="en-US" altLang="zh-CN" dirty="0"/>
          </a:p>
          <a:p>
            <a:r>
              <a:rPr lang="en-US" altLang="zh-CN" dirty="0"/>
              <a:t>Sigmoid</a:t>
            </a:r>
            <a:r>
              <a:rPr lang="zh-CN" altLang="en-US" dirty="0"/>
              <a:t>核</a:t>
            </a:r>
          </a:p>
        </p:txBody>
      </p:sp>
      <p:sp>
        <p:nvSpPr>
          <p:cNvPr id="4" name="页脚占位符 3">
            <a:extLst>
              <a:ext uri="{FF2B5EF4-FFF2-40B4-BE49-F238E27FC236}">
                <a16:creationId xmlns:a16="http://schemas.microsoft.com/office/drawing/2014/main" id="{B109B46A-DDA5-4DDE-9294-A851F0C73BCA}"/>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a:t>
            </a:r>
            <a:r>
              <a:rPr lang="en-US" altLang="zh-CN"/>
              <a:t>》.</a:t>
            </a:r>
            <a:r>
              <a:rPr lang="zh-CN" altLang="en-US"/>
              <a:t>电子工业出版社</a:t>
            </a:r>
            <a:r>
              <a:rPr lang="en-US" altLang="zh-CN"/>
              <a:t>.2022</a:t>
            </a:r>
          </a:p>
        </p:txBody>
      </p:sp>
    </p:spTree>
    <p:extLst>
      <p:ext uri="{BB962C8B-B14F-4D97-AF65-F5344CB8AC3E}">
        <p14:creationId xmlns:p14="http://schemas.microsoft.com/office/powerpoint/2010/main" val="1438589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p:txBody>
          <a:bodyPr/>
          <a:lstStyle/>
          <a:p>
            <a:r>
              <a:rPr lang="zh-CN" altLang="en-US" dirty="0"/>
              <a:t>多重线性判别函数</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p:txBody>
          <a:bodyPr/>
          <a:lstStyle/>
          <a:p>
            <a:r>
              <a:rPr lang="zh-CN" altLang="en-US" dirty="0"/>
              <a:t>多重分类</a:t>
            </a:r>
            <a:endParaRPr lang="en-US" altLang="zh-CN" dirty="0"/>
          </a:p>
          <a:p>
            <a:pPr lvl="1"/>
            <a:r>
              <a:rPr lang="zh-CN" altLang="en-US" dirty="0"/>
              <a:t>构造</a:t>
            </a:r>
            <a:r>
              <a:rPr lang="en-US" altLang="zh-CN" dirty="0"/>
              <a:t>C</a:t>
            </a:r>
            <a:r>
              <a:rPr lang="zh-CN" altLang="en-US" dirty="0"/>
              <a:t>个线性判别函数实现</a:t>
            </a:r>
            <a:r>
              <a:rPr lang="en-US" altLang="zh-CN" dirty="0"/>
              <a:t>C</a:t>
            </a:r>
            <a:r>
              <a:rPr lang="zh-CN" altLang="en-US" dirty="0"/>
              <a:t>个类别判定</a:t>
            </a:r>
            <a:endParaRPr lang="en-US" altLang="zh-CN" dirty="0"/>
          </a:p>
          <a:p>
            <a:pPr lvl="1"/>
            <a:endParaRPr lang="en-US" altLang="zh-CN" dirty="0"/>
          </a:p>
          <a:p>
            <a:r>
              <a:rPr lang="zh-CN" altLang="en-US" dirty="0"/>
              <a:t>线性机</a:t>
            </a:r>
            <a:endParaRPr lang="en-US" altLang="zh-CN" dirty="0"/>
          </a:p>
          <a:p>
            <a:pPr lvl="1"/>
            <a:r>
              <a:rPr lang="zh-CN" altLang="en-US" dirty="0"/>
              <a:t>判别函数进行类别判定</a:t>
            </a:r>
            <a:r>
              <a:rPr lang="en-US" altLang="zh-CN" dirty="0">
                <a:sym typeface="Wingdings" panose="05000000000000000000" pitchFamily="2" charset="2"/>
              </a:rPr>
              <a:t></a:t>
            </a:r>
            <a:r>
              <a:rPr lang="zh-CN" altLang="en-US" dirty="0"/>
              <a:t>“线性机”。</a:t>
            </a:r>
            <a:endParaRPr lang="en-US" altLang="zh-CN" dirty="0"/>
          </a:p>
          <a:p>
            <a:pPr lvl="1"/>
            <a:r>
              <a:rPr lang="zh-CN" altLang="en-US" dirty="0"/>
              <a:t>将特征空间划分为</a:t>
            </a:r>
            <a:r>
              <a:rPr lang="en-US" altLang="zh-CN" dirty="0"/>
              <a:t>C</a:t>
            </a:r>
            <a:r>
              <a:rPr lang="zh-CN" altLang="en-US" dirty="0"/>
              <a:t>个区域。</a:t>
            </a:r>
            <a:endParaRPr lang="en-US" altLang="zh-CN" dirty="0"/>
          </a:p>
          <a:p>
            <a:pPr lvl="1"/>
            <a:r>
              <a:rPr lang="zh-CN" altLang="en-US" dirty="0"/>
              <a:t>线性机只能实现凸域上的分类。</a:t>
            </a:r>
            <a:endParaRPr lang="en-US" altLang="zh-CN" dirty="0"/>
          </a:p>
        </p:txBody>
      </p:sp>
    </p:spTree>
    <p:extLst>
      <p:ext uri="{BB962C8B-B14F-4D97-AF65-F5344CB8AC3E}">
        <p14:creationId xmlns:p14="http://schemas.microsoft.com/office/powerpoint/2010/main" val="19942035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F4E384-6C10-4179-AA29-56CE66FEA495}"/>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22F0F218-4E5F-4E2D-B3B0-F5048CDB8EEA}"/>
              </a:ext>
            </a:extLst>
          </p:cNvPr>
          <p:cNvSpPr>
            <a:spLocks noGrp="1"/>
          </p:cNvSpPr>
          <p:nvPr>
            <p:ph idx="1"/>
          </p:nvPr>
        </p:nvSpPr>
        <p:spPr/>
        <p:txBody>
          <a:bodyPr/>
          <a:lstStyle/>
          <a:p>
            <a:r>
              <a:rPr lang="zh-CN" altLang="en-US" dirty="0"/>
              <a:t>多项式核中参数</a:t>
            </a:r>
            <a:r>
              <a:rPr lang="en-US" altLang="zh-CN" dirty="0"/>
              <a:t>d</a:t>
            </a:r>
            <a:r>
              <a:rPr lang="zh-CN" altLang="en-US" dirty="0"/>
              <a:t>的作用</a:t>
            </a:r>
            <a:endParaRPr lang="en-US" altLang="zh-CN" dirty="0"/>
          </a:p>
          <a:p>
            <a:r>
              <a:rPr lang="zh-CN" altLang="en-US" dirty="0"/>
              <a:t>其它参数的作用</a:t>
            </a:r>
          </a:p>
        </p:txBody>
      </p:sp>
      <p:sp>
        <p:nvSpPr>
          <p:cNvPr id="4" name="页脚占位符 3">
            <a:extLst>
              <a:ext uri="{FF2B5EF4-FFF2-40B4-BE49-F238E27FC236}">
                <a16:creationId xmlns:a16="http://schemas.microsoft.com/office/drawing/2014/main" id="{64D2C264-377E-4846-93F7-0A7A54B18B0B}"/>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a:t>
            </a:r>
            <a:r>
              <a:rPr lang="en-US" altLang="zh-CN"/>
              <a:t>》.</a:t>
            </a:r>
            <a:r>
              <a:rPr lang="zh-CN" altLang="en-US"/>
              <a:t>电子工业出版社</a:t>
            </a:r>
            <a:r>
              <a:rPr lang="en-US" altLang="zh-CN"/>
              <a:t>.2022</a:t>
            </a:r>
          </a:p>
        </p:txBody>
      </p:sp>
      <p:pic>
        <p:nvPicPr>
          <p:cNvPr id="6" name="图片 5">
            <a:extLst>
              <a:ext uri="{FF2B5EF4-FFF2-40B4-BE49-F238E27FC236}">
                <a16:creationId xmlns:a16="http://schemas.microsoft.com/office/drawing/2014/main" id="{07C2DABB-509B-45A1-AA09-2E00A5F1D7D8}"/>
              </a:ext>
            </a:extLst>
          </p:cNvPr>
          <p:cNvPicPr>
            <a:picLocks noChangeAspect="1"/>
          </p:cNvPicPr>
          <p:nvPr/>
        </p:nvPicPr>
        <p:blipFill>
          <a:blip r:embed="rId2"/>
          <a:stretch>
            <a:fillRect/>
          </a:stretch>
        </p:blipFill>
        <p:spPr>
          <a:xfrm>
            <a:off x="541077" y="3176972"/>
            <a:ext cx="8244408" cy="2292284"/>
          </a:xfrm>
          <a:prstGeom prst="rect">
            <a:avLst/>
          </a:prstGeom>
        </p:spPr>
      </p:pic>
    </p:spTree>
    <p:extLst>
      <p:ext uri="{BB962C8B-B14F-4D97-AF65-F5344CB8AC3E}">
        <p14:creationId xmlns:p14="http://schemas.microsoft.com/office/powerpoint/2010/main" val="1226808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8BF3C9-2493-4230-8FA1-3C8F370D5C97}"/>
              </a:ext>
            </a:extLst>
          </p:cNvPr>
          <p:cNvSpPr>
            <a:spLocks noGrp="1"/>
          </p:cNvSpPr>
          <p:nvPr>
            <p:ph type="title"/>
          </p:nvPr>
        </p:nvSpPr>
        <p:spPr/>
        <p:txBody>
          <a:bodyPr/>
          <a:lstStyle/>
          <a:p>
            <a:r>
              <a:rPr lang="zh-CN" altLang="en-US" dirty="0"/>
              <a:t>（五）</a:t>
            </a:r>
            <a:r>
              <a:rPr lang="en-US" altLang="zh-CN" dirty="0"/>
              <a:t>Python</a:t>
            </a:r>
            <a:r>
              <a:rPr lang="zh-CN" altLang="en-US" dirty="0"/>
              <a:t>编程举例</a:t>
            </a:r>
          </a:p>
        </p:txBody>
      </p:sp>
      <p:sp>
        <p:nvSpPr>
          <p:cNvPr id="3" name="内容占位符 2">
            <a:extLst>
              <a:ext uri="{FF2B5EF4-FFF2-40B4-BE49-F238E27FC236}">
                <a16:creationId xmlns:a16="http://schemas.microsoft.com/office/drawing/2014/main" id="{60163737-DA6D-4572-924A-5A843CD3A53B}"/>
              </a:ext>
            </a:extLst>
          </p:cNvPr>
          <p:cNvSpPr>
            <a:spLocks noGrp="1"/>
          </p:cNvSpPr>
          <p:nvPr>
            <p:ph idx="1"/>
          </p:nvPr>
        </p:nvSpPr>
        <p:spPr/>
        <p:txBody>
          <a:bodyPr>
            <a:normAutofit fontScale="62500" lnSpcReduction="20000"/>
          </a:bodyPr>
          <a:lstStyle/>
          <a:p>
            <a:r>
              <a:rPr lang="en-US" altLang="zh-CN" dirty="0"/>
              <a:t> ds = </a:t>
            </a:r>
            <a:r>
              <a:rPr lang="en-US" altLang="zh-CN" dirty="0" err="1"/>
              <a:t>np.loadtxt</a:t>
            </a:r>
            <a:r>
              <a:rPr lang="en-US" altLang="zh-CN" dirty="0"/>
              <a:t>("D:\\w7data\\chapter7\JUFormTwoClass.txt", delimiter = "\t");</a:t>
            </a:r>
          </a:p>
          <a:p>
            <a:r>
              <a:rPr lang="en-US" altLang="zh-CN" dirty="0"/>
              <a:t>    X = ds[:,1:3];</a:t>
            </a:r>
          </a:p>
          <a:p>
            <a:r>
              <a:rPr lang="en-US" altLang="zh-CN" dirty="0"/>
              <a:t>    y = ds[:,0];</a:t>
            </a:r>
          </a:p>
          <a:p>
            <a:r>
              <a:rPr lang="en-US" altLang="zh-CN" dirty="0"/>
              <a:t>    #print (X);</a:t>
            </a:r>
          </a:p>
          <a:p>
            <a:r>
              <a:rPr lang="en-US" altLang="zh-CN" dirty="0"/>
              <a:t>    print(y);</a:t>
            </a:r>
          </a:p>
          <a:p>
            <a:r>
              <a:rPr lang="en-US" altLang="zh-CN" dirty="0"/>
              <a:t>    m = </a:t>
            </a:r>
            <a:r>
              <a:rPr lang="en-US" altLang="zh-CN" dirty="0" err="1"/>
              <a:t>svm.SVC</a:t>
            </a:r>
            <a:r>
              <a:rPr lang="en-US" altLang="zh-CN" dirty="0"/>
              <a:t>(kernel = "poly", degree = 2, gamma= 1, coef0 = 1, C = 1.0, </a:t>
            </a:r>
            <a:r>
              <a:rPr lang="en-US" altLang="zh-CN" dirty="0" err="1"/>
              <a:t>decision_function_shape</a:t>
            </a:r>
            <a:r>
              <a:rPr lang="en-US" altLang="zh-CN" dirty="0"/>
              <a:t> = "</a:t>
            </a:r>
            <a:r>
              <a:rPr lang="en-US" altLang="zh-CN" dirty="0" err="1"/>
              <a:t>ovr</a:t>
            </a:r>
            <a:r>
              <a:rPr lang="en-US" altLang="zh-CN" dirty="0"/>
              <a:t>", </a:t>
            </a:r>
            <a:r>
              <a:rPr lang="en-US" altLang="zh-CN" dirty="0" err="1"/>
              <a:t>max_iter</a:t>
            </a:r>
            <a:r>
              <a:rPr lang="en-US" altLang="zh-CN" dirty="0"/>
              <a:t> = 100000);</a:t>
            </a:r>
          </a:p>
          <a:p>
            <a:r>
              <a:rPr lang="en-US" altLang="zh-CN" dirty="0"/>
              <a:t>    </a:t>
            </a:r>
            <a:r>
              <a:rPr lang="en-US" altLang="zh-CN" dirty="0" err="1"/>
              <a:t>m.fit</a:t>
            </a:r>
            <a:r>
              <a:rPr lang="en-US" altLang="zh-CN" dirty="0"/>
              <a:t>(X, y);</a:t>
            </a:r>
          </a:p>
          <a:p>
            <a:r>
              <a:rPr lang="en-US" altLang="zh-CN" dirty="0"/>
              <a:t>    pred = </a:t>
            </a:r>
            <a:r>
              <a:rPr lang="en-US" altLang="zh-CN" dirty="0" err="1"/>
              <a:t>m.predict</a:t>
            </a:r>
            <a:r>
              <a:rPr lang="en-US" altLang="zh-CN" dirty="0"/>
              <a:t>(X);</a:t>
            </a:r>
          </a:p>
          <a:p>
            <a:r>
              <a:rPr lang="en-US" altLang="zh-CN" dirty="0"/>
              <a:t>    print(pred);</a:t>
            </a:r>
          </a:p>
          <a:p>
            <a:r>
              <a:rPr lang="en-US" altLang="zh-CN" dirty="0"/>
              <a:t>    print("</a:t>
            </a:r>
            <a:r>
              <a:rPr lang="en-US" altLang="zh-CN" dirty="0" err="1"/>
              <a:t>errorCount</a:t>
            </a:r>
            <a:r>
              <a:rPr lang="en-US" altLang="zh-CN" dirty="0"/>
              <a:t> = ", </a:t>
            </a:r>
            <a:r>
              <a:rPr lang="en-US" altLang="zh-CN" dirty="0" err="1"/>
              <a:t>np.sum</a:t>
            </a:r>
            <a:r>
              <a:rPr lang="en-US" altLang="zh-CN" dirty="0"/>
              <a:t>(abs(pred - y)));</a:t>
            </a:r>
          </a:p>
          <a:p>
            <a:r>
              <a:rPr lang="en-US" altLang="zh-CN" dirty="0"/>
              <a:t>    return;</a:t>
            </a:r>
            <a:endParaRPr lang="zh-CN" altLang="en-US" dirty="0"/>
          </a:p>
        </p:txBody>
      </p:sp>
      <p:sp>
        <p:nvSpPr>
          <p:cNvPr id="5" name="页脚占位符 3">
            <a:extLst>
              <a:ext uri="{FF2B5EF4-FFF2-40B4-BE49-F238E27FC236}">
                <a16:creationId xmlns:a16="http://schemas.microsoft.com/office/drawing/2014/main" id="{698CFFCD-5D67-48CF-848B-63A2BA639B72}"/>
              </a:ext>
            </a:extLst>
          </p:cNvPr>
          <p:cNvSpPr>
            <a:spLocks noGrp="1"/>
          </p:cNvSpPr>
          <p:nvPr>
            <p:ph type="ftr" sz="quarter" idx="11"/>
          </p:nvPr>
        </p:nvSpPr>
        <p:spPr>
          <a:xfrm>
            <a:off x="2663788" y="6248400"/>
            <a:ext cx="3852428" cy="457200"/>
          </a:xfrm>
        </p:spPr>
        <p:txBody>
          <a:bodyPr/>
          <a:lstStyle/>
          <a:p>
            <a:pPr>
              <a:defRPr/>
            </a:pPr>
            <a:r>
              <a:rPr lang="zh-CN" altLang="en-US" dirty="0"/>
              <a:t>姜维</a:t>
            </a:r>
            <a:r>
              <a:rPr lang="en-US" altLang="zh-CN" dirty="0"/>
              <a:t>.《</a:t>
            </a:r>
            <a:r>
              <a:rPr lang="zh-CN" altLang="en-US" dirty="0"/>
              <a:t>数据分析与数据挖掘建模与工具</a:t>
            </a:r>
            <a:r>
              <a:rPr lang="en-US" altLang="zh-CN" dirty="0"/>
              <a:t>》.</a:t>
            </a:r>
            <a:r>
              <a:rPr lang="zh-CN" altLang="en-US" dirty="0"/>
              <a:t>电子工业出版社</a:t>
            </a:r>
            <a:r>
              <a:rPr lang="en-US" altLang="zh-CN" dirty="0"/>
              <a:t>.2023</a:t>
            </a:r>
          </a:p>
        </p:txBody>
      </p:sp>
    </p:spTree>
    <p:extLst>
      <p:ext uri="{BB962C8B-B14F-4D97-AF65-F5344CB8AC3E}">
        <p14:creationId xmlns:p14="http://schemas.microsoft.com/office/powerpoint/2010/main" val="4549591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0FBD36-B9AA-49D9-A854-EF467C238C5C}"/>
              </a:ext>
            </a:extLst>
          </p:cNvPr>
          <p:cNvSpPr>
            <a:spLocks noGrp="1"/>
          </p:cNvSpPr>
          <p:nvPr>
            <p:ph type="title"/>
          </p:nvPr>
        </p:nvSpPr>
        <p:spPr/>
        <p:txBody>
          <a:bodyPr/>
          <a:lstStyle/>
          <a:p>
            <a:r>
              <a:rPr lang="en-US" altLang="zh-CN" dirty="0"/>
              <a:t>C++</a:t>
            </a:r>
            <a:r>
              <a:rPr lang="zh-CN" altLang="en-US" dirty="0"/>
              <a:t>程序举例</a:t>
            </a:r>
          </a:p>
        </p:txBody>
      </p:sp>
      <p:sp>
        <p:nvSpPr>
          <p:cNvPr id="3" name="内容占位符 2">
            <a:extLst>
              <a:ext uri="{FF2B5EF4-FFF2-40B4-BE49-F238E27FC236}">
                <a16:creationId xmlns:a16="http://schemas.microsoft.com/office/drawing/2014/main" id="{8E113992-4289-4E1A-B49D-8414AF11C6D7}"/>
              </a:ext>
            </a:extLst>
          </p:cNvPr>
          <p:cNvSpPr>
            <a:spLocks noGrp="1"/>
          </p:cNvSpPr>
          <p:nvPr>
            <p:ph idx="1"/>
          </p:nvPr>
        </p:nvSpPr>
        <p:spPr/>
        <p:txBody>
          <a:bodyPr>
            <a:normAutofit fontScale="62500" lnSpcReduction="20000"/>
          </a:bodyPr>
          <a:lstStyle/>
          <a:p>
            <a:r>
              <a:rPr lang="en-US" altLang="zh-CN" sz="1800" dirty="0" err="1">
                <a:solidFill>
                  <a:srgbClr val="2B91AF"/>
                </a:solidFill>
                <a:latin typeface="新宋体" panose="02010609030101010101" pitchFamily="49" charset="-122"/>
                <a:ea typeface="新宋体" panose="02010609030101010101" pitchFamily="49" charset="-122"/>
              </a:rPr>
              <a:t>mdouble</a:t>
            </a:r>
            <a:r>
              <a:rPr lang="en-US" altLang="zh-CN" sz="1800" dirty="0">
                <a:solidFill>
                  <a:srgbClr val="000000"/>
                </a:solidFill>
                <a:latin typeface="新宋体" panose="02010609030101010101" pitchFamily="49" charset="-122"/>
                <a:ea typeface="新宋体" panose="02010609030101010101" pitchFamily="49" charset="-122"/>
              </a:rPr>
              <a:t> X = </a:t>
            </a:r>
            <a:r>
              <a:rPr lang="en-US" altLang="zh-CN" sz="1800" dirty="0" err="1">
                <a:solidFill>
                  <a:srgbClr val="000000"/>
                </a:solidFill>
                <a:latin typeface="新宋体" panose="02010609030101010101" pitchFamily="49" charset="-122"/>
                <a:ea typeface="新宋体" panose="02010609030101010101" pitchFamily="49" charset="-122"/>
              </a:rPr>
              <a:t>dmt</a:t>
            </a:r>
            <a:r>
              <a:rPr lang="en-US" altLang="zh-CN" sz="1800" dirty="0">
                <a:solidFill>
                  <a:srgbClr val="000000"/>
                </a:solidFill>
                <a:latin typeface="新宋体" panose="02010609030101010101" pitchFamily="49" charset="-122"/>
                <a:ea typeface="新宋体" panose="02010609030101010101" pitchFamily="49" charset="-122"/>
              </a:rPr>
              <a:t>::dataset::</a:t>
            </a:r>
            <a:r>
              <a:rPr lang="en-US" altLang="zh-CN" sz="1800" dirty="0" err="1">
                <a:solidFill>
                  <a:srgbClr val="000000"/>
                </a:solidFill>
                <a:latin typeface="新宋体" panose="02010609030101010101" pitchFamily="49" charset="-122"/>
                <a:ea typeface="新宋体" panose="02010609030101010101" pitchFamily="49" charset="-122"/>
              </a:rPr>
              <a:t>JUFormTwoClass</a:t>
            </a:r>
            <a:r>
              <a:rPr lang="en-US" altLang="zh-CN" sz="1800" dirty="0">
                <a:solidFill>
                  <a:srgbClr val="000000"/>
                </a:solidFill>
                <a:latin typeface="新宋体" panose="02010609030101010101" pitchFamily="49" charset="-122"/>
                <a:ea typeface="新宋体" panose="02010609030101010101" pitchFamily="49" charset="-122"/>
              </a:rPr>
              <a:t>::</a:t>
            </a:r>
            <a:r>
              <a:rPr lang="en-US" altLang="zh-CN" sz="1800" dirty="0" err="1">
                <a:solidFill>
                  <a:srgbClr val="000000"/>
                </a:solidFill>
                <a:latin typeface="新宋体" panose="02010609030101010101" pitchFamily="49" charset="-122"/>
                <a:ea typeface="新宋体" panose="02010609030101010101" pitchFamily="49" charset="-122"/>
              </a:rPr>
              <a:t>JUFormTwoClass_X</a:t>
            </a:r>
            <a:r>
              <a:rPr lang="en-US" altLang="zh-CN" sz="1800" dirty="0">
                <a:solidFill>
                  <a:srgbClr val="000000"/>
                </a:solidFill>
                <a:latin typeface="新宋体" panose="02010609030101010101" pitchFamily="49" charset="-122"/>
                <a:ea typeface="新宋体" panose="02010609030101010101" pitchFamily="49" charset="-122"/>
              </a:rPr>
              <a:t>();</a:t>
            </a:r>
          </a:p>
          <a:p>
            <a:r>
              <a:rPr lang="nb-NO" altLang="zh-CN" sz="1800" dirty="0">
                <a:solidFill>
                  <a:srgbClr val="2B91AF"/>
                </a:solidFill>
                <a:latin typeface="新宋体" panose="02010609030101010101" pitchFamily="49" charset="-122"/>
                <a:ea typeface="新宋体" panose="02010609030101010101" pitchFamily="49" charset="-122"/>
              </a:rPr>
              <a:t>vint</a:t>
            </a:r>
            <a:r>
              <a:rPr lang="nb-NO" altLang="zh-CN" sz="1800" dirty="0">
                <a:solidFill>
                  <a:srgbClr val="000000"/>
                </a:solidFill>
                <a:latin typeface="新宋体" panose="02010609030101010101" pitchFamily="49" charset="-122"/>
                <a:ea typeface="新宋体" panose="02010609030101010101" pitchFamily="49" charset="-122"/>
              </a:rPr>
              <a:t> y = dmt::dataset::JUFormTwoClass::JUFormTwoClass_y();</a:t>
            </a:r>
          </a:p>
          <a:p>
            <a:r>
              <a:rPr lang="en-US" altLang="zh-CN" sz="1800" dirty="0" err="1">
                <a:solidFill>
                  <a:srgbClr val="000000"/>
                </a:solidFill>
                <a:latin typeface="新宋体" panose="02010609030101010101" pitchFamily="49" charset="-122"/>
                <a:ea typeface="新宋体" panose="02010609030101010101" pitchFamily="49" charset="-122"/>
              </a:rPr>
              <a:t>cout</a:t>
            </a:r>
            <a:r>
              <a:rPr lang="en-US" altLang="zh-CN" sz="1800" dirty="0">
                <a:solidFill>
                  <a:srgbClr val="000000"/>
                </a:solidFill>
                <a:latin typeface="新宋体" panose="02010609030101010101" pitchFamily="49" charset="-122"/>
                <a:ea typeface="新宋体" panose="02010609030101010101" pitchFamily="49" charset="-122"/>
              </a:rPr>
              <a:t> </a:t>
            </a:r>
            <a:r>
              <a:rPr lang="en-US" altLang="zh-CN" sz="1800" dirty="0">
                <a:solidFill>
                  <a:srgbClr val="008080"/>
                </a:solidFill>
                <a:latin typeface="新宋体" panose="02010609030101010101" pitchFamily="49" charset="-122"/>
                <a:ea typeface="新宋体" panose="02010609030101010101" pitchFamily="49" charset="-122"/>
              </a:rPr>
              <a:t>&lt;&lt;</a:t>
            </a:r>
            <a:r>
              <a:rPr lang="en-US" altLang="zh-CN" sz="1800" dirty="0">
                <a:solidFill>
                  <a:srgbClr val="000000"/>
                </a:solidFill>
                <a:latin typeface="新宋体" panose="02010609030101010101" pitchFamily="49" charset="-122"/>
                <a:ea typeface="新宋体" panose="02010609030101010101" pitchFamily="49" charset="-122"/>
              </a:rPr>
              <a:t> </a:t>
            </a:r>
            <a:r>
              <a:rPr lang="en-US" altLang="zh-CN" sz="1800" dirty="0">
                <a:solidFill>
                  <a:srgbClr val="A31515"/>
                </a:solidFill>
                <a:latin typeface="新宋体" panose="02010609030101010101" pitchFamily="49" charset="-122"/>
                <a:ea typeface="新宋体" panose="02010609030101010101" pitchFamily="49" charset="-122"/>
              </a:rPr>
              <a:t>"</a:t>
            </a:r>
            <a:r>
              <a:rPr lang="zh-CN" altLang="en-US" sz="1800" dirty="0">
                <a:solidFill>
                  <a:srgbClr val="A31515"/>
                </a:solidFill>
                <a:latin typeface="新宋体" panose="02010609030101010101" pitchFamily="49" charset="-122"/>
                <a:ea typeface="新宋体" panose="02010609030101010101" pitchFamily="49" charset="-122"/>
              </a:rPr>
              <a:t>真实</a:t>
            </a:r>
            <a:r>
              <a:rPr lang="en-US" altLang="zh-CN" sz="1800" dirty="0">
                <a:solidFill>
                  <a:srgbClr val="A31515"/>
                </a:solidFill>
                <a:latin typeface="新宋体" panose="02010609030101010101" pitchFamily="49" charset="-122"/>
                <a:ea typeface="新宋体" panose="02010609030101010101" pitchFamily="49" charset="-122"/>
              </a:rPr>
              <a:t>y...."</a:t>
            </a:r>
            <a:r>
              <a:rPr lang="en-US" altLang="zh-CN" sz="1800" dirty="0">
                <a:solidFill>
                  <a:srgbClr val="000000"/>
                </a:solidFill>
                <a:latin typeface="新宋体" panose="02010609030101010101" pitchFamily="49" charset="-122"/>
                <a:ea typeface="新宋体" panose="02010609030101010101" pitchFamily="49" charset="-122"/>
              </a:rPr>
              <a:t> </a:t>
            </a:r>
            <a:r>
              <a:rPr lang="en-US" altLang="zh-CN" sz="1800" dirty="0">
                <a:solidFill>
                  <a:srgbClr val="008080"/>
                </a:solidFill>
                <a:latin typeface="新宋体" panose="02010609030101010101" pitchFamily="49" charset="-122"/>
                <a:ea typeface="新宋体" panose="02010609030101010101" pitchFamily="49" charset="-122"/>
              </a:rPr>
              <a:t>&lt;&lt;</a:t>
            </a:r>
            <a:r>
              <a:rPr lang="en-US" altLang="zh-CN" sz="1800" dirty="0">
                <a:solidFill>
                  <a:srgbClr val="000000"/>
                </a:solidFill>
                <a:latin typeface="新宋体" panose="02010609030101010101" pitchFamily="49" charset="-122"/>
                <a:ea typeface="新宋体" panose="02010609030101010101" pitchFamily="49" charset="-122"/>
              </a:rPr>
              <a:t> </a:t>
            </a:r>
            <a:r>
              <a:rPr lang="en-US" altLang="zh-CN" sz="1800" dirty="0" err="1">
                <a:solidFill>
                  <a:srgbClr val="000000"/>
                </a:solidFill>
                <a:latin typeface="新宋体" panose="02010609030101010101" pitchFamily="49" charset="-122"/>
                <a:ea typeface="新宋体" panose="02010609030101010101" pitchFamily="49" charset="-122"/>
              </a:rPr>
              <a:t>endl</a:t>
            </a:r>
            <a:r>
              <a:rPr lang="en-US" altLang="zh-CN" sz="1800" dirty="0">
                <a:solidFill>
                  <a:srgbClr val="000000"/>
                </a:solidFill>
                <a:latin typeface="新宋体" panose="02010609030101010101" pitchFamily="49" charset="-122"/>
                <a:ea typeface="新宋体" panose="02010609030101010101" pitchFamily="49" charset="-122"/>
              </a:rPr>
              <a:t>;</a:t>
            </a:r>
          </a:p>
          <a:p>
            <a:r>
              <a:rPr lang="en-US" altLang="zh-CN" sz="1800" dirty="0" err="1">
                <a:solidFill>
                  <a:srgbClr val="000000"/>
                </a:solidFill>
                <a:latin typeface="新宋体" panose="02010609030101010101" pitchFamily="49" charset="-122"/>
                <a:ea typeface="新宋体" panose="02010609030101010101" pitchFamily="49" charset="-122"/>
              </a:rPr>
              <a:t>cout</a:t>
            </a:r>
            <a:r>
              <a:rPr lang="en-US" altLang="zh-CN" sz="1800" dirty="0">
                <a:solidFill>
                  <a:srgbClr val="000000"/>
                </a:solidFill>
                <a:latin typeface="新宋体" panose="02010609030101010101" pitchFamily="49" charset="-122"/>
                <a:ea typeface="新宋体" panose="02010609030101010101" pitchFamily="49" charset="-122"/>
              </a:rPr>
              <a:t> </a:t>
            </a:r>
            <a:r>
              <a:rPr lang="en-US" altLang="zh-CN" sz="1800" dirty="0">
                <a:solidFill>
                  <a:srgbClr val="008080"/>
                </a:solidFill>
                <a:latin typeface="新宋体" panose="02010609030101010101" pitchFamily="49" charset="-122"/>
                <a:ea typeface="新宋体" panose="02010609030101010101" pitchFamily="49" charset="-122"/>
              </a:rPr>
              <a:t>&lt;&lt;</a:t>
            </a:r>
            <a:r>
              <a:rPr lang="en-US" altLang="zh-CN" sz="1800" dirty="0">
                <a:solidFill>
                  <a:srgbClr val="000000"/>
                </a:solidFill>
                <a:latin typeface="新宋体" panose="02010609030101010101" pitchFamily="49" charset="-122"/>
                <a:ea typeface="新宋体" panose="02010609030101010101" pitchFamily="49" charset="-122"/>
              </a:rPr>
              <a:t> y </a:t>
            </a:r>
            <a:r>
              <a:rPr lang="en-US" altLang="zh-CN" sz="1800" dirty="0">
                <a:solidFill>
                  <a:srgbClr val="008080"/>
                </a:solidFill>
                <a:latin typeface="新宋体" panose="02010609030101010101" pitchFamily="49" charset="-122"/>
                <a:ea typeface="新宋体" panose="02010609030101010101" pitchFamily="49" charset="-122"/>
              </a:rPr>
              <a:t>&lt;&lt;</a:t>
            </a:r>
            <a:r>
              <a:rPr lang="en-US" altLang="zh-CN" sz="1800" dirty="0">
                <a:solidFill>
                  <a:srgbClr val="000000"/>
                </a:solidFill>
                <a:latin typeface="新宋体" panose="02010609030101010101" pitchFamily="49" charset="-122"/>
                <a:ea typeface="新宋体" panose="02010609030101010101" pitchFamily="49" charset="-122"/>
              </a:rPr>
              <a:t> </a:t>
            </a:r>
            <a:r>
              <a:rPr lang="en-US" altLang="zh-CN" sz="1800" dirty="0" err="1">
                <a:solidFill>
                  <a:srgbClr val="000000"/>
                </a:solidFill>
                <a:latin typeface="新宋体" panose="02010609030101010101" pitchFamily="49" charset="-122"/>
                <a:ea typeface="新宋体" panose="02010609030101010101" pitchFamily="49" charset="-122"/>
              </a:rPr>
              <a:t>endl</a:t>
            </a:r>
            <a:r>
              <a:rPr lang="en-US" altLang="zh-CN" sz="1800" dirty="0">
                <a:solidFill>
                  <a:srgbClr val="000000"/>
                </a:solidFill>
                <a:latin typeface="新宋体" panose="02010609030101010101" pitchFamily="49" charset="-122"/>
                <a:ea typeface="新宋体" panose="02010609030101010101" pitchFamily="49" charset="-122"/>
              </a:rPr>
              <a:t>;</a:t>
            </a:r>
          </a:p>
          <a:p>
            <a:r>
              <a:rPr lang="en-US" altLang="zh-CN" sz="1800" dirty="0">
                <a:solidFill>
                  <a:srgbClr val="000000"/>
                </a:solidFill>
                <a:latin typeface="新宋体" panose="02010609030101010101" pitchFamily="49" charset="-122"/>
                <a:ea typeface="新宋体" panose="02010609030101010101" pitchFamily="49" charset="-122"/>
              </a:rPr>
              <a:t>dm::</a:t>
            </a:r>
            <a:r>
              <a:rPr lang="en-US" altLang="zh-CN" sz="1800" dirty="0" err="1">
                <a:solidFill>
                  <a:srgbClr val="2B91AF"/>
                </a:solidFill>
                <a:latin typeface="新宋体" panose="02010609030101010101" pitchFamily="49" charset="-122"/>
                <a:ea typeface="新宋体" panose="02010609030101010101" pitchFamily="49" charset="-122"/>
              </a:rPr>
              <a:t>TSVMKernel</a:t>
            </a:r>
            <a:r>
              <a:rPr lang="en-US" altLang="zh-CN" sz="1800" dirty="0">
                <a:solidFill>
                  <a:srgbClr val="000000"/>
                </a:solidFill>
                <a:latin typeface="新宋体" panose="02010609030101010101" pitchFamily="49" charset="-122"/>
                <a:ea typeface="新宋体" panose="02010609030101010101" pitchFamily="49" charset="-122"/>
              </a:rPr>
              <a:t> kernel;</a:t>
            </a:r>
          </a:p>
          <a:p>
            <a:r>
              <a:rPr lang="en-US" altLang="zh-CN" sz="1800" dirty="0" err="1">
                <a:solidFill>
                  <a:srgbClr val="000000"/>
                </a:solidFill>
                <a:latin typeface="新宋体" panose="02010609030101010101" pitchFamily="49" charset="-122"/>
                <a:ea typeface="新宋体" panose="02010609030101010101" pitchFamily="49" charset="-122"/>
              </a:rPr>
              <a:t>kernel.polynomial</a:t>
            </a:r>
            <a:r>
              <a:rPr lang="en-US" altLang="zh-CN" sz="1800" dirty="0">
                <a:solidFill>
                  <a:srgbClr val="000000"/>
                </a:solidFill>
                <a:latin typeface="新宋体" panose="02010609030101010101" pitchFamily="49" charset="-122"/>
                <a:ea typeface="新宋体" panose="02010609030101010101" pitchFamily="49" charset="-122"/>
              </a:rPr>
              <a:t>(5.0, 1, 1, 1.0);</a:t>
            </a:r>
          </a:p>
          <a:p>
            <a:r>
              <a:rPr lang="en-US" altLang="zh-CN" sz="1800" dirty="0">
                <a:solidFill>
                  <a:srgbClr val="000000"/>
                </a:solidFill>
                <a:latin typeface="新宋体" panose="02010609030101010101" pitchFamily="49" charset="-122"/>
                <a:ea typeface="新宋体" panose="02010609030101010101" pitchFamily="49" charset="-122"/>
              </a:rPr>
              <a:t>dm::</a:t>
            </a:r>
            <a:r>
              <a:rPr lang="en-US" altLang="zh-CN" sz="1800" dirty="0">
                <a:solidFill>
                  <a:srgbClr val="2B91AF"/>
                </a:solidFill>
                <a:latin typeface="新宋体" panose="02010609030101010101" pitchFamily="49" charset="-122"/>
                <a:ea typeface="新宋体" panose="02010609030101010101" pitchFamily="49" charset="-122"/>
              </a:rPr>
              <a:t>TSVM</a:t>
            </a:r>
            <a:r>
              <a:rPr lang="en-US" altLang="zh-CN" sz="1800" dirty="0">
                <a:solidFill>
                  <a:srgbClr val="000000"/>
                </a:solidFill>
                <a:latin typeface="新宋体" panose="02010609030101010101" pitchFamily="49" charset="-122"/>
                <a:ea typeface="新宋体" panose="02010609030101010101" pitchFamily="49" charset="-122"/>
              </a:rPr>
              <a:t> m;</a:t>
            </a:r>
          </a:p>
          <a:p>
            <a:r>
              <a:rPr lang="fr-FR" altLang="zh-CN" sz="1800" dirty="0">
                <a:solidFill>
                  <a:srgbClr val="000000"/>
                </a:solidFill>
                <a:latin typeface="新宋体" panose="02010609030101010101" pitchFamily="49" charset="-122"/>
                <a:ea typeface="新宋体" panose="02010609030101010101" pitchFamily="49" charset="-122"/>
              </a:rPr>
              <a:t>m.train(y, X, kernel);</a:t>
            </a:r>
          </a:p>
          <a:p>
            <a:r>
              <a:rPr lang="en-US" altLang="zh-CN" sz="1800" dirty="0" err="1">
                <a:solidFill>
                  <a:srgbClr val="2B91AF"/>
                </a:solidFill>
                <a:latin typeface="新宋体" panose="02010609030101010101" pitchFamily="49" charset="-122"/>
                <a:ea typeface="新宋体" panose="02010609030101010101" pitchFamily="49" charset="-122"/>
              </a:rPr>
              <a:t>colint</a:t>
            </a:r>
            <a:r>
              <a:rPr lang="en-US" altLang="zh-CN" sz="1800" dirty="0">
                <a:solidFill>
                  <a:srgbClr val="000000"/>
                </a:solidFill>
                <a:latin typeface="新宋体" panose="02010609030101010101" pitchFamily="49" charset="-122"/>
                <a:ea typeface="新宋体" panose="02010609030101010101" pitchFamily="49" charset="-122"/>
              </a:rPr>
              <a:t> pred = </a:t>
            </a:r>
            <a:r>
              <a:rPr lang="en-US" altLang="zh-CN" sz="1800" dirty="0" err="1">
                <a:solidFill>
                  <a:srgbClr val="000000"/>
                </a:solidFill>
                <a:latin typeface="新宋体" panose="02010609030101010101" pitchFamily="49" charset="-122"/>
                <a:ea typeface="新宋体" panose="02010609030101010101" pitchFamily="49" charset="-122"/>
              </a:rPr>
              <a:t>m.predict</a:t>
            </a:r>
            <a:r>
              <a:rPr lang="en-US" altLang="zh-CN" sz="1800" dirty="0">
                <a:solidFill>
                  <a:srgbClr val="000000"/>
                </a:solidFill>
                <a:latin typeface="新宋体" panose="02010609030101010101" pitchFamily="49" charset="-122"/>
                <a:ea typeface="新宋体" panose="02010609030101010101" pitchFamily="49" charset="-122"/>
              </a:rPr>
              <a:t>(X);</a:t>
            </a:r>
          </a:p>
          <a:p>
            <a:r>
              <a:rPr lang="en-US" altLang="zh-CN" sz="1800" dirty="0" err="1">
                <a:solidFill>
                  <a:srgbClr val="000000"/>
                </a:solidFill>
                <a:latin typeface="新宋体" panose="02010609030101010101" pitchFamily="49" charset="-122"/>
                <a:ea typeface="新宋体" panose="02010609030101010101" pitchFamily="49" charset="-122"/>
              </a:rPr>
              <a:t>cout</a:t>
            </a:r>
            <a:r>
              <a:rPr lang="en-US" altLang="zh-CN" sz="1800" dirty="0">
                <a:solidFill>
                  <a:srgbClr val="000000"/>
                </a:solidFill>
                <a:latin typeface="新宋体" panose="02010609030101010101" pitchFamily="49" charset="-122"/>
                <a:ea typeface="新宋体" panose="02010609030101010101" pitchFamily="49" charset="-122"/>
              </a:rPr>
              <a:t> </a:t>
            </a:r>
            <a:r>
              <a:rPr lang="en-US" altLang="zh-CN" sz="1800" dirty="0">
                <a:solidFill>
                  <a:srgbClr val="008080"/>
                </a:solidFill>
                <a:latin typeface="新宋体" panose="02010609030101010101" pitchFamily="49" charset="-122"/>
                <a:ea typeface="新宋体" panose="02010609030101010101" pitchFamily="49" charset="-122"/>
              </a:rPr>
              <a:t>&lt;&lt;</a:t>
            </a:r>
            <a:r>
              <a:rPr lang="en-US" altLang="zh-CN" sz="1800" dirty="0">
                <a:solidFill>
                  <a:srgbClr val="000000"/>
                </a:solidFill>
                <a:latin typeface="新宋体" panose="02010609030101010101" pitchFamily="49" charset="-122"/>
                <a:ea typeface="新宋体" panose="02010609030101010101" pitchFamily="49" charset="-122"/>
              </a:rPr>
              <a:t> </a:t>
            </a:r>
            <a:r>
              <a:rPr lang="en-US" altLang="zh-CN" sz="1800" dirty="0" err="1">
                <a:solidFill>
                  <a:srgbClr val="000000"/>
                </a:solidFill>
                <a:latin typeface="新宋体" panose="02010609030101010101" pitchFamily="49" charset="-122"/>
                <a:ea typeface="新宋体" panose="02010609030101010101" pitchFamily="49" charset="-122"/>
              </a:rPr>
              <a:t>pred.T</a:t>
            </a:r>
            <a:r>
              <a:rPr lang="en-US" altLang="zh-CN" sz="1800" dirty="0">
                <a:solidFill>
                  <a:srgbClr val="000000"/>
                </a:solidFill>
                <a:latin typeface="新宋体" panose="02010609030101010101" pitchFamily="49" charset="-122"/>
                <a:ea typeface="新宋体" panose="02010609030101010101" pitchFamily="49" charset="-122"/>
              </a:rPr>
              <a:t>() </a:t>
            </a:r>
            <a:r>
              <a:rPr lang="en-US" altLang="zh-CN" sz="1800" dirty="0">
                <a:solidFill>
                  <a:srgbClr val="008080"/>
                </a:solidFill>
                <a:latin typeface="新宋体" panose="02010609030101010101" pitchFamily="49" charset="-122"/>
                <a:ea typeface="新宋体" panose="02010609030101010101" pitchFamily="49" charset="-122"/>
              </a:rPr>
              <a:t>&lt;&lt;</a:t>
            </a:r>
            <a:r>
              <a:rPr lang="en-US" altLang="zh-CN" sz="1800" dirty="0">
                <a:solidFill>
                  <a:srgbClr val="000000"/>
                </a:solidFill>
                <a:latin typeface="新宋体" panose="02010609030101010101" pitchFamily="49" charset="-122"/>
                <a:ea typeface="新宋体" panose="02010609030101010101" pitchFamily="49" charset="-122"/>
              </a:rPr>
              <a:t> </a:t>
            </a:r>
            <a:r>
              <a:rPr lang="en-US" altLang="zh-CN" sz="1800" dirty="0" err="1">
                <a:solidFill>
                  <a:srgbClr val="000000"/>
                </a:solidFill>
                <a:latin typeface="新宋体" panose="02010609030101010101" pitchFamily="49" charset="-122"/>
                <a:ea typeface="新宋体" panose="02010609030101010101" pitchFamily="49" charset="-122"/>
              </a:rPr>
              <a:t>endl</a:t>
            </a:r>
            <a:r>
              <a:rPr lang="en-US" altLang="zh-CN" sz="1800" dirty="0">
                <a:solidFill>
                  <a:srgbClr val="000000"/>
                </a:solidFill>
                <a:latin typeface="新宋体" panose="02010609030101010101" pitchFamily="49" charset="-122"/>
                <a:ea typeface="新宋体" panose="02010609030101010101" pitchFamily="49" charset="-122"/>
              </a:rPr>
              <a:t>;</a:t>
            </a:r>
          </a:p>
          <a:p>
            <a:endParaRPr lang="zh-CN" altLang="en-US" sz="1800" dirty="0">
              <a:solidFill>
                <a:srgbClr val="000000"/>
              </a:solidFill>
              <a:latin typeface="新宋体" panose="02010609030101010101" pitchFamily="49" charset="-122"/>
              <a:ea typeface="新宋体" panose="02010609030101010101" pitchFamily="49" charset="-122"/>
            </a:endParaRPr>
          </a:p>
          <a:p>
            <a:r>
              <a:rPr lang="en-US" altLang="zh-CN" sz="1800" dirty="0" err="1">
                <a:solidFill>
                  <a:srgbClr val="000000"/>
                </a:solidFill>
                <a:latin typeface="新宋体" panose="02010609030101010101" pitchFamily="49" charset="-122"/>
                <a:ea typeface="新宋体" panose="02010609030101010101" pitchFamily="49" charset="-122"/>
              </a:rPr>
              <a:t>cout</a:t>
            </a:r>
            <a:r>
              <a:rPr lang="en-US" altLang="zh-CN" sz="1800" dirty="0">
                <a:solidFill>
                  <a:srgbClr val="000000"/>
                </a:solidFill>
                <a:latin typeface="新宋体" panose="02010609030101010101" pitchFamily="49" charset="-122"/>
                <a:ea typeface="新宋体" panose="02010609030101010101" pitchFamily="49" charset="-122"/>
              </a:rPr>
              <a:t> </a:t>
            </a:r>
            <a:r>
              <a:rPr lang="en-US" altLang="zh-CN" sz="1800" dirty="0">
                <a:solidFill>
                  <a:srgbClr val="008080"/>
                </a:solidFill>
                <a:latin typeface="新宋体" panose="02010609030101010101" pitchFamily="49" charset="-122"/>
                <a:ea typeface="新宋体" panose="02010609030101010101" pitchFamily="49" charset="-122"/>
              </a:rPr>
              <a:t>&lt;&lt;</a:t>
            </a:r>
            <a:r>
              <a:rPr lang="en-US" altLang="zh-CN" sz="1800" dirty="0">
                <a:solidFill>
                  <a:srgbClr val="000000"/>
                </a:solidFill>
                <a:latin typeface="新宋体" panose="02010609030101010101" pitchFamily="49" charset="-122"/>
                <a:ea typeface="新宋体" panose="02010609030101010101" pitchFamily="49" charset="-122"/>
              </a:rPr>
              <a:t> </a:t>
            </a:r>
            <a:r>
              <a:rPr lang="en-US" altLang="zh-CN" sz="1800" dirty="0">
                <a:solidFill>
                  <a:srgbClr val="A31515"/>
                </a:solidFill>
                <a:latin typeface="新宋体" panose="02010609030101010101" pitchFamily="49" charset="-122"/>
                <a:ea typeface="新宋体" panose="02010609030101010101" pitchFamily="49" charset="-122"/>
              </a:rPr>
              <a:t>"</a:t>
            </a:r>
            <a:r>
              <a:rPr lang="zh-CN" altLang="en-US" sz="1800" dirty="0">
                <a:solidFill>
                  <a:srgbClr val="A31515"/>
                </a:solidFill>
                <a:latin typeface="新宋体" panose="02010609030101010101" pitchFamily="49" charset="-122"/>
                <a:ea typeface="新宋体" panose="02010609030101010101" pitchFamily="49" charset="-122"/>
              </a:rPr>
              <a:t>封闭测试不同的</a:t>
            </a:r>
            <a:r>
              <a:rPr lang="en-US" altLang="zh-CN" sz="1800" dirty="0">
                <a:solidFill>
                  <a:srgbClr val="A31515"/>
                </a:solidFill>
                <a:latin typeface="新宋体" panose="02010609030101010101" pitchFamily="49" charset="-122"/>
                <a:ea typeface="新宋体" panose="02010609030101010101" pitchFamily="49" charset="-122"/>
              </a:rPr>
              <a:t>d</a:t>
            </a:r>
            <a:r>
              <a:rPr lang="zh-CN" altLang="en-US" sz="1800" dirty="0">
                <a:solidFill>
                  <a:srgbClr val="A31515"/>
                </a:solidFill>
                <a:latin typeface="新宋体" panose="02010609030101010101" pitchFamily="49" charset="-122"/>
                <a:ea typeface="新宋体" panose="02010609030101010101" pitchFamily="49" charset="-122"/>
              </a:rPr>
              <a:t>取值</a:t>
            </a:r>
            <a:r>
              <a:rPr lang="en-US" altLang="zh-CN" sz="1800" dirty="0">
                <a:solidFill>
                  <a:srgbClr val="A31515"/>
                </a:solidFill>
                <a:latin typeface="新宋体" panose="02010609030101010101" pitchFamily="49" charset="-122"/>
                <a:ea typeface="新宋体" panose="02010609030101010101" pitchFamily="49" charset="-122"/>
              </a:rPr>
              <a:t>"</a:t>
            </a:r>
            <a:r>
              <a:rPr lang="zh-CN" altLang="en-US" sz="1800" dirty="0">
                <a:solidFill>
                  <a:srgbClr val="000000"/>
                </a:solidFill>
                <a:latin typeface="新宋体" panose="02010609030101010101" pitchFamily="49" charset="-122"/>
                <a:ea typeface="新宋体" panose="02010609030101010101" pitchFamily="49" charset="-122"/>
              </a:rPr>
              <a:t> </a:t>
            </a:r>
            <a:r>
              <a:rPr lang="en-US" altLang="zh-CN" sz="1800" dirty="0">
                <a:solidFill>
                  <a:srgbClr val="008080"/>
                </a:solidFill>
                <a:latin typeface="新宋体" panose="02010609030101010101" pitchFamily="49" charset="-122"/>
                <a:ea typeface="新宋体" panose="02010609030101010101" pitchFamily="49" charset="-122"/>
              </a:rPr>
              <a:t>&lt;&lt;</a:t>
            </a:r>
            <a:r>
              <a:rPr lang="zh-CN" altLang="en-US" sz="1800" dirty="0">
                <a:solidFill>
                  <a:srgbClr val="000000"/>
                </a:solidFill>
                <a:latin typeface="新宋体" panose="02010609030101010101" pitchFamily="49" charset="-122"/>
                <a:ea typeface="新宋体" panose="02010609030101010101" pitchFamily="49" charset="-122"/>
              </a:rPr>
              <a:t> </a:t>
            </a:r>
            <a:r>
              <a:rPr lang="en-US" altLang="zh-CN" sz="1800" dirty="0" err="1">
                <a:solidFill>
                  <a:srgbClr val="000000"/>
                </a:solidFill>
                <a:latin typeface="新宋体" panose="02010609030101010101" pitchFamily="49" charset="-122"/>
                <a:ea typeface="新宋体" panose="02010609030101010101" pitchFamily="49" charset="-122"/>
              </a:rPr>
              <a:t>endl</a:t>
            </a:r>
            <a:r>
              <a:rPr lang="en-US" altLang="zh-CN" sz="1800" dirty="0">
                <a:solidFill>
                  <a:srgbClr val="000000"/>
                </a:solidFill>
                <a:latin typeface="新宋体" panose="02010609030101010101" pitchFamily="49" charset="-122"/>
                <a:ea typeface="新宋体" panose="02010609030101010101" pitchFamily="49" charset="-122"/>
              </a:rPr>
              <a:t>;</a:t>
            </a:r>
          </a:p>
          <a:p>
            <a:r>
              <a:rPr lang="en-US" altLang="zh-CN" sz="1800" dirty="0">
                <a:solidFill>
                  <a:srgbClr val="008000"/>
                </a:solidFill>
                <a:latin typeface="新宋体" panose="02010609030101010101" pitchFamily="49" charset="-122"/>
                <a:ea typeface="新宋体" panose="02010609030101010101" pitchFamily="49" charset="-122"/>
              </a:rPr>
              <a:t>//</a:t>
            </a:r>
            <a:r>
              <a:rPr lang="zh-CN" altLang="en-US" sz="1800" dirty="0">
                <a:solidFill>
                  <a:srgbClr val="008000"/>
                </a:solidFill>
                <a:latin typeface="新宋体" panose="02010609030101010101" pitchFamily="49" charset="-122"/>
                <a:ea typeface="新宋体" panose="02010609030101010101" pitchFamily="49" charset="-122"/>
              </a:rPr>
              <a:t>对于不同</a:t>
            </a:r>
            <a:r>
              <a:rPr lang="en-US" altLang="zh-CN" sz="1800" dirty="0">
                <a:solidFill>
                  <a:srgbClr val="008000"/>
                </a:solidFill>
                <a:latin typeface="新宋体" panose="02010609030101010101" pitchFamily="49" charset="-122"/>
                <a:ea typeface="新宋体" panose="02010609030101010101" pitchFamily="49" charset="-122"/>
              </a:rPr>
              <a:t>d</a:t>
            </a:r>
            <a:r>
              <a:rPr lang="zh-CN" altLang="en-US" sz="1800" dirty="0">
                <a:solidFill>
                  <a:srgbClr val="008000"/>
                </a:solidFill>
                <a:latin typeface="新宋体" panose="02010609030101010101" pitchFamily="49" charset="-122"/>
                <a:ea typeface="新宋体" panose="02010609030101010101" pitchFamily="49" charset="-122"/>
              </a:rPr>
              <a:t>取值进行封闭测试。</a:t>
            </a:r>
            <a:endParaRPr lang="zh-CN" altLang="en-US" sz="1800" dirty="0">
              <a:solidFill>
                <a:srgbClr val="000000"/>
              </a:solidFill>
              <a:latin typeface="新宋体" panose="02010609030101010101" pitchFamily="49" charset="-122"/>
              <a:ea typeface="新宋体" panose="02010609030101010101" pitchFamily="49" charset="-122"/>
            </a:endParaRPr>
          </a:p>
          <a:p>
            <a:r>
              <a:rPr lang="en-US" altLang="zh-CN" sz="1800" dirty="0">
                <a:solidFill>
                  <a:srgbClr val="0000FF"/>
                </a:solidFill>
                <a:latin typeface="新宋体" panose="02010609030101010101" pitchFamily="49" charset="-122"/>
                <a:ea typeface="新宋体" panose="02010609030101010101" pitchFamily="49" charset="-122"/>
              </a:rPr>
              <a:t>for</a:t>
            </a:r>
            <a:r>
              <a:rPr lang="en-US" altLang="zh-CN" sz="1800" dirty="0">
                <a:solidFill>
                  <a:srgbClr val="000000"/>
                </a:solidFill>
                <a:latin typeface="新宋体" panose="02010609030101010101" pitchFamily="49" charset="-122"/>
                <a:ea typeface="新宋体" panose="02010609030101010101" pitchFamily="49" charset="-122"/>
              </a:rPr>
              <a:t> (</a:t>
            </a:r>
            <a:r>
              <a:rPr lang="en-US" altLang="zh-CN" sz="1800" dirty="0">
                <a:solidFill>
                  <a:srgbClr val="0000FF"/>
                </a:solidFill>
                <a:latin typeface="新宋体" panose="02010609030101010101" pitchFamily="49" charset="-122"/>
                <a:ea typeface="新宋体" panose="02010609030101010101" pitchFamily="49" charset="-122"/>
              </a:rPr>
              <a:t>int</a:t>
            </a:r>
            <a:r>
              <a:rPr lang="en-US" altLang="zh-CN" sz="1800" dirty="0">
                <a:solidFill>
                  <a:srgbClr val="000000"/>
                </a:solidFill>
                <a:latin typeface="新宋体" panose="02010609030101010101" pitchFamily="49" charset="-122"/>
                <a:ea typeface="新宋体" panose="02010609030101010101" pitchFamily="49" charset="-122"/>
              </a:rPr>
              <a:t> d = 1; d &lt;= 10; d++)</a:t>
            </a:r>
          </a:p>
          <a:p>
            <a:r>
              <a:rPr lang="en-US" altLang="zh-CN" sz="1800" dirty="0">
                <a:solidFill>
                  <a:srgbClr val="000000"/>
                </a:solidFill>
                <a:latin typeface="新宋体" panose="02010609030101010101" pitchFamily="49" charset="-122"/>
                <a:ea typeface="新宋体" panose="02010609030101010101" pitchFamily="49" charset="-122"/>
              </a:rPr>
              <a:t>{</a:t>
            </a:r>
          </a:p>
          <a:p>
            <a:r>
              <a:rPr lang="en-US" altLang="zh-CN" sz="1800" dirty="0" err="1">
                <a:solidFill>
                  <a:srgbClr val="000000"/>
                </a:solidFill>
                <a:latin typeface="新宋体" panose="02010609030101010101" pitchFamily="49" charset="-122"/>
                <a:ea typeface="新宋体" panose="02010609030101010101" pitchFamily="49" charset="-122"/>
              </a:rPr>
              <a:t>kernel.polynomial</a:t>
            </a:r>
            <a:r>
              <a:rPr lang="en-US" altLang="zh-CN" sz="1800" dirty="0">
                <a:solidFill>
                  <a:srgbClr val="000000"/>
                </a:solidFill>
                <a:latin typeface="新宋体" panose="02010609030101010101" pitchFamily="49" charset="-122"/>
                <a:ea typeface="新宋体" panose="02010609030101010101" pitchFamily="49" charset="-122"/>
              </a:rPr>
              <a:t>(d, 1, 1, 1.0);</a:t>
            </a:r>
          </a:p>
          <a:p>
            <a:r>
              <a:rPr lang="en-US" altLang="zh-CN" sz="1800" dirty="0" err="1">
                <a:solidFill>
                  <a:srgbClr val="000000"/>
                </a:solidFill>
                <a:latin typeface="新宋体" panose="02010609030101010101" pitchFamily="49" charset="-122"/>
                <a:ea typeface="新宋体" panose="02010609030101010101" pitchFamily="49" charset="-122"/>
              </a:rPr>
              <a:t>cout</a:t>
            </a:r>
            <a:r>
              <a:rPr lang="en-US" altLang="zh-CN" sz="1800" dirty="0">
                <a:solidFill>
                  <a:srgbClr val="000000"/>
                </a:solidFill>
                <a:latin typeface="新宋体" panose="02010609030101010101" pitchFamily="49" charset="-122"/>
                <a:ea typeface="新宋体" panose="02010609030101010101" pitchFamily="49" charset="-122"/>
              </a:rPr>
              <a:t> </a:t>
            </a:r>
            <a:r>
              <a:rPr lang="en-US" altLang="zh-CN" sz="1800" dirty="0">
                <a:solidFill>
                  <a:srgbClr val="008080"/>
                </a:solidFill>
                <a:latin typeface="新宋体" panose="02010609030101010101" pitchFamily="49" charset="-122"/>
                <a:ea typeface="新宋体" panose="02010609030101010101" pitchFamily="49" charset="-122"/>
              </a:rPr>
              <a:t>&lt;&lt;</a:t>
            </a:r>
            <a:r>
              <a:rPr lang="en-US" altLang="zh-CN" sz="1800" dirty="0">
                <a:solidFill>
                  <a:srgbClr val="000000"/>
                </a:solidFill>
                <a:latin typeface="新宋体" panose="02010609030101010101" pitchFamily="49" charset="-122"/>
                <a:ea typeface="新宋体" panose="02010609030101010101" pitchFamily="49" charset="-122"/>
              </a:rPr>
              <a:t> dm::</a:t>
            </a:r>
            <a:r>
              <a:rPr lang="en-US" altLang="zh-CN" sz="1800" dirty="0">
                <a:solidFill>
                  <a:srgbClr val="2B91AF"/>
                </a:solidFill>
                <a:latin typeface="新宋体" panose="02010609030101010101" pitchFamily="49" charset="-122"/>
                <a:ea typeface="新宋体" panose="02010609030101010101" pitchFamily="49" charset="-122"/>
              </a:rPr>
              <a:t>TSVM</a:t>
            </a:r>
            <a:r>
              <a:rPr lang="en-US" altLang="zh-CN" sz="1800" dirty="0">
                <a:solidFill>
                  <a:srgbClr val="000000"/>
                </a:solidFill>
                <a:latin typeface="新宋体" panose="02010609030101010101" pitchFamily="49" charset="-122"/>
                <a:ea typeface="新宋体" panose="02010609030101010101" pitchFamily="49" charset="-122"/>
              </a:rPr>
              <a:t>::</a:t>
            </a:r>
            <a:r>
              <a:rPr lang="en-US" altLang="zh-CN" sz="1800" dirty="0" err="1">
                <a:solidFill>
                  <a:srgbClr val="000000"/>
                </a:solidFill>
                <a:latin typeface="新宋体" panose="02010609030101010101" pitchFamily="49" charset="-122"/>
                <a:ea typeface="新宋体" panose="02010609030101010101" pitchFamily="49" charset="-122"/>
              </a:rPr>
              <a:t>kCloseTest</a:t>
            </a:r>
            <a:r>
              <a:rPr lang="en-US" altLang="zh-CN" sz="1800" dirty="0">
                <a:solidFill>
                  <a:srgbClr val="000000"/>
                </a:solidFill>
                <a:latin typeface="新宋体" panose="02010609030101010101" pitchFamily="49" charset="-122"/>
                <a:ea typeface="新宋体" panose="02010609030101010101" pitchFamily="49" charset="-122"/>
              </a:rPr>
              <a:t>(y, X, kernel) </a:t>
            </a:r>
            <a:r>
              <a:rPr lang="en-US" altLang="zh-CN" sz="1800" dirty="0">
                <a:solidFill>
                  <a:srgbClr val="008080"/>
                </a:solidFill>
                <a:latin typeface="新宋体" panose="02010609030101010101" pitchFamily="49" charset="-122"/>
                <a:ea typeface="新宋体" panose="02010609030101010101" pitchFamily="49" charset="-122"/>
              </a:rPr>
              <a:t>&lt;&lt;</a:t>
            </a:r>
            <a:r>
              <a:rPr lang="en-US" altLang="zh-CN" sz="1800" dirty="0">
                <a:solidFill>
                  <a:srgbClr val="000000"/>
                </a:solidFill>
                <a:latin typeface="新宋体" panose="02010609030101010101" pitchFamily="49" charset="-122"/>
                <a:ea typeface="新宋体" panose="02010609030101010101" pitchFamily="49" charset="-122"/>
              </a:rPr>
              <a:t> </a:t>
            </a:r>
            <a:r>
              <a:rPr lang="en-US" altLang="zh-CN" sz="1800" dirty="0" err="1">
                <a:solidFill>
                  <a:srgbClr val="000000"/>
                </a:solidFill>
                <a:latin typeface="新宋体" panose="02010609030101010101" pitchFamily="49" charset="-122"/>
                <a:ea typeface="新宋体" panose="02010609030101010101" pitchFamily="49" charset="-122"/>
              </a:rPr>
              <a:t>endl</a:t>
            </a:r>
            <a:r>
              <a:rPr lang="en-US" altLang="zh-CN" sz="1800" dirty="0">
                <a:solidFill>
                  <a:srgbClr val="000000"/>
                </a:solidFill>
                <a:latin typeface="新宋体" panose="02010609030101010101" pitchFamily="49" charset="-122"/>
                <a:ea typeface="新宋体" panose="02010609030101010101" pitchFamily="49" charset="-122"/>
              </a:rPr>
              <a:t>;</a:t>
            </a:r>
          </a:p>
          <a:p>
            <a:r>
              <a:rPr lang="en-US" altLang="zh-CN" sz="1800" dirty="0">
                <a:solidFill>
                  <a:srgbClr val="000000"/>
                </a:solidFill>
                <a:latin typeface="新宋体" panose="02010609030101010101" pitchFamily="49" charset="-122"/>
                <a:ea typeface="新宋体" panose="02010609030101010101" pitchFamily="49" charset="-122"/>
              </a:rPr>
              <a:t>}</a:t>
            </a:r>
          </a:p>
          <a:p>
            <a:endParaRPr lang="zh-CN" altLang="en-US" sz="1800" dirty="0">
              <a:solidFill>
                <a:srgbClr val="000000"/>
              </a:solidFill>
              <a:latin typeface="新宋体" panose="02010609030101010101" pitchFamily="49" charset="-122"/>
              <a:ea typeface="新宋体" panose="02010609030101010101" pitchFamily="49" charset="-122"/>
            </a:endParaRPr>
          </a:p>
          <a:p>
            <a:r>
              <a:rPr lang="en-US" altLang="zh-CN" sz="1800" dirty="0" err="1">
                <a:solidFill>
                  <a:srgbClr val="000000"/>
                </a:solidFill>
                <a:latin typeface="新宋体" panose="02010609030101010101" pitchFamily="49" charset="-122"/>
                <a:ea typeface="新宋体" panose="02010609030101010101" pitchFamily="49" charset="-122"/>
              </a:rPr>
              <a:t>cout</a:t>
            </a:r>
            <a:r>
              <a:rPr lang="en-US" altLang="zh-CN" sz="1800" dirty="0">
                <a:solidFill>
                  <a:srgbClr val="000000"/>
                </a:solidFill>
                <a:latin typeface="新宋体" panose="02010609030101010101" pitchFamily="49" charset="-122"/>
                <a:ea typeface="新宋体" panose="02010609030101010101" pitchFamily="49" charset="-122"/>
              </a:rPr>
              <a:t> </a:t>
            </a:r>
            <a:r>
              <a:rPr lang="en-US" altLang="zh-CN" sz="1800" dirty="0">
                <a:solidFill>
                  <a:srgbClr val="008080"/>
                </a:solidFill>
                <a:latin typeface="新宋体" panose="02010609030101010101" pitchFamily="49" charset="-122"/>
                <a:ea typeface="新宋体" panose="02010609030101010101" pitchFamily="49" charset="-122"/>
              </a:rPr>
              <a:t>&lt;&lt;</a:t>
            </a:r>
            <a:r>
              <a:rPr lang="en-US" altLang="zh-CN" sz="1800" dirty="0">
                <a:solidFill>
                  <a:srgbClr val="000000"/>
                </a:solidFill>
                <a:latin typeface="新宋体" panose="02010609030101010101" pitchFamily="49" charset="-122"/>
                <a:ea typeface="新宋体" panose="02010609030101010101" pitchFamily="49" charset="-122"/>
              </a:rPr>
              <a:t> </a:t>
            </a:r>
            <a:r>
              <a:rPr lang="en-US" altLang="zh-CN" sz="1800" dirty="0">
                <a:solidFill>
                  <a:srgbClr val="A31515"/>
                </a:solidFill>
                <a:latin typeface="新宋体" panose="02010609030101010101" pitchFamily="49" charset="-122"/>
                <a:ea typeface="新宋体" panose="02010609030101010101" pitchFamily="49" charset="-122"/>
              </a:rPr>
              <a:t>"</a:t>
            </a:r>
            <a:r>
              <a:rPr lang="zh-CN" altLang="en-US" sz="1800" dirty="0">
                <a:solidFill>
                  <a:srgbClr val="A31515"/>
                </a:solidFill>
                <a:latin typeface="新宋体" panose="02010609030101010101" pitchFamily="49" charset="-122"/>
                <a:ea typeface="新宋体" panose="02010609030101010101" pitchFamily="49" charset="-122"/>
              </a:rPr>
              <a:t>十折交叉验证不同的</a:t>
            </a:r>
            <a:r>
              <a:rPr lang="en-US" altLang="zh-CN" sz="1800" dirty="0">
                <a:solidFill>
                  <a:srgbClr val="A31515"/>
                </a:solidFill>
                <a:latin typeface="新宋体" panose="02010609030101010101" pitchFamily="49" charset="-122"/>
                <a:ea typeface="新宋体" panose="02010609030101010101" pitchFamily="49" charset="-122"/>
              </a:rPr>
              <a:t>d</a:t>
            </a:r>
            <a:r>
              <a:rPr lang="zh-CN" altLang="en-US" sz="1800" dirty="0">
                <a:solidFill>
                  <a:srgbClr val="A31515"/>
                </a:solidFill>
                <a:latin typeface="新宋体" panose="02010609030101010101" pitchFamily="49" charset="-122"/>
                <a:ea typeface="新宋体" panose="02010609030101010101" pitchFamily="49" charset="-122"/>
              </a:rPr>
              <a:t>取值</a:t>
            </a:r>
            <a:r>
              <a:rPr lang="en-US" altLang="zh-CN" sz="1800" dirty="0">
                <a:solidFill>
                  <a:srgbClr val="A31515"/>
                </a:solidFill>
                <a:latin typeface="新宋体" panose="02010609030101010101" pitchFamily="49" charset="-122"/>
                <a:ea typeface="新宋体" panose="02010609030101010101" pitchFamily="49" charset="-122"/>
              </a:rPr>
              <a:t>"</a:t>
            </a:r>
            <a:r>
              <a:rPr lang="zh-CN" altLang="en-US" sz="1800" dirty="0">
                <a:solidFill>
                  <a:srgbClr val="000000"/>
                </a:solidFill>
                <a:latin typeface="新宋体" panose="02010609030101010101" pitchFamily="49" charset="-122"/>
                <a:ea typeface="新宋体" panose="02010609030101010101" pitchFamily="49" charset="-122"/>
              </a:rPr>
              <a:t> </a:t>
            </a:r>
            <a:r>
              <a:rPr lang="en-US" altLang="zh-CN" sz="1800" dirty="0">
                <a:solidFill>
                  <a:srgbClr val="008080"/>
                </a:solidFill>
                <a:latin typeface="新宋体" panose="02010609030101010101" pitchFamily="49" charset="-122"/>
                <a:ea typeface="新宋体" panose="02010609030101010101" pitchFamily="49" charset="-122"/>
              </a:rPr>
              <a:t>&lt;&lt;</a:t>
            </a:r>
            <a:r>
              <a:rPr lang="zh-CN" altLang="en-US" sz="1800" dirty="0">
                <a:solidFill>
                  <a:srgbClr val="000000"/>
                </a:solidFill>
                <a:latin typeface="新宋体" panose="02010609030101010101" pitchFamily="49" charset="-122"/>
                <a:ea typeface="新宋体" panose="02010609030101010101" pitchFamily="49" charset="-122"/>
              </a:rPr>
              <a:t> </a:t>
            </a:r>
            <a:r>
              <a:rPr lang="en-US" altLang="zh-CN" sz="1800" dirty="0" err="1">
                <a:solidFill>
                  <a:srgbClr val="000000"/>
                </a:solidFill>
                <a:latin typeface="新宋体" panose="02010609030101010101" pitchFamily="49" charset="-122"/>
                <a:ea typeface="新宋体" panose="02010609030101010101" pitchFamily="49" charset="-122"/>
              </a:rPr>
              <a:t>endl</a:t>
            </a:r>
            <a:r>
              <a:rPr lang="en-US" altLang="zh-CN" sz="1800" dirty="0">
                <a:solidFill>
                  <a:srgbClr val="000000"/>
                </a:solidFill>
                <a:latin typeface="新宋体" panose="02010609030101010101" pitchFamily="49" charset="-122"/>
                <a:ea typeface="新宋体" panose="02010609030101010101" pitchFamily="49" charset="-122"/>
              </a:rPr>
              <a:t>;</a:t>
            </a:r>
          </a:p>
          <a:p>
            <a:r>
              <a:rPr lang="en-US" altLang="zh-CN" sz="1800" dirty="0">
                <a:solidFill>
                  <a:srgbClr val="008000"/>
                </a:solidFill>
                <a:latin typeface="新宋体" panose="02010609030101010101" pitchFamily="49" charset="-122"/>
                <a:ea typeface="新宋体" panose="02010609030101010101" pitchFamily="49" charset="-122"/>
              </a:rPr>
              <a:t>//</a:t>
            </a:r>
            <a:r>
              <a:rPr lang="zh-CN" altLang="en-US" sz="1800" dirty="0">
                <a:solidFill>
                  <a:srgbClr val="008000"/>
                </a:solidFill>
                <a:latin typeface="新宋体" panose="02010609030101010101" pitchFamily="49" charset="-122"/>
                <a:ea typeface="新宋体" panose="02010609030101010101" pitchFamily="49" charset="-122"/>
              </a:rPr>
              <a:t>对于不同</a:t>
            </a:r>
            <a:r>
              <a:rPr lang="en-US" altLang="zh-CN" sz="1800" dirty="0">
                <a:solidFill>
                  <a:srgbClr val="008000"/>
                </a:solidFill>
                <a:latin typeface="新宋体" panose="02010609030101010101" pitchFamily="49" charset="-122"/>
                <a:ea typeface="新宋体" panose="02010609030101010101" pitchFamily="49" charset="-122"/>
              </a:rPr>
              <a:t>d</a:t>
            </a:r>
            <a:r>
              <a:rPr lang="zh-CN" altLang="en-US" sz="1800" dirty="0">
                <a:solidFill>
                  <a:srgbClr val="008000"/>
                </a:solidFill>
                <a:latin typeface="新宋体" panose="02010609030101010101" pitchFamily="49" charset="-122"/>
                <a:ea typeface="新宋体" panose="02010609030101010101" pitchFamily="49" charset="-122"/>
              </a:rPr>
              <a:t>取值进行十折交叉验证。</a:t>
            </a:r>
            <a:endParaRPr lang="zh-CN" altLang="en-US" sz="1800" dirty="0">
              <a:solidFill>
                <a:srgbClr val="000000"/>
              </a:solidFill>
              <a:latin typeface="新宋体" panose="02010609030101010101" pitchFamily="49" charset="-122"/>
              <a:ea typeface="新宋体" panose="02010609030101010101" pitchFamily="49" charset="-122"/>
            </a:endParaRPr>
          </a:p>
          <a:p>
            <a:r>
              <a:rPr lang="en-US" altLang="zh-CN" sz="1800" dirty="0">
                <a:solidFill>
                  <a:srgbClr val="0000FF"/>
                </a:solidFill>
                <a:latin typeface="新宋体" panose="02010609030101010101" pitchFamily="49" charset="-122"/>
                <a:ea typeface="新宋体" panose="02010609030101010101" pitchFamily="49" charset="-122"/>
              </a:rPr>
              <a:t>for</a:t>
            </a:r>
            <a:r>
              <a:rPr lang="en-US" altLang="zh-CN" sz="1800" dirty="0">
                <a:solidFill>
                  <a:srgbClr val="000000"/>
                </a:solidFill>
                <a:latin typeface="新宋体" panose="02010609030101010101" pitchFamily="49" charset="-122"/>
                <a:ea typeface="新宋体" panose="02010609030101010101" pitchFamily="49" charset="-122"/>
              </a:rPr>
              <a:t> (</a:t>
            </a:r>
            <a:r>
              <a:rPr lang="en-US" altLang="zh-CN" sz="1800" dirty="0">
                <a:solidFill>
                  <a:srgbClr val="0000FF"/>
                </a:solidFill>
                <a:latin typeface="新宋体" panose="02010609030101010101" pitchFamily="49" charset="-122"/>
                <a:ea typeface="新宋体" panose="02010609030101010101" pitchFamily="49" charset="-122"/>
              </a:rPr>
              <a:t>int</a:t>
            </a:r>
            <a:r>
              <a:rPr lang="en-US" altLang="zh-CN" sz="1800" dirty="0">
                <a:solidFill>
                  <a:srgbClr val="000000"/>
                </a:solidFill>
                <a:latin typeface="新宋体" panose="02010609030101010101" pitchFamily="49" charset="-122"/>
                <a:ea typeface="新宋体" panose="02010609030101010101" pitchFamily="49" charset="-122"/>
              </a:rPr>
              <a:t> d = 1; d &lt;= 10; d++)</a:t>
            </a:r>
          </a:p>
          <a:p>
            <a:r>
              <a:rPr lang="en-US" altLang="zh-CN" sz="1800" dirty="0">
                <a:solidFill>
                  <a:srgbClr val="000000"/>
                </a:solidFill>
                <a:latin typeface="新宋体" panose="02010609030101010101" pitchFamily="49" charset="-122"/>
                <a:ea typeface="新宋体" panose="02010609030101010101" pitchFamily="49" charset="-122"/>
              </a:rPr>
              <a:t>{</a:t>
            </a:r>
          </a:p>
          <a:p>
            <a:r>
              <a:rPr lang="en-US" altLang="zh-CN" sz="1800" dirty="0" err="1">
                <a:solidFill>
                  <a:srgbClr val="000000"/>
                </a:solidFill>
                <a:latin typeface="新宋体" panose="02010609030101010101" pitchFamily="49" charset="-122"/>
                <a:ea typeface="新宋体" panose="02010609030101010101" pitchFamily="49" charset="-122"/>
              </a:rPr>
              <a:t>kernel.polynomial</a:t>
            </a:r>
            <a:r>
              <a:rPr lang="en-US" altLang="zh-CN" sz="1800" dirty="0">
                <a:solidFill>
                  <a:srgbClr val="000000"/>
                </a:solidFill>
                <a:latin typeface="新宋体" panose="02010609030101010101" pitchFamily="49" charset="-122"/>
                <a:ea typeface="新宋体" panose="02010609030101010101" pitchFamily="49" charset="-122"/>
              </a:rPr>
              <a:t>(d, 1, 1, 1.0);</a:t>
            </a:r>
          </a:p>
          <a:p>
            <a:r>
              <a:rPr lang="da-DK" altLang="zh-CN" sz="1800" dirty="0">
                <a:solidFill>
                  <a:srgbClr val="000000"/>
                </a:solidFill>
                <a:latin typeface="新宋体" panose="02010609030101010101" pitchFamily="49" charset="-122"/>
                <a:ea typeface="新宋体" panose="02010609030101010101" pitchFamily="49" charset="-122"/>
              </a:rPr>
              <a:t>cout </a:t>
            </a:r>
            <a:r>
              <a:rPr lang="da-DK" altLang="zh-CN" sz="1800" dirty="0">
                <a:solidFill>
                  <a:srgbClr val="008080"/>
                </a:solidFill>
                <a:latin typeface="新宋体" panose="02010609030101010101" pitchFamily="49" charset="-122"/>
                <a:ea typeface="新宋体" panose="02010609030101010101" pitchFamily="49" charset="-122"/>
              </a:rPr>
              <a:t>&lt;&lt;</a:t>
            </a:r>
            <a:r>
              <a:rPr lang="da-DK" altLang="zh-CN" sz="1800" dirty="0">
                <a:solidFill>
                  <a:srgbClr val="000000"/>
                </a:solidFill>
                <a:latin typeface="新宋体" panose="02010609030101010101" pitchFamily="49" charset="-122"/>
                <a:ea typeface="新宋体" panose="02010609030101010101" pitchFamily="49" charset="-122"/>
              </a:rPr>
              <a:t> dm::</a:t>
            </a:r>
            <a:r>
              <a:rPr lang="da-DK" altLang="zh-CN" sz="1800" dirty="0">
                <a:solidFill>
                  <a:srgbClr val="2B91AF"/>
                </a:solidFill>
                <a:latin typeface="新宋体" panose="02010609030101010101" pitchFamily="49" charset="-122"/>
                <a:ea typeface="新宋体" panose="02010609030101010101" pitchFamily="49" charset="-122"/>
              </a:rPr>
              <a:t>TSVM</a:t>
            </a:r>
            <a:r>
              <a:rPr lang="da-DK" altLang="zh-CN" sz="1800" dirty="0">
                <a:solidFill>
                  <a:srgbClr val="000000"/>
                </a:solidFill>
                <a:latin typeface="新宋体" panose="02010609030101010101" pitchFamily="49" charset="-122"/>
                <a:ea typeface="新宋体" panose="02010609030101010101" pitchFamily="49" charset="-122"/>
              </a:rPr>
              <a:t>::kFold(y, X, kernel, 10, </a:t>
            </a:r>
            <a:r>
              <a:rPr lang="da-DK" altLang="zh-CN" sz="1800" dirty="0">
                <a:solidFill>
                  <a:srgbClr val="0000FF"/>
                </a:solidFill>
                <a:latin typeface="新宋体" panose="02010609030101010101" pitchFamily="49" charset="-122"/>
                <a:ea typeface="新宋体" panose="02010609030101010101" pitchFamily="49" charset="-122"/>
              </a:rPr>
              <a:t>true</a:t>
            </a:r>
            <a:r>
              <a:rPr lang="da-DK" altLang="zh-CN" sz="1800" dirty="0">
                <a:solidFill>
                  <a:srgbClr val="000000"/>
                </a:solidFill>
                <a:latin typeface="新宋体" panose="02010609030101010101" pitchFamily="49" charset="-122"/>
                <a:ea typeface="新宋体" panose="02010609030101010101" pitchFamily="49" charset="-122"/>
              </a:rPr>
              <a:t>, </a:t>
            </a:r>
            <a:r>
              <a:rPr lang="da-DK" altLang="zh-CN" sz="1800" dirty="0">
                <a:solidFill>
                  <a:srgbClr val="0000FF"/>
                </a:solidFill>
                <a:latin typeface="新宋体" panose="02010609030101010101" pitchFamily="49" charset="-122"/>
                <a:ea typeface="新宋体" panose="02010609030101010101" pitchFamily="49" charset="-122"/>
              </a:rPr>
              <a:t>false</a:t>
            </a:r>
            <a:r>
              <a:rPr lang="da-DK" altLang="zh-CN" sz="1800" dirty="0">
                <a:solidFill>
                  <a:srgbClr val="000000"/>
                </a:solidFill>
                <a:latin typeface="新宋体" panose="02010609030101010101" pitchFamily="49" charset="-122"/>
                <a:ea typeface="新宋体" panose="02010609030101010101" pitchFamily="49" charset="-122"/>
              </a:rPr>
              <a:t>, 29104612) </a:t>
            </a:r>
            <a:r>
              <a:rPr lang="da-DK" altLang="zh-CN" sz="1800" dirty="0">
                <a:solidFill>
                  <a:srgbClr val="008080"/>
                </a:solidFill>
                <a:latin typeface="新宋体" panose="02010609030101010101" pitchFamily="49" charset="-122"/>
                <a:ea typeface="新宋体" panose="02010609030101010101" pitchFamily="49" charset="-122"/>
              </a:rPr>
              <a:t>&lt;&lt;</a:t>
            </a:r>
            <a:r>
              <a:rPr lang="da-DK" altLang="zh-CN" sz="1800" dirty="0">
                <a:solidFill>
                  <a:srgbClr val="000000"/>
                </a:solidFill>
                <a:latin typeface="新宋体" panose="02010609030101010101" pitchFamily="49" charset="-122"/>
                <a:ea typeface="新宋体" panose="02010609030101010101" pitchFamily="49" charset="-122"/>
              </a:rPr>
              <a:t> endl;</a:t>
            </a:r>
          </a:p>
          <a:p>
            <a:r>
              <a:rPr lang="en-US" altLang="zh-CN" sz="1800" dirty="0">
                <a:solidFill>
                  <a:srgbClr val="000000"/>
                </a:solidFill>
                <a:latin typeface="新宋体" panose="02010609030101010101" pitchFamily="49" charset="-122"/>
                <a:ea typeface="新宋体" panose="02010609030101010101" pitchFamily="49" charset="-122"/>
              </a:rPr>
              <a:t>}</a:t>
            </a:r>
            <a:endParaRPr lang="zh-CN" altLang="en-US" dirty="0"/>
          </a:p>
        </p:txBody>
      </p:sp>
      <p:sp>
        <p:nvSpPr>
          <p:cNvPr id="4" name="页脚占位符 3">
            <a:extLst>
              <a:ext uri="{FF2B5EF4-FFF2-40B4-BE49-F238E27FC236}">
                <a16:creationId xmlns:a16="http://schemas.microsoft.com/office/drawing/2014/main" id="{20F17C06-0252-43FF-B08E-250786969D18}"/>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数据分析与数据挖掘建模与工具</a:t>
            </a:r>
            <a:r>
              <a:rPr lang="en-US" altLang="zh-CN"/>
              <a:t>》.</a:t>
            </a:r>
            <a:r>
              <a:rPr lang="zh-CN" altLang="en-US"/>
              <a:t>电子工业出版社</a:t>
            </a:r>
            <a:r>
              <a:rPr lang="en-US" altLang="zh-CN"/>
              <a:t>.2023</a:t>
            </a:r>
            <a:endParaRPr lang="en-US" altLang="zh-CN" dirty="0"/>
          </a:p>
        </p:txBody>
      </p:sp>
    </p:spTree>
    <p:extLst>
      <p:ext uri="{BB962C8B-B14F-4D97-AF65-F5344CB8AC3E}">
        <p14:creationId xmlns:p14="http://schemas.microsoft.com/office/powerpoint/2010/main" val="30866153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6B1628-5931-48C4-9E3C-D6BEF1B50405}"/>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8545A895-208A-40A7-9A9F-01419FDF0151}"/>
              </a:ext>
            </a:extLst>
          </p:cNvPr>
          <p:cNvSpPr>
            <a:spLocks noGrp="1"/>
          </p:cNvSpPr>
          <p:nvPr>
            <p:ph idx="1"/>
          </p:nvPr>
        </p:nvSpPr>
        <p:spPr/>
        <p:txBody>
          <a:bodyPr>
            <a:normAutofit/>
          </a:bodyPr>
          <a:lstStyle/>
          <a:p>
            <a:r>
              <a:rPr lang="en-US" altLang="zh-CN" sz="1800" dirty="0" err="1">
                <a:solidFill>
                  <a:srgbClr val="2B91AF"/>
                </a:solidFill>
                <a:latin typeface="新宋体" panose="02010609030101010101" pitchFamily="49" charset="-122"/>
                <a:ea typeface="新宋体" panose="02010609030101010101" pitchFamily="49" charset="-122"/>
              </a:rPr>
              <a:t>mdouble</a:t>
            </a:r>
            <a:r>
              <a:rPr lang="en-US" altLang="zh-CN" sz="1800" dirty="0">
                <a:solidFill>
                  <a:srgbClr val="000000"/>
                </a:solidFill>
                <a:latin typeface="新宋体" panose="02010609030101010101" pitchFamily="49" charset="-122"/>
                <a:ea typeface="新宋体" panose="02010609030101010101" pitchFamily="49" charset="-122"/>
              </a:rPr>
              <a:t> X = </a:t>
            </a:r>
            <a:r>
              <a:rPr lang="en-US" altLang="zh-CN" sz="1800" dirty="0" err="1">
                <a:solidFill>
                  <a:srgbClr val="000000"/>
                </a:solidFill>
                <a:latin typeface="新宋体" panose="02010609030101010101" pitchFamily="49" charset="-122"/>
                <a:ea typeface="新宋体" panose="02010609030101010101" pitchFamily="49" charset="-122"/>
              </a:rPr>
              <a:t>dmt</a:t>
            </a:r>
            <a:r>
              <a:rPr lang="en-US" altLang="zh-CN" sz="1800" dirty="0">
                <a:solidFill>
                  <a:srgbClr val="000000"/>
                </a:solidFill>
                <a:latin typeface="新宋体" panose="02010609030101010101" pitchFamily="49" charset="-122"/>
                <a:ea typeface="新宋体" panose="02010609030101010101" pitchFamily="49" charset="-122"/>
              </a:rPr>
              <a:t>::dataset::</a:t>
            </a:r>
            <a:r>
              <a:rPr lang="en-US" altLang="zh-CN" sz="1800" dirty="0" err="1">
                <a:solidFill>
                  <a:srgbClr val="000000"/>
                </a:solidFill>
                <a:latin typeface="新宋体" panose="02010609030101010101" pitchFamily="49" charset="-122"/>
                <a:ea typeface="新宋体" panose="02010609030101010101" pitchFamily="49" charset="-122"/>
              </a:rPr>
              <a:t>JUFormTwoClass</a:t>
            </a:r>
            <a:r>
              <a:rPr lang="en-US" altLang="zh-CN" sz="1800" dirty="0">
                <a:solidFill>
                  <a:srgbClr val="000000"/>
                </a:solidFill>
                <a:latin typeface="新宋体" panose="02010609030101010101" pitchFamily="49" charset="-122"/>
                <a:ea typeface="新宋体" panose="02010609030101010101" pitchFamily="49" charset="-122"/>
              </a:rPr>
              <a:t>::</a:t>
            </a:r>
            <a:r>
              <a:rPr lang="en-US" altLang="zh-CN" sz="1800" dirty="0" err="1">
                <a:solidFill>
                  <a:srgbClr val="000000"/>
                </a:solidFill>
                <a:latin typeface="新宋体" panose="02010609030101010101" pitchFamily="49" charset="-122"/>
                <a:ea typeface="新宋体" panose="02010609030101010101" pitchFamily="49" charset="-122"/>
              </a:rPr>
              <a:t>JUFormTwoClass_X</a:t>
            </a:r>
            <a:r>
              <a:rPr lang="en-US" altLang="zh-CN" sz="1800" dirty="0">
                <a:solidFill>
                  <a:srgbClr val="000000"/>
                </a:solidFill>
                <a:latin typeface="新宋体" panose="02010609030101010101" pitchFamily="49" charset="-122"/>
                <a:ea typeface="新宋体" panose="02010609030101010101" pitchFamily="49" charset="-122"/>
              </a:rPr>
              <a:t>();</a:t>
            </a:r>
          </a:p>
          <a:p>
            <a:r>
              <a:rPr lang="nb-NO" altLang="zh-CN" sz="1800" dirty="0">
                <a:solidFill>
                  <a:srgbClr val="2B91AF"/>
                </a:solidFill>
                <a:latin typeface="新宋体" panose="02010609030101010101" pitchFamily="49" charset="-122"/>
                <a:ea typeface="新宋体" panose="02010609030101010101" pitchFamily="49" charset="-122"/>
              </a:rPr>
              <a:t>vint</a:t>
            </a:r>
            <a:r>
              <a:rPr lang="nb-NO" altLang="zh-CN" sz="1800" dirty="0">
                <a:solidFill>
                  <a:srgbClr val="000000"/>
                </a:solidFill>
                <a:latin typeface="新宋体" panose="02010609030101010101" pitchFamily="49" charset="-122"/>
                <a:ea typeface="新宋体" panose="02010609030101010101" pitchFamily="49" charset="-122"/>
              </a:rPr>
              <a:t> y = dmt::dataset::JUFormTwoClass::JUFormTwoClass_y();</a:t>
            </a:r>
          </a:p>
          <a:p>
            <a:r>
              <a:rPr lang="en-US" altLang="zh-CN" sz="1800" dirty="0">
                <a:solidFill>
                  <a:srgbClr val="000000"/>
                </a:solidFill>
                <a:latin typeface="新宋体" panose="02010609030101010101" pitchFamily="49" charset="-122"/>
                <a:ea typeface="新宋体" panose="02010609030101010101" pitchFamily="49" charset="-122"/>
              </a:rPr>
              <a:t>dm::</a:t>
            </a:r>
            <a:r>
              <a:rPr lang="en-US" altLang="zh-CN" sz="1800" dirty="0" err="1">
                <a:solidFill>
                  <a:srgbClr val="2B91AF"/>
                </a:solidFill>
                <a:latin typeface="新宋体" panose="02010609030101010101" pitchFamily="49" charset="-122"/>
                <a:ea typeface="新宋体" panose="02010609030101010101" pitchFamily="49" charset="-122"/>
              </a:rPr>
              <a:t>TSVMKernel</a:t>
            </a:r>
            <a:r>
              <a:rPr lang="en-US" altLang="zh-CN" sz="1800" dirty="0">
                <a:solidFill>
                  <a:srgbClr val="000000"/>
                </a:solidFill>
                <a:latin typeface="新宋体" panose="02010609030101010101" pitchFamily="49" charset="-122"/>
                <a:ea typeface="新宋体" panose="02010609030101010101" pitchFamily="49" charset="-122"/>
              </a:rPr>
              <a:t> kernel;</a:t>
            </a:r>
          </a:p>
          <a:p>
            <a:r>
              <a:rPr lang="en-US" altLang="zh-CN" sz="1800" dirty="0" err="1">
                <a:solidFill>
                  <a:srgbClr val="000000"/>
                </a:solidFill>
                <a:latin typeface="新宋体" panose="02010609030101010101" pitchFamily="49" charset="-122"/>
                <a:ea typeface="新宋体" panose="02010609030101010101" pitchFamily="49" charset="-122"/>
              </a:rPr>
              <a:t>kernel.polynomial</a:t>
            </a:r>
            <a:r>
              <a:rPr lang="en-US" altLang="zh-CN" sz="1800" dirty="0">
                <a:solidFill>
                  <a:srgbClr val="000000"/>
                </a:solidFill>
                <a:latin typeface="新宋体" panose="02010609030101010101" pitchFamily="49" charset="-122"/>
                <a:ea typeface="新宋体" panose="02010609030101010101" pitchFamily="49" charset="-122"/>
              </a:rPr>
              <a:t>(5.0, 1, 1, 1.0);</a:t>
            </a:r>
          </a:p>
          <a:p>
            <a:r>
              <a:rPr lang="en-US" altLang="zh-CN" sz="1800" dirty="0">
                <a:solidFill>
                  <a:srgbClr val="000000"/>
                </a:solidFill>
                <a:latin typeface="新宋体" panose="02010609030101010101" pitchFamily="49" charset="-122"/>
                <a:ea typeface="新宋体" panose="02010609030101010101" pitchFamily="49" charset="-122"/>
              </a:rPr>
              <a:t>dm::</a:t>
            </a:r>
            <a:r>
              <a:rPr lang="en-US" altLang="zh-CN" sz="1800" dirty="0">
                <a:solidFill>
                  <a:srgbClr val="2B91AF"/>
                </a:solidFill>
                <a:latin typeface="新宋体" panose="02010609030101010101" pitchFamily="49" charset="-122"/>
                <a:ea typeface="新宋体" panose="02010609030101010101" pitchFamily="49" charset="-122"/>
              </a:rPr>
              <a:t>TSVM</a:t>
            </a:r>
            <a:r>
              <a:rPr lang="en-US" altLang="zh-CN" sz="1800" dirty="0">
                <a:solidFill>
                  <a:srgbClr val="000000"/>
                </a:solidFill>
                <a:latin typeface="新宋体" panose="02010609030101010101" pitchFamily="49" charset="-122"/>
                <a:ea typeface="新宋体" panose="02010609030101010101" pitchFamily="49" charset="-122"/>
              </a:rPr>
              <a:t> m;</a:t>
            </a:r>
          </a:p>
          <a:p>
            <a:r>
              <a:rPr lang="fr-FR" altLang="zh-CN" sz="1800" dirty="0">
                <a:solidFill>
                  <a:srgbClr val="000000"/>
                </a:solidFill>
                <a:latin typeface="新宋体" panose="02010609030101010101" pitchFamily="49" charset="-122"/>
                <a:ea typeface="新宋体" panose="02010609030101010101" pitchFamily="49" charset="-122"/>
              </a:rPr>
              <a:t>m.train(y, X, kernel);</a:t>
            </a:r>
          </a:p>
          <a:p>
            <a:r>
              <a:rPr lang="en-US" altLang="zh-CN" sz="1800" dirty="0">
                <a:solidFill>
                  <a:srgbClr val="000000"/>
                </a:solidFill>
                <a:latin typeface="新宋体" panose="02010609030101010101" pitchFamily="49" charset="-122"/>
                <a:ea typeface="新宋体" panose="02010609030101010101" pitchFamily="49" charset="-122"/>
              </a:rPr>
              <a:t>m.scatt_boundary_2D(y, X);</a:t>
            </a:r>
            <a:endParaRPr lang="zh-CN" altLang="en-US" dirty="0"/>
          </a:p>
        </p:txBody>
      </p:sp>
      <p:sp>
        <p:nvSpPr>
          <p:cNvPr id="4" name="页脚占位符 3">
            <a:extLst>
              <a:ext uri="{FF2B5EF4-FFF2-40B4-BE49-F238E27FC236}">
                <a16:creationId xmlns:a16="http://schemas.microsoft.com/office/drawing/2014/main" id="{AAB0EDE3-9903-4744-8125-BF997162157F}"/>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数据分析与数据挖掘建模与工具</a:t>
            </a:r>
            <a:r>
              <a:rPr lang="en-US" altLang="zh-CN"/>
              <a:t>》.</a:t>
            </a:r>
            <a:r>
              <a:rPr lang="zh-CN" altLang="en-US"/>
              <a:t>电子工业出版社</a:t>
            </a:r>
            <a:r>
              <a:rPr lang="en-US" altLang="zh-CN"/>
              <a:t>.2023</a:t>
            </a:r>
            <a:endParaRPr lang="en-US" altLang="zh-CN" dirty="0"/>
          </a:p>
        </p:txBody>
      </p:sp>
    </p:spTree>
    <p:extLst>
      <p:ext uri="{BB962C8B-B14F-4D97-AF65-F5344CB8AC3E}">
        <p14:creationId xmlns:p14="http://schemas.microsoft.com/office/powerpoint/2010/main" val="34320723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DEDB77-43D9-48E0-A07E-62D400BC0C3F}"/>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2C741979-5222-4190-9E66-3175651A7B47}"/>
              </a:ext>
            </a:extLst>
          </p:cNvPr>
          <p:cNvSpPr>
            <a:spLocks noGrp="1"/>
          </p:cNvSpPr>
          <p:nvPr>
            <p:ph idx="1"/>
          </p:nvPr>
        </p:nvSpPr>
        <p:spPr/>
        <p:txBody>
          <a:bodyPr/>
          <a:lstStyle/>
          <a:p>
            <a:r>
              <a:rPr lang="en-US" altLang="zh-CN" dirty="0" err="1"/>
              <a:t>JUFormTwoClass</a:t>
            </a:r>
            <a:endParaRPr lang="zh-CN" altLang="en-US" dirty="0"/>
          </a:p>
        </p:txBody>
      </p:sp>
      <p:sp>
        <p:nvSpPr>
          <p:cNvPr id="4" name="页脚占位符 3">
            <a:extLst>
              <a:ext uri="{FF2B5EF4-FFF2-40B4-BE49-F238E27FC236}">
                <a16:creationId xmlns:a16="http://schemas.microsoft.com/office/drawing/2014/main" id="{8CBB8BA4-D08D-4FF2-A43A-1C79A95FE6FE}"/>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数据分析与数据挖掘建模与工具</a:t>
            </a:r>
            <a:r>
              <a:rPr lang="en-US" altLang="zh-CN"/>
              <a:t>》.</a:t>
            </a:r>
            <a:r>
              <a:rPr lang="zh-CN" altLang="en-US"/>
              <a:t>电子工业出版社</a:t>
            </a:r>
            <a:r>
              <a:rPr lang="en-US" altLang="zh-CN"/>
              <a:t>.2023</a:t>
            </a:r>
            <a:endParaRPr lang="en-US" altLang="zh-CN" dirty="0"/>
          </a:p>
        </p:txBody>
      </p:sp>
      <p:pic>
        <p:nvPicPr>
          <p:cNvPr id="5" name="图片 4">
            <a:extLst>
              <a:ext uri="{FF2B5EF4-FFF2-40B4-BE49-F238E27FC236}">
                <a16:creationId xmlns:a16="http://schemas.microsoft.com/office/drawing/2014/main" id="{59D0E654-45A0-44B5-9CE5-1F6931B0A81B}"/>
              </a:ext>
            </a:extLst>
          </p:cNvPr>
          <p:cNvPicPr>
            <a:picLocks noChangeAspect="1"/>
          </p:cNvPicPr>
          <p:nvPr/>
        </p:nvPicPr>
        <p:blipFill>
          <a:blip r:embed="rId2"/>
          <a:stretch>
            <a:fillRect/>
          </a:stretch>
        </p:blipFill>
        <p:spPr>
          <a:xfrm>
            <a:off x="287524" y="3140968"/>
            <a:ext cx="8604448" cy="2447507"/>
          </a:xfrm>
          <a:prstGeom prst="rect">
            <a:avLst/>
          </a:prstGeom>
        </p:spPr>
      </p:pic>
    </p:spTree>
    <p:extLst>
      <p:ext uri="{BB962C8B-B14F-4D97-AF65-F5344CB8AC3E}">
        <p14:creationId xmlns:p14="http://schemas.microsoft.com/office/powerpoint/2010/main" val="34898427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CD93AA-86AC-40ED-9641-C45831F4FF2E}"/>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A34C33E4-D7E8-4F4B-B0E9-ACBD68C3D296}"/>
              </a:ext>
            </a:extLst>
          </p:cNvPr>
          <p:cNvSpPr>
            <a:spLocks noGrp="1"/>
          </p:cNvSpPr>
          <p:nvPr>
            <p:ph idx="1"/>
          </p:nvPr>
        </p:nvSpPr>
        <p:spPr/>
        <p:txBody>
          <a:bodyPr/>
          <a:lstStyle/>
          <a:p>
            <a:r>
              <a:rPr lang="en-US" altLang="zh-CN" dirty="0" err="1"/>
              <a:t>JCircleTwoClass</a:t>
            </a:r>
            <a:endParaRPr lang="zh-CN" altLang="en-US" dirty="0"/>
          </a:p>
        </p:txBody>
      </p:sp>
      <p:sp>
        <p:nvSpPr>
          <p:cNvPr id="4" name="页脚占位符 3">
            <a:extLst>
              <a:ext uri="{FF2B5EF4-FFF2-40B4-BE49-F238E27FC236}">
                <a16:creationId xmlns:a16="http://schemas.microsoft.com/office/drawing/2014/main" id="{D120676C-386A-4103-94C4-1C5042B7B034}"/>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数据分析与数据挖掘建模与工具</a:t>
            </a:r>
            <a:r>
              <a:rPr lang="en-US" altLang="zh-CN"/>
              <a:t>》.</a:t>
            </a:r>
            <a:r>
              <a:rPr lang="zh-CN" altLang="en-US"/>
              <a:t>电子工业出版社</a:t>
            </a:r>
            <a:r>
              <a:rPr lang="en-US" altLang="zh-CN"/>
              <a:t>.2023</a:t>
            </a:r>
            <a:endParaRPr lang="en-US" altLang="zh-CN" dirty="0"/>
          </a:p>
        </p:txBody>
      </p:sp>
      <p:pic>
        <p:nvPicPr>
          <p:cNvPr id="6" name="图片 5">
            <a:extLst>
              <a:ext uri="{FF2B5EF4-FFF2-40B4-BE49-F238E27FC236}">
                <a16:creationId xmlns:a16="http://schemas.microsoft.com/office/drawing/2014/main" id="{FD72170A-F0CE-43E7-98D3-7E0E9F02AA89}"/>
              </a:ext>
            </a:extLst>
          </p:cNvPr>
          <p:cNvPicPr>
            <a:picLocks noChangeAspect="1"/>
          </p:cNvPicPr>
          <p:nvPr/>
        </p:nvPicPr>
        <p:blipFill>
          <a:blip r:embed="rId2"/>
          <a:stretch>
            <a:fillRect/>
          </a:stretch>
        </p:blipFill>
        <p:spPr>
          <a:xfrm>
            <a:off x="485800" y="3465004"/>
            <a:ext cx="8172400" cy="2155644"/>
          </a:xfrm>
          <a:prstGeom prst="rect">
            <a:avLst/>
          </a:prstGeom>
        </p:spPr>
      </p:pic>
    </p:spTree>
    <p:extLst>
      <p:ext uri="{BB962C8B-B14F-4D97-AF65-F5344CB8AC3E}">
        <p14:creationId xmlns:p14="http://schemas.microsoft.com/office/powerpoint/2010/main" val="15899904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517901-E0F8-46FC-B5B9-866E44C00B41}"/>
              </a:ext>
            </a:extLst>
          </p:cNvPr>
          <p:cNvSpPr>
            <a:spLocks noGrp="1"/>
          </p:cNvSpPr>
          <p:nvPr>
            <p:ph type="title"/>
          </p:nvPr>
        </p:nvSpPr>
        <p:spPr/>
        <p:txBody>
          <a:bodyPr/>
          <a:lstStyle/>
          <a:p>
            <a:r>
              <a:rPr lang="zh-CN" altLang="en-US" dirty="0"/>
              <a:t>本章内容目录</a:t>
            </a:r>
          </a:p>
        </p:txBody>
      </p:sp>
      <p:sp>
        <p:nvSpPr>
          <p:cNvPr id="3" name="内容占位符 2">
            <a:extLst>
              <a:ext uri="{FF2B5EF4-FFF2-40B4-BE49-F238E27FC236}">
                <a16:creationId xmlns:a16="http://schemas.microsoft.com/office/drawing/2014/main" id="{08E72141-01D2-40B7-B407-82BA27FFA796}"/>
              </a:ext>
            </a:extLst>
          </p:cNvPr>
          <p:cNvSpPr>
            <a:spLocks noGrp="1"/>
          </p:cNvSpPr>
          <p:nvPr>
            <p:ph idx="1"/>
          </p:nvPr>
        </p:nvSpPr>
        <p:spPr/>
        <p:txBody>
          <a:bodyPr/>
          <a:lstStyle/>
          <a:p>
            <a:r>
              <a:rPr lang="en-US" altLang="zh-CN" dirty="0"/>
              <a:t>7</a:t>
            </a:r>
            <a:r>
              <a:rPr lang="en-US" altLang="zh-CN" sz="3200" dirty="0"/>
              <a:t>.1 </a:t>
            </a:r>
            <a:r>
              <a:rPr lang="zh-CN" altLang="en-US" sz="3200" dirty="0"/>
              <a:t>感知机分类器</a:t>
            </a:r>
            <a:endParaRPr lang="en-US" altLang="zh-CN" sz="3200" dirty="0"/>
          </a:p>
          <a:p>
            <a:r>
              <a:rPr lang="en-US" altLang="zh-CN" dirty="0"/>
              <a:t>7.2 </a:t>
            </a:r>
            <a:r>
              <a:rPr lang="zh-CN" altLang="en-US" dirty="0"/>
              <a:t>线性支持向量机</a:t>
            </a:r>
            <a:endParaRPr lang="en-US" altLang="zh-CN" sz="3200" dirty="0"/>
          </a:p>
          <a:p>
            <a:r>
              <a:rPr lang="en-US" altLang="zh-CN" sz="3200" dirty="0"/>
              <a:t>7.3 </a:t>
            </a:r>
            <a:r>
              <a:rPr lang="zh-CN" altLang="en-US" sz="3200" dirty="0"/>
              <a:t>非线性支持向量机</a:t>
            </a:r>
            <a:endParaRPr lang="en-US" altLang="zh-CN" sz="3200" dirty="0"/>
          </a:p>
          <a:p>
            <a:r>
              <a:rPr lang="en-US" altLang="zh-CN" sz="3200" dirty="0"/>
              <a:t>7.4 </a:t>
            </a:r>
            <a:r>
              <a:rPr lang="zh-CN" altLang="en-US" sz="3200" dirty="0"/>
              <a:t>非线性</a:t>
            </a:r>
            <a:r>
              <a:rPr lang="zh-CN" altLang="en-US" dirty="0"/>
              <a:t>核函数</a:t>
            </a:r>
            <a:endParaRPr lang="en-US" altLang="zh-CN" sz="3200" dirty="0"/>
          </a:p>
          <a:p>
            <a:r>
              <a:rPr lang="en-US" altLang="zh-CN" sz="3200" dirty="0"/>
              <a:t>7.5 </a:t>
            </a:r>
            <a:r>
              <a:rPr lang="zh-CN" altLang="en-US" sz="3200" dirty="0"/>
              <a:t>支持向量机应用</a:t>
            </a:r>
            <a:endParaRPr lang="en-US" altLang="zh-CN" sz="3200" dirty="0"/>
          </a:p>
          <a:p>
            <a:r>
              <a:rPr lang="en-US" altLang="zh-CN" dirty="0"/>
              <a:t>7.6 </a:t>
            </a:r>
            <a:r>
              <a:rPr lang="zh-CN" altLang="en-US" dirty="0"/>
              <a:t>本章小结</a:t>
            </a:r>
            <a:endParaRPr lang="en-US" altLang="zh-CN" sz="3200" dirty="0"/>
          </a:p>
          <a:p>
            <a:endParaRPr lang="zh-CN" altLang="en-US" dirty="0"/>
          </a:p>
        </p:txBody>
      </p:sp>
      <p:sp>
        <p:nvSpPr>
          <p:cNvPr id="6" name="页脚占位符 1">
            <a:extLst>
              <a:ext uri="{FF2B5EF4-FFF2-40B4-BE49-F238E27FC236}">
                <a16:creationId xmlns:a16="http://schemas.microsoft.com/office/drawing/2014/main" id="{F655139A-1AE8-4DFA-A6B9-43B070802353}"/>
              </a:ext>
            </a:extLst>
          </p:cNvPr>
          <p:cNvSpPr>
            <a:spLocks noGrp="1"/>
          </p:cNvSpPr>
          <p:nvPr>
            <p:ph type="ftr" sz="quarter" idx="11"/>
          </p:nvPr>
        </p:nvSpPr>
        <p:spPr>
          <a:xfrm>
            <a:off x="2195736" y="6248400"/>
            <a:ext cx="4212468" cy="457200"/>
          </a:xfrm>
          <a:noFill/>
        </p:spPr>
        <p:txBody>
          <a:bodyPr/>
          <a:lstStyle>
            <a:lvl1pPr>
              <a:defRPr kumimoji="1" sz="2800" b="1">
                <a:solidFill>
                  <a:schemeClr val="tx1"/>
                </a:solidFill>
                <a:latin typeface="Arial" panose="020B0604020202020204" pitchFamily="34" charset="0"/>
                <a:ea typeface="黑体" panose="02010609060101010101" pitchFamily="49" charset="-122"/>
              </a:defRPr>
            </a:lvl1pPr>
            <a:lvl2pPr marL="742950" indent="-285750">
              <a:defRPr kumimoji="1" sz="2800" b="1">
                <a:solidFill>
                  <a:schemeClr val="tx1"/>
                </a:solidFill>
                <a:latin typeface="Arial" panose="020B0604020202020204" pitchFamily="34" charset="0"/>
                <a:ea typeface="黑体" panose="02010609060101010101" pitchFamily="49" charset="-122"/>
              </a:defRPr>
            </a:lvl2pPr>
            <a:lvl3pPr marL="1143000" indent="-228600">
              <a:defRPr kumimoji="1" sz="2800" b="1">
                <a:solidFill>
                  <a:schemeClr val="tx1"/>
                </a:solidFill>
                <a:latin typeface="Arial" panose="020B0604020202020204" pitchFamily="34" charset="0"/>
                <a:ea typeface="黑体" panose="02010609060101010101" pitchFamily="49" charset="-122"/>
              </a:defRPr>
            </a:lvl3pPr>
            <a:lvl4pPr marL="1600200" indent="-228600">
              <a:defRPr kumimoji="1" sz="2800" b="1">
                <a:solidFill>
                  <a:schemeClr val="tx1"/>
                </a:solidFill>
                <a:latin typeface="Arial" panose="020B0604020202020204" pitchFamily="34" charset="0"/>
                <a:ea typeface="黑体" panose="02010609060101010101" pitchFamily="49" charset="-122"/>
              </a:defRPr>
            </a:lvl4pPr>
            <a:lvl5pPr marL="2057400" indent="-228600">
              <a:defRPr kumimoji="1" sz="28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9pPr>
          </a:lstStyle>
          <a:p>
            <a:r>
              <a:rPr kumimoji="0" lang="zh-CN" altLang="en-US" sz="1000" b="0" dirty="0">
                <a:ea typeface="SimSun" panose="02010600030101010101" pitchFamily="2" charset="-122"/>
              </a:rPr>
              <a:t>姜维</a:t>
            </a:r>
            <a:r>
              <a:rPr kumimoji="0" lang="en-US" altLang="zh-CN" sz="1000" b="0" dirty="0">
                <a:ea typeface="SimSun" panose="02010600030101010101" pitchFamily="2" charset="-122"/>
              </a:rPr>
              <a:t>.《</a:t>
            </a:r>
            <a:r>
              <a:rPr kumimoji="0" lang="zh-CN" altLang="en-US" sz="1000" b="0" dirty="0">
                <a:ea typeface="SimSun" panose="02010600030101010101" pitchFamily="2" charset="-122"/>
              </a:rPr>
              <a:t>数据分析与数据挖掘建模与工具</a:t>
            </a:r>
            <a:r>
              <a:rPr kumimoji="0" lang="en-US" altLang="zh-CN" sz="1000" b="0" dirty="0">
                <a:ea typeface="SimSun" panose="02010600030101010101" pitchFamily="2" charset="-122"/>
              </a:rPr>
              <a:t>》.</a:t>
            </a:r>
            <a:r>
              <a:rPr kumimoji="0" lang="zh-CN" altLang="en-US" sz="1000" b="0" dirty="0">
                <a:ea typeface="SimSun" panose="02010600030101010101" pitchFamily="2" charset="-122"/>
              </a:rPr>
              <a:t>电子工业出版社</a:t>
            </a:r>
            <a:r>
              <a:rPr kumimoji="0" lang="en-US" altLang="zh-CN" sz="1000" b="0" dirty="0">
                <a:ea typeface="SimSun" panose="02010600030101010101" pitchFamily="2" charset="-122"/>
              </a:rPr>
              <a:t>.2023</a:t>
            </a:r>
          </a:p>
        </p:txBody>
      </p:sp>
      <p:sp>
        <p:nvSpPr>
          <p:cNvPr id="7" name="AutoShape 5">
            <a:extLst>
              <a:ext uri="{FF2B5EF4-FFF2-40B4-BE49-F238E27FC236}">
                <a16:creationId xmlns:a16="http://schemas.microsoft.com/office/drawing/2014/main" id="{194CC5FC-E530-4EAA-B58B-F5B819309C5A}"/>
              </a:ext>
            </a:extLst>
          </p:cNvPr>
          <p:cNvSpPr>
            <a:spLocks noChangeArrowheads="1"/>
          </p:cNvSpPr>
          <p:nvPr/>
        </p:nvSpPr>
        <p:spPr bwMode="auto">
          <a:xfrm>
            <a:off x="7272338" y="3501008"/>
            <a:ext cx="1143000" cy="304800"/>
          </a:xfrm>
          <a:prstGeom prst="leftArrow">
            <a:avLst>
              <a:gd name="adj1" fmla="val 50000"/>
              <a:gd name="adj2" fmla="val 9375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800" b="1">
                <a:solidFill>
                  <a:schemeClr val="tx1"/>
                </a:solidFill>
                <a:latin typeface="Arial" panose="020B0604020202020204" pitchFamily="34" charset="0"/>
                <a:ea typeface="黑体" panose="02010609060101010101" pitchFamily="49" charset="-122"/>
              </a:defRPr>
            </a:lvl1pPr>
            <a:lvl2pPr marL="742950" indent="-285750">
              <a:defRPr kumimoji="1" sz="2800" b="1">
                <a:solidFill>
                  <a:schemeClr val="tx1"/>
                </a:solidFill>
                <a:latin typeface="Arial" panose="020B0604020202020204" pitchFamily="34" charset="0"/>
                <a:ea typeface="黑体" panose="02010609060101010101" pitchFamily="49" charset="-122"/>
              </a:defRPr>
            </a:lvl2pPr>
            <a:lvl3pPr marL="1143000" indent="-228600">
              <a:defRPr kumimoji="1" sz="2800" b="1">
                <a:solidFill>
                  <a:schemeClr val="tx1"/>
                </a:solidFill>
                <a:latin typeface="Arial" panose="020B0604020202020204" pitchFamily="34" charset="0"/>
                <a:ea typeface="黑体" panose="02010609060101010101" pitchFamily="49" charset="-122"/>
              </a:defRPr>
            </a:lvl3pPr>
            <a:lvl4pPr marL="1600200" indent="-228600">
              <a:defRPr kumimoji="1" sz="2800" b="1">
                <a:solidFill>
                  <a:schemeClr val="tx1"/>
                </a:solidFill>
                <a:latin typeface="Arial" panose="020B0604020202020204" pitchFamily="34" charset="0"/>
                <a:ea typeface="黑体" panose="02010609060101010101" pitchFamily="49" charset="-122"/>
              </a:defRPr>
            </a:lvl4pPr>
            <a:lvl5pPr marL="2057400" indent="-228600">
              <a:defRPr kumimoji="1" sz="28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9pPr>
          </a:lstStyle>
          <a:p>
            <a:pPr eaLnBrk="1" hangingPunct="1"/>
            <a:endParaRPr lang="zh-CN" altLang="en-US">
              <a:solidFill>
                <a:srgbClr val="292929"/>
              </a:solidFill>
            </a:endParaRPr>
          </a:p>
        </p:txBody>
      </p:sp>
    </p:spTree>
    <p:extLst>
      <p:ext uri="{BB962C8B-B14F-4D97-AF65-F5344CB8AC3E}">
        <p14:creationId xmlns:p14="http://schemas.microsoft.com/office/powerpoint/2010/main" val="22017128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1AFB69-8E88-4204-9890-A6FF0CF631A7}"/>
              </a:ext>
            </a:extLst>
          </p:cNvPr>
          <p:cNvSpPr>
            <a:spLocks noGrp="1"/>
          </p:cNvSpPr>
          <p:nvPr>
            <p:ph type="title"/>
          </p:nvPr>
        </p:nvSpPr>
        <p:spPr/>
        <p:txBody>
          <a:bodyPr/>
          <a:lstStyle/>
          <a:p>
            <a:r>
              <a:rPr lang="zh-CN" altLang="en-US" dirty="0"/>
              <a:t>（一）径向基核</a:t>
            </a:r>
          </a:p>
        </p:txBody>
      </p:sp>
      <p:sp>
        <p:nvSpPr>
          <p:cNvPr id="3" name="内容占位符 2">
            <a:extLst>
              <a:ext uri="{FF2B5EF4-FFF2-40B4-BE49-F238E27FC236}">
                <a16:creationId xmlns:a16="http://schemas.microsoft.com/office/drawing/2014/main" id="{B1241A78-4DCF-4C12-9069-14EA88ADD31D}"/>
              </a:ext>
            </a:extLst>
          </p:cNvPr>
          <p:cNvSpPr>
            <a:spLocks noGrp="1"/>
          </p:cNvSpPr>
          <p:nvPr>
            <p:ph idx="1"/>
          </p:nvPr>
        </p:nvSpPr>
        <p:spPr/>
        <p:txBody>
          <a:bodyPr/>
          <a:lstStyle/>
          <a:p>
            <a:r>
              <a:rPr lang="zh-CN" altLang="en-US" dirty="0"/>
              <a:t>径向基核中参数</a:t>
            </a:r>
            <a:r>
              <a:rPr lang="en-US" altLang="zh-CN" dirty="0"/>
              <a:t>g</a:t>
            </a:r>
            <a:r>
              <a:rPr lang="zh-CN" altLang="en-US" dirty="0"/>
              <a:t>对性能的影响</a:t>
            </a:r>
          </a:p>
        </p:txBody>
      </p:sp>
      <p:sp>
        <p:nvSpPr>
          <p:cNvPr id="4" name="页脚占位符 3">
            <a:extLst>
              <a:ext uri="{FF2B5EF4-FFF2-40B4-BE49-F238E27FC236}">
                <a16:creationId xmlns:a16="http://schemas.microsoft.com/office/drawing/2014/main" id="{22C8F135-E1D2-4C93-9DA6-76581C09CE58}"/>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数据分析与数据挖掘建模与工具</a:t>
            </a:r>
            <a:r>
              <a:rPr lang="en-US" altLang="zh-CN"/>
              <a:t>》.</a:t>
            </a:r>
            <a:r>
              <a:rPr lang="zh-CN" altLang="en-US"/>
              <a:t>电子工业出版社</a:t>
            </a:r>
            <a:r>
              <a:rPr lang="en-US" altLang="zh-CN"/>
              <a:t>.2023</a:t>
            </a:r>
            <a:endParaRPr lang="en-US" altLang="zh-CN" dirty="0"/>
          </a:p>
        </p:txBody>
      </p:sp>
      <p:pic>
        <p:nvPicPr>
          <p:cNvPr id="6" name="图片 5">
            <a:extLst>
              <a:ext uri="{FF2B5EF4-FFF2-40B4-BE49-F238E27FC236}">
                <a16:creationId xmlns:a16="http://schemas.microsoft.com/office/drawing/2014/main" id="{A1CE0EA8-EAE5-4BE0-9D4F-1FD944297826}"/>
              </a:ext>
            </a:extLst>
          </p:cNvPr>
          <p:cNvPicPr>
            <a:picLocks noChangeAspect="1"/>
          </p:cNvPicPr>
          <p:nvPr/>
        </p:nvPicPr>
        <p:blipFill>
          <a:blip r:embed="rId2"/>
          <a:stretch>
            <a:fillRect/>
          </a:stretch>
        </p:blipFill>
        <p:spPr>
          <a:xfrm>
            <a:off x="287524" y="3356992"/>
            <a:ext cx="8496436" cy="1878113"/>
          </a:xfrm>
          <a:prstGeom prst="rect">
            <a:avLst/>
          </a:prstGeom>
        </p:spPr>
      </p:pic>
    </p:spTree>
    <p:extLst>
      <p:ext uri="{BB962C8B-B14F-4D97-AF65-F5344CB8AC3E}">
        <p14:creationId xmlns:p14="http://schemas.microsoft.com/office/powerpoint/2010/main" val="35820805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C1F16F-30EC-41A1-870E-21C7C4486B78}"/>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4B263D38-B2CF-4E0C-87CF-B324DC084221}"/>
              </a:ext>
            </a:extLst>
          </p:cNvPr>
          <p:cNvSpPr>
            <a:spLocks noGrp="1"/>
          </p:cNvSpPr>
          <p:nvPr>
            <p:ph idx="1"/>
          </p:nvPr>
        </p:nvSpPr>
        <p:spPr/>
        <p:txBody>
          <a:bodyPr/>
          <a:lstStyle/>
          <a:p>
            <a:r>
              <a:rPr lang="en-US" altLang="zh-CN" dirty="0" err="1"/>
              <a:t>JUFormTwoClass</a:t>
            </a:r>
            <a:endParaRPr lang="zh-CN" altLang="en-US" dirty="0"/>
          </a:p>
        </p:txBody>
      </p:sp>
      <p:sp>
        <p:nvSpPr>
          <p:cNvPr id="4" name="页脚占位符 3">
            <a:extLst>
              <a:ext uri="{FF2B5EF4-FFF2-40B4-BE49-F238E27FC236}">
                <a16:creationId xmlns:a16="http://schemas.microsoft.com/office/drawing/2014/main" id="{B2660668-81CA-4ECE-ADAB-B79D044ECB29}"/>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数据分析与数据挖掘建模与工具</a:t>
            </a:r>
            <a:r>
              <a:rPr lang="en-US" altLang="zh-CN"/>
              <a:t>》.</a:t>
            </a:r>
            <a:r>
              <a:rPr lang="zh-CN" altLang="en-US"/>
              <a:t>电子工业出版社</a:t>
            </a:r>
            <a:r>
              <a:rPr lang="en-US" altLang="zh-CN"/>
              <a:t>.2023</a:t>
            </a:r>
            <a:endParaRPr lang="en-US" altLang="zh-CN" dirty="0"/>
          </a:p>
        </p:txBody>
      </p:sp>
      <p:pic>
        <p:nvPicPr>
          <p:cNvPr id="6" name="图片 5">
            <a:extLst>
              <a:ext uri="{FF2B5EF4-FFF2-40B4-BE49-F238E27FC236}">
                <a16:creationId xmlns:a16="http://schemas.microsoft.com/office/drawing/2014/main" id="{9542E1D6-7B94-4874-8C3E-E1994DC74FCD}"/>
              </a:ext>
            </a:extLst>
          </p:cNvPr>
          <p:cNvPicPr>
            <a:picLocks noChangeAspect="1"/>
          </p:cNvPicPr>
          <p:nvPr/>
        </p:nvPicPr>
        <p:blipFill>
          <a:blip r:embed="rId2"/>
          <a:stretch>
            <a:fillRect/>
          </a:stretch>
        </p:blipFill>
        <p:spPr>
          <a:xfrm>
            <a:off x="428625" y="3501008"/>
            <a:ext cx="8456718" cy="1872845"/>
          </a:xfrm>
          <a:prstGeom prst="rect">
            <a:avLst/>
          </a:prstGeom>
        </p:spPr>
      </p:pic>
    </p:spTree>
    <p:extLst>
      <p:ext uri="{BB962C8B-B14F-4D97-AF65-F5344CB8AC3E}">
        <p14:creationId xmlns:p14="http://schemas.microsoft.com/office/powerpoint/2010/main" val="6498097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D3BA94-8E15-4441-81F5-0DDF530860B5}"/>
              </a:ext>
            </a:extLst>
          </p:cNvPr>
          <p:cNvSpPr>
            <a:spLocks noGrp="1"/>
          </p:cNvSpPr>
          <p:nvPr>
            <p:ph type="title"/>
          </p:nvPr>
        </p:nvSpPr>
        <p:spPr/>
        <p:txBody>
          <a:bodyPr/>
          <a:lstStyle/>
          <a:p>
            <a:r>
              <a:rPr lang="zh-CN" altLang="en-US" dirty="0"/>
              <a:t>（二）</a:t>
            </a:r>
            <a:r>
              <a:rPr lang="en-US" altLang="zh-CN" dirty="0"/>
              <a:t>Sigmoid</a:t>
            </a:r>
            <a:r>
              <a:rPr lang="zh-CN" altLang="en-US" dirty="0"/>
              <a:t>核</a:t>
            </a:r>
          </a:p>
        </p:txBody>
      </p:sp>
      <p:sp>
        <p:nvSpPr>
          <p:cNvPr id="3" name="内容占位符 2">
            <a:extLst>
              <a:ext uri="{FF2B5EF4-FFF2-40B4-BE49-F238E27FC236}">
                <a16:creationId xmlns:a16="http://schemas.microsoft.com/office/drawing/2014/main" id="{46D89E1E-C8FF-460C-A420-90A25B5FEB9F}"/>
              </a:ext>
            </a:extLst>
          </p:cNvPr>
          <p:cNvSpPr>
            <a:spLocks noGrp="1"/>
          </p:cNvSpPr>
          <p:nvPr>
            <p:ph idx="1"/>
          </p:nvPr>
        </p:nvSpPr>
        <p:spPr/>
        <p:txBody>
          <a:bodyPr/>
          <a:lstStyle/>
          <a:p>
            <a:r>
              <a:rPr lang="zh-CN" altLang="en-US" dirty="0"/>
              <a:t>边界拟合能力的影响</a:t>
            </a:r>
          </a:p>
        </p:txBody>
      </p:sp>
      <p:sp>
        <p:nvSpPr>
          <p:cNvPr id="4" name="页脚占位符 3">
            <a:extLst>
              <a:ext uri="{FF2B5EF4-FFF2-40B4-BE49-F238E27FC236}">
                <a16:creationId xmlns:a16="http://schemas.microsoft.com/office/drawing/2014/main" id="{A0BF8C5C-EE1E-493B-A8E0-DBD9CCBD2138}"/>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数据分析与数据挖掘建模与工具</a:t>
            </a:r>
            <a:r>
              <a:rPr lang="en-US" altLang="zh-CN"/>
              <a:t>》.</a:t>
            </a:r>
            <a:r>
              <a:rPr lang="zh-CN" altLang="en-US"/>
              <a:t>电子工业出版社</a:t>
            </a:r>
            <a:r>
              <a:rPr lang="en-US" altLang="zh-CN"/>
              <a:t>.2023</a:t>
            </a:r>
            <a:endParaRPr lang="en-US" altLang="zh-CN" dirty="0"/>
          </a:p>
        </p:txBody>
      </p:sp>
      <p:pic>
        <p:nvPicPr>
          <p:cNvPr id="5" name="图片 4">
            <a:extLst>
              <a:ext uri="{FF2B5EF4-FFF2-40B4-BE49-F238E27FC236}">
                <a16:creationId xmlns:a16="http://schemas.microsoft.com/office/drawing/2014/main" id="{C849B481-A4C3-4BE6-996D-0C3FDC1C87B9}"/>
              </a:ext>
            </a:extLst>
          </p:cNvPr>
          <p:cNvPicPr>
            <a:picLocks noChangeAspect="1"/>
          </p:cNvPicPr>
          <p:nvPr/>
        </p:nvPicPr>
        <p:blipFill>
          <a:blip r:embed="rId2"/>
          <a:stretch>
            <a:fillRect/>
          </a:stretch>
        </p:blipFill>
        <p:spPr>
          <a:xfrm>
            <a:off x="578979" y="3753036"/>
            <a:ext cx="8136396" cy="1748352"/>
          </a:xfrm>
          <a:prstGeom prst="rect">
            <a:avLst/>
          </a:prstGeom>
        </p:spPr>
      </p:pic>
    </p:spTree>
    <p:extLst>
      <p:ext uri="{BB962C8B-B14F-4D97-AF65-F5344CB8AC3E}">
        <p14:creationId xmlns:p14="http://schemas.microsoft.com/office/powerpoint/2010/main" val="4183490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p:txBody>
          <a:bodyPr/>
          <a:lstStyle/>
          <a:p>
            <a:r>
              <a:rPr lang="zh-CN" altLang="en-US" dirty="0"/>
              <a:t>广义线性判别函数</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p:txBody>
          <a:bodyPr/>
          <a:lstStyle/>
          <a:p>
            <a:r>
              <a:rPr lang="zh-CN" altLang="en-US" dirty="0"/>
              <a:t>广义线性判别函数</a:t>
            </a:r>
            <a:endParaRPr lang="en-US" altLang="zh-CN" dirty="0"/>
          </a:p>
          <a:p>
            <a:pPr lvl="1"/>
            <a:r>
              <a:rPr lang="zh-CN" altLang="en-US" dirty="0"/>
              <a:t>可以增加线性判别函数的次数</a:t>
            </a:r>
            <a:endParaRPr lang="en-US" altLang="zh-CN" dirty="0"/>
          </a:p>
          <a:p>
            <a:pPr lvl="1"/>
            <a:r>
              <a:rPr lang="zh-CN" altLang="en-US" dirty="0"/>
              <a:t>可以将其中特征值进行指数、对数等函数变化。</a:t>
            </a:r>
            <a:endParaRPr lang="en-US" altLang="zh-CN" dirty="0"/>
          </a:p>
        </p:txBody>
      </p:sp>
    </p:spTree>
    <p:extLst>
      <p:ext uri="{BB962C8B-B14F-4D97-AF65-F5344CB8AC3E}">
        <p14:creationId xmlns:p14="http://schemas.microsoft.com/office/powerpoint/2010/main" val="37018731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517901-E0F8-46FC-B5B9-866E44C00B41}"/>
              </a:ext>
            </a:extLst>
          </p:cNvPr>
          <p:cNvSpPr>
            <a:spLocks noGrp="1"/>
          </p:cNvSpPr>
          <p:nvPr>
            <p:ph type="title"/>
          </p:nvPr>
        </p:nvSpPr>
        <p:spPr/>
        <p:txBody>
          <a:bodyPr/>
          <a:lstStyle/>
          <a:p>
            <a:r>
              <a:rPr lang="zh-CN" altLang="en-US" dirty="0"/>
              <a:t>本章内容目录</a:t>
            </a:r>
          </a:p>
        </p:txBody>
      </p:sp>
      <p:sp>
        <p:nvSpPr>
          <p:cNvPr id="3" name="内容占位符 2">
            <a:extLst>
              <a:ext uri="{FF2B5EF4-FFF2-40B4-BE49-F238E27FC236}">
                <a16:creationId xmlns:a16="http://schemas.microsoft.com/office/drawing/2014/main" id="{08E72141-01D2-40B7-B407-82BA27FFA796}"/>
              </a:ext>
            </a:extLst>
          </p:cNvPr>
          <p:cNvSpPr>
            <a:spLocks noGrp="1"/>
          </p:cNvSpPr>
          <p:nvPr>
            <p:ph idx="1"/>
          </p:nvPr>
        </p:nvSpPr>
        <p:spPr/>
        <p:txBody>
          <a:bodyPr/>
          <a:lstStyle/>
          <a:p>
            <a:r>
              <a:rPr lang="en-US" altLang="zh-CN" dirty="0"/>
              <a:t>7</a:t>
            </a:r>
            <a:r>
              <a:rPr lang="en-US" altLang="zh-CN" sz="3200" dirty="0"/>
              <a:t>.1 </a:t>
            </a:r>
            <a:r>
              <a:rPr lang="zh-CN" altLang="en-US" sz="3200" dirty="0"/>
              <a:t>感知机分类器</a:t>
            </a:r>
            <a:endParaRPr lang="en-US" altLang="zh-CN" sz="3200" dirty="0"/>
          </a:p>
          <a:p>
            <a:r>
              <a:rPr lang="en-US" altLang="zh-CN" dirty="0"/>
              <a:t>7.2 </a:t>
            </a:r>
            <a:r>
              <a:rPr lang="zh-CN" altLang="en-US" dirty="0"/>
              <a:t>线性支持向量机</a:t>
            </a:r>
            <a:endParaRPr lang="en-US" altLang="zh-CN" sz="3200" dirty="0"/>
          </a:p>
          <a:p>
            <a:r>
              <a:rPr lang="en-US" altLang="zh-CN" sz="3200" dirty="0"/>
              <a:t>7.3 </a:t>
            </a:r>
            <a:r>
              <a:rPr lang="zh-CN" altLang="en-US" sz="3200" dirty="0"/>
              <a:t>非线性支持向量机</a:t>
            </a:r>
            <a:endParaRPr lang="en-US" altLang="zh-CN" sz="3200" dirty="0"/>
          </a:p>
          <a:p>
            <a:r>
              <a:rPr lang="en-US" altLang="zh-CN" sz="3200" dirty="0"/>
              <a:t>7.4 </a:t>
            </a:r>
            <a:r>
              <a:rPr lang="zh-CN" altLang="en-US" sz="3200" dirty="0"/>
              <a:t>非线性</a:t>
            </a:r>
            <a:r>
              <a:rPr lang="zh-CN" altLang="en-US" dirty="0"/>
              <a:t>核函数</a:t>
            </a:r>
            <a:endParaRPr lang="en-US" altLang="zh-CN" sz="3200" dirty="0"/>
          </a:p>
          <a:p>
            <a:r>
              <a:rPr lang="en-US" altLang="zh-CN" sz="3200" dirty="0"/>
              <a:t>7.5 </a:t>
            </a:r>
            <a:r>
              <a:rPr lang="zh-CN" altLang="en-US" sz="3200" dirty="0"/>
              <a:t>支持向量机应用</a:t>
            </a:r>
            <a:endParaRPr lang="en-US" altLang="zh-CN" sz="3200" dirty="0"/>
          </a:p>
          <a:p>
            <a:r>
              <a:rPr lang="en-US" altLang="zh-CN" dirty="0"/>
              <a:t>7.6 </a:t>
            </a:r>
            <a:r>
              <a:rPr lang="zh-CN" altLang="en-US" dirty="0"/>
              <a:t>本章小结</a:t>
            </a:r>
            <a:endParaRPr lang="en-US" altLang="zh-CN" sz="3200" dirty="0"/>
          </a:p>
          <a:p>
            <a:endParaRPr lang="zh-CN" altLang="en-US" dirty="0"/>
          </a:p>
        </p:txBody>
      </p:sp>
      <p:sp>
        <p:nvSpPr>
          <p:cNvPr id="6" name="页脚占位符 1">
            <a:extLst>
              <a:ext uri="{FF2B5EF4-FFF2-40B4-BE49-F238E27FC236}">
                <a16:creationId xmlns:a16="http://schemas.microsoft.com/office/drawing/2014/main" id="{F655139A-1AE8-4DFA-A6B9-43B070802353}"/>
              </a:ext>
            </a:extLst>
          </p:cNvPr>
          <p:cNvSpPr>
            <a:spLocks noGrp="1"/>
          </p:cNvSpPr>
          <p:nvPr>
            <p:ph type="ftr" sz="quarter" idx="11"/>
          </p:nvPr>
        </p:nvSpPr>
        <p:spPr>
          <a:xfrm>
            <a:off x="2195736" y="6248400"/>
            <a:ext cx="4212468" cy="457200"/>
          </a:xfrm>
          <a:noFill/>
        </p:spPr>
        <p:txBody>
          <a:bodyPr/>
          <a:lstStyle>
            <a:lvl1pPr>
              <a:defRPr kumimoji="1" sz="2800" b="1">
                <a:solidFill>
                  <a:schemeClr val="tx1"/>
                </a:solidFill>
                <a:latin typeface="Arial" panose="020B0604020202020204" pitchFamily="34" charset="0"/>
                <a:ea typeface="黑体" panose="02010609060101010101" pitchFamily="49" charset="-122"/>
              </a:defRPr>
            </a:lvl1pPr>
            <a:lvl2pPr marL="742950" indent="-285750">
              <a:defRPr kumimoji="1" sz="2800" b="1">
                <a:solidFill>
                  <a:schemeClr val="tx1"/>
                </a:solidFill>
                <a:latin typeface="Arial" panose="020B0604020202020204" pitchFamily="34" charset="0"/>
                <a:ea typeface="黑体" panose="02010609060101010101" pitchFamily="49" charset="-122"/>
              </a:defRPr>
            </a:lvl2pPr>
            <a:lvl3pPr marL="1143000" indent="-228600">
              <a:defRPr kumimoji="1" sz="2800" b="1">
                <a:solidFill>
                  <a:schemeClr val="tx1"/>
                </a:solidFill>
                <a:latin typeface="Arial" panose="020B0604020202020204" pitchFamily="34" charset="0"/>
                <a:ea typeface="黑体" panose="02010609060101010101" pitchFamily="49" charset="-122"/>
              </a:defRPr>
            </a:lvl3pPr>
            <a:lvl4pPr marL="1600200" indent="-228600">
              <a:defRPr kumimoji="1" sz="2800" b="1">
                <a:solidFill>
                  <a:schemeClr val="tx1"/>
                </a:solidFill>
                <a:latin typeface="Arial" panose="020B0604020202020204" pitchFamily="34" charset="0"/>
                <a:ea typeface="黑体" panose="02010609060101010101" pitchFamily="49" charset="-122"/>
              </a:defRPr>
            </a:lvl4pPr>
            <a:lvl5pPr marL="2057400" indent="-228600">
              <a:defRPr kumimoji="1" sz="28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9pPr>
          </a:lstStyle>
          <a:p>
            <a:r>
              <a:rPr kumimoji="0" lang="zh-CN" altLang="en-US" sz="1000" b="0" dirty="0">
                <a:ea typeface="SimSun" panose="02010600030101010101" pitchFamily="2" charset="-122"/>
              </a:rPr>
              <a:t>姜维</a:t>
            </a:r>
            <a:r>
              <a:rPr kumimoji="0" lang="en-US" altLang="zh-CN" sz="1000" b="0" dirty="0">
                <a:ea typeface="SimSun" panose="02010600030101010101" pitchFamily="2" charset="-122"/>
              </a:rPr>
              <a:t>.《</a:t>
            </a:r>
            <a:r>
              <a:rPr kumimoji="0" lang="zh-CN" altLang="en-US" sz="1000" b="0" dirty="0">
                <a:ea typeface="SimSun" panose="02010600030101010101" pitchFamily="2" charset="-122"/>
              </a:rPr>
              <a:t>数据分析与数据挖掘建模与工具</a:t>
            </a:r>
            <a:r>
              <a:rPr kumimoji="0" lang="en-US" altLang="zh-CN" sz="1000" b="0" dirty="0">
                <a:ea typeface="SimSun" panose="02010600030101010101" pitchFamily="2" charset="-122"/>
              </a:rPr>
              <a:t>》.</a:t>
            </a:r>
            <a:r>
              <a:rPr kumimoji="0" lang="zh-CN" altLang="en-US" sz="1000" b="0" dirty="0">
                <a:ea typeface="SimSun" panose="02010600030101010101" pitchFamily="2" charset="-122"/>
              </a:rPr>
              <a:t>电子工业出版社</a:t>
            </a:r>
            <a:r>
              <a:rPr kumimoji="0" lang="en-US" altLang="zh-CN" sz="1000" b="0" dirty="0">
                <a:ea typeface="SimSun" panose="02010600030101010101" pitchFamily="2" charset="-122"/>
              </a:rPr>
              <a:t>.2023</a:t>
            </a:r>
          </a:p>
        </p:txBody>
      </p:sp>
      <p:sp>
        <p:nvSpPr>
          <p:cNvPr id="7" name="AutoShape 5">
            <a:extLst>
              <a:ext uri="{FF2B5EF4-FFF2-40B4-BE49-F238E27FC236}">
                <a16:creationId xmlns:a16="http://schemas.microsoft.com/office/drawing/2014/main" id="{194CC5FC-E530-4EAA-B58B-F5B819309C5A}"/>
              </a:ext>
            </a:extLst>
          </p:cNvPr>
          <p:cNvSpPr>
            <a:spLocks noChangeArrowheads="1"/>
          </p:cNvSpPr>
          <p:nvPr/>
        </p:nvSpPr>
        <p:spPr bwMode="auto">
          <a:xfrm>
            <a:off x="7272338" y="4041068"/>
            <a:ext cx="1143000" cy="304800"/>
          </a:xfrm>
          <a:prstGeom prst="leftArrow">
            <a:avLst>
              <a:gd name="adj1" fmla="val 50000"/>
              <a:gd name="adj2" fmla="val 9375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800" b="1">
                <a:solidFill>
                  <a:schemeClr val="tx1"/>
                </a:solidFill>
                <a:latin typeface="Arial" panose="020B0604020202020204" pitchFamily="34" charset="0"/>
                <a:ea typeface="黑体" panose="02010609060101010101" pitchFamily="49" charset="-122"/>
              </a:defRPr>
            </a:lvl1pPr>
            <a:lvl2pPr marL="742950" indent="-285750">
              <a:defRPr kumimoji="1" sz="2800" b="1">
                <a:solidFill>
                  <a:schemeClr val="tx1"/>
                </a:solidFill>
                <a:latin typeface="Arial" panose="020B0604020202020204" pitchFamily="34" charset="0"/>
                <a:ea typeface="黑体" panose="02010609060101010101" pitchFamily="49" charset="-122"/>
              </a:defRPr>
            </a:lvl2pPr>
            <a:lvl3pPr marL="1143000" indent="-228600">
              <a:defRPr kumimoji="1" sz="2800" b="1">
                <a:solidFill>
                  <a:schemeClr val="tx1"/>
                </a:solidFill>
                <a:latin typeface="Arial" panose="020B0604020202020204" pitchFamily="34" charset="0"/>
                <a:ea typeface="黑体" panose="02010609060101010101" pitchFamily="49" charset="-122"/>
              </a:defRPr>
            </a:lvl3pPr>
            <a:lvl4pPr marL="1600200" indent="-228600">
              <a:defRPr kumimoji="1" sz="2800" b="1">
                <a:solidFill>
                  <a:schemeClr val="tx1"/>
                </a:solidFill>
                <a:latin typeface="Arial" panose="020B0604020202020204" pitchFamily="34" charset="0"/>
                <a:ea typeface="黑体" panose="02010609060101010101" pitchFamily="49" charset="-122"/>
              </a:defRPr>
            </a:lvl4pPr>
            <a:lvl5pPr marL="2057400" indent="-228600">
              <a:defRPr kumimoji="1" sz="28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9pPr>
          </a:lstStyle>
          <a:p>
            <a:pPr eaLnBrk="1" hangingPunct="1"/>
            <a:endParaRPr lang="zh-CN" altLang="en-US">
              <a:solidFill>
                <a:srgbClr val="292929"/>
              </a:solidFill>
            </a:endParaRPr>
          </a:p>
        </p:txBody>
      </p:sp>
    </p:spTree>
    <p:extLst>
      <p:ext uri="{BB962C8B-B14F-4D97-AF65-F5344CB8AC3E}">
        <p14:creationId xmlns:p14="http://schemas.microsoft.com/office/powerpoint/2010/main" val="20224186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a:xfrm>
            <a:off x="611188" y="334963"/>
            <a:ext cx="7417196" cy="955675"/>
          </a:xfrm>
        </p:spPr>
        <p:txBody>
          <a:bodyPr/>
          <a:lstStyle/>
          <a:p>
            <a:r>
              <a:rPr lang="zh-CN" altLang="en-US" dirty="0"/>
              <a:t>（一）支持向量机中的其它问题</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a:xfrm>
            <a:off x="503548" y="1592263"/>
            <a:ext cx="8244915" cy="4656137"/>
          </a:xfrm>
        </p:spPr>
        <p:txBody>
          <a:bodyPr/>
          <a:lstStyle/>
          <a:p>
            <a:r>
              <a:rPr lang="en-US" altLang="zh-CN" dirty="0"/>
              <a:t>SVM</a:t>
            </a:r>
            <a:r>
              <a:rPr lang="zh-CN" altLang="en-US" dirty="0"/>
              <a:t>主要技术</a:t>
            </a:r>
            <a:endParaRPr lang="en-US" altLang="zh-CN" dirty="0"/>
          </a:p>
          <a:p>
            <a:pPr lvl="1"/>
            <a:r>
              <a:rPr lang="zh-CN" altLang="en-US" dirty="0"/>
              <a:t>最大间隔超平面技术</a:t>
            </a:r>
            <a:endParaRPr lang="en-US" altLang="zh-CN" dirty="0"/>
          </a:p>
          <a:p>
            <a:pPr lvl="2"/>
            <a:r>
              <a:rPr lang="zh-CN" altLang="en-US" dirty="0"/>
              <a:t>提供硬间隔和软间隔两种方法，其中软间隔引入松弛变量，提供可设置的模型参数</a:t>
            </a:r>
            <a:r>
              <a:rPr lang="en-US" altLang="zh-CN" dirty="0"/>
              <a:t>C</a:t>
            </a:r>
            <a:r>
              <a:rPr lang="zh-CN" altLang="en-US" dirty="0"/>
              <a:t>作为惩罚因子。</a:t>
            </a:r>
            <a:endParaRPr lang="en-US" altLang="zh-CN" dirty="0"/>
          </a:p>
          <a:p>
            <a:pPr lvl="1"/>
            <a:r>
              <a:rPr lang="zh-CN" altLang="en-US" dirty="0"/>
              <a:t>结构风险最小化</a:t>
            </a:r>
            <a:endParaRPr lang="en-US" altLang="zh-CN" dirty="0"/>
          </a:p>
          <a:p>
            <a:pPr lvl="2"/>
            <a:r>
              <a:rPr lang="zh-CN" altLang="en-US" dirty="0"/>
              <a:t>在经验风险基础上增加置信风险度量。</a:t>
            </a:r>
            <a:endParaRPr lang="en-US" altLang="zh-CN" dirty="0"/>
          </a:p>
          <a:p>
            <a:pPr lvl="1"/>
            <a:r>
              <a:rPr lang="zh-CN" altLang="en-US" dirty="0"/>
              <a:t>核函数技术</a:t>
            </a:r>
            <a:endParaRPr lang="en-US" altLang="zh-CN" dirty="0"/>
          </a:p>
          <a:p>
            <a:pPr lvl="2"/>
            <a:r>
              <a:rPr lang="zh-CN" altLang="en-US" dirty="0"/>
              <a:t>线性核、多项式核、径向基核、</a:t>
            </a:r>
            <a:r>
              <a:rPr lang="en-US" altLang="zh-CN" dirty="0"/>
              <a:t>sigmoid</a:t>
            </a:r>
            <a:r>
              <a:rPr lang="zh-CN" altLang="en-US" dirty="0"/>
              <a:t>核等</a:t>
            </a:r>
            <a:endParaRPr lang="en-US" altLang="zh-CN" dirty="0"/>
          </a:p>
        </p:txBody>
      </p:sp>
    </p:spTree>
    <p:extLst>
      <p:ext uri="{BB962C8B-B14F-4D97-AF65-F5344CB8AC3E}">
        <p14:creationId xmlns:p14="http://schemas.microsoft.com/office/powerpoint/2010/main" val="40648228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23224E-9823-4919-AB75-518C5DA1CC76}"/>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9ED87307-2471-4673-A28A-7E243638E21F}"/>
              </a:ext>
            </a:extLst>
          </p:cNvPr>
          <p:cNvSpPr>
            <a:spLocks noGrp="1"/>
          </p:cNvSpPr>
          <p:nvPr>
            <p:ph idx="1"/>
          </p:nvPr>
        </p:nvSpPr>
        <p:spPr/>
        <p:txBody>
          <a:bodyPr/>
          <a:lstStyle/>
          <a:p>
            <a:r>
              <a:rPr lang="zh-CN" altLang="en-US" dirty="0"/>
              <a:t>多分类技术</a:t>
            </a:r>
            <a:endParaRPr lang="en-US" altLang="zh-CN" dirty="0"/>
          </a:p>
          <a:p>
            <a:pPr lvl="1"/>
            <a:r>
              <a:rPr lang="zh-CN" altLang="en-US" dirty="0"/>
              <a:t>二分类转多分类</a:t>
            </a:r>
            <a:endParaRPr lang="en-US" altLang="zh-CN" dirty="0"/>
          </a:p>
          <a:p>
            <a:pPr lvl="1"/>
            <a:r>
              <a:rPr lang="zh-CN" altLang="en-US" dirty="0"/>
              <a:t>多种转换方法</a:t>
            </a:r>
          </a:p>
        </p:txBody>
      </p:sp>
    </p:spTree>
    <p:extLst>
      <p:ext uri="{BB962C8B-B14F-4D97-AF65-F5344CB8AC3E}">
        <p14:creationId xmlns:p14="http://schemas.microsoft.com/office/powerpoint/2010/main" val="11197125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标题 1">
            <a:extLst>
              <a:ext uri="{FF2B5EF4-FFF2-40B4-BE49-F238E27FC236}">
                <a16:creationId xmlns:a16="http://schemas.microsoft.com/office/drawing/2014/main" id="{4B64A3D0-4A64-45EB-96A9-58A63DC59F09}"/>
              </a:ext>
            </a:extLst>
          </p:cNvPr>
          <p:cNvSpPr>
            <a:spLocks noGrp="1"/>
          </p:cNvSpPr>
          <p:nvPr>
            <p:ph type="title"/>
          </p:nvPr>
        </p:nvSpPr>
        <p:spPr/>
        <p:txBody>
          <a:bodyPr>
            <a:normAutofit fontScale="90000"/>
          </a:bodyPr>
          <a:lstStyle/>
          <a:p>
            <a:r>
              <a:rPr lang="zh-CN" altLang="en-US" dirty="0"/>
              <a:t>（二）若干数据集上的十折交叉</a:t>
            </a:r>
          </a:p>
        </p:txBody>
      </p:sp>
      <p:sp>
        <p:nvSpPr>
          <p:cNvPr id="67587" name="内容占位符 2">
            <a:extLst>
              <a:ext uri="{FF2B5EF4-FFF2-40B4-BE49-F238E27FC236}">
                <a16:creationId xmlns:a16="http://schemas.microsoft.com/office/drawing/2014/main" id="{9079B643-9117-4505-BEF5-E60413B7DBF7}"/>
              </a:ext>
            </a:extLst>
          </p:cNvPr>
          <p:cNvSpPr>
            <a:spLocks noGrp="1"/>
          </p:cNvSpPr>
          <p:nvPr>
            <p:ph idx="1"/>
          </p:nvPr>
        </p:nvSpPr>
        <p:spPr/>
        <p:txBody>
          <a:bodyPr/>
          <a:lstStyle/>
          <a:p>
            <a:endParaRPr lang="zh-CN" altLang="en-US" dirty="0"/>
          </a:p>
        </p:txBody>
      </p:sp>
      <p:pic>
        <p:nvPicPr>
          <p:cNvPr id="3" name="图片 2">
            <a:extLst>
              <a:ext uri="{FF2B5EF4-FFF2-40B4-BE49-F238E27FC236}">
                <a16:creationId xmlns:a16="http://schemas.microsoft.com/office/drawing/2014/main" id="{4A57F391-795C-419A-889D-869C470CB4B9}"/>
              </a:ext>
            </a:extLst>
          </p:cNvPr>
          <p:cNvPicPr>
            <a:picLocks noChangeAspect="1"/>
          </p:cNvPicPr>
          <p:nvPr/>
        </p:nvPicPr>
        <p:blipFill>
          <a:blip r:embed="rId2"/>
          <a:stretch>
            <a:fillRect/>
          </a:stretch>
        </p:blipFill>
        <p:spPr>
          <a:xfrm>
            <a:off x="2590082" y="1520788"/>
            <a:ext cx="6205478" cy="4870050"/>
          </a:xfrm>
          <a:prstGeom prst="rect">
            <a:avLst/>
          </a:prstGeom>
        </p:spPr>
      </p:pic>
    </p:spTree>
    <p:extLst>
      <p:ext uri="{BB962C8B-B14F-4D97-AF65-F5344CB8AC3E}">
        <p14:creationId xmlns:p14="http://schemas.microsoft.com/office/powerpoint/2010/main" val="17554976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4E48A3-6898-435D-A9A2-C339A60CA16F}"/>
              </a:ext>
            </a:extLst>
          </p:cNvPr>
          <p:cNvSpPr>
            <a:spLocks noGrp="1"/>
          </p:cNvSpPr>
          <p:nvPr>
            <p:ph type="title"/>
          </p:nvPr>
        </p:nvSpPr>
        <p:spPr/>
        <p:txBody>
          <a:bodyPr/>
          <a:lstStyle/>
          <a:p>
            <a:r>
              <a:rPr lang="zh-CN" altLang="en-US" dirty="0"/>
              <a:t>（三）</a:t>
            </a:r>
            <a:r>
              <a:rPr lang="en-US" altLang="zh-CN" dirty="0"/>
              <a:t>Mushroom</a:t>
            </a:r>
            <a:r>
              <a:rPr lang="zh-CN" altLang="en-US" dirty="0"/>
              <a:t>数据集</a:t>
            </a:r>
          </a:p>
        </p:txBody>
      </p:sp>
      <p:sp>
        <p:nvSpPr>
          <p:cNvPr id="3" name="内容占位符 2">
            <a:extLst>
              <a:ext uri="{FF2B5EF4-FFF2-40B4-BE49-F238E27FC236}">
                <a16:creationId xmlns:a16="http://schemas.microsoft.com/office/drawing/2014/main" id="{14F5923F-3821-43A3-9B5C-08DF8194EB74}"/>
              </a:ext>
            </a:extLst>
          </p:cNvPr>
          <p:cNvSpPr>
            <a:spLocks noGrp="1"/>
          </p:cNvSpPr>
          <p:nvPr>
            <p:ph idx="1"/>
          </p:nvPr>
        </p:nvSpPr>
        <p:spPr/>
        <p:txBody>
          <a:bodyPr/>
          <a:lstStyle/>
          <a:p>
            <a:r>
              <a:rPr lang="zh-CN" altLang="en-US" dirty="0"/>
              <a:t>识别蘑菇是否有可食用</a:t>
            </a:r>
            <a:endParaRPr lang="en-US" altLang="zh-CN" dirty="0"/>
          </a:p>
          <a:p>
            <a:r>
              <a:rPr lang="en-US" altLang="zh-CN" dirty="0"/>
              <a:t>22</a:t>
            </a:r>
            <a:r>
              <a:rPr lang="zh-CN" altLang="en-US" dirty="0"/>
              <a:t>个输入属性，</a:t>
            </a:r>
            <a:r>
              <a:rPr lang="en-US" altLang="zh-CN" dirty="0"/>
              <a:t>1</a:t>
            </a:r>
            <a:r>
              <a:rPr lang="zh-CN" altLang="en-US" dirty="0"/>
              <a:t>个输出属性。</a:t>
            </a:r>
            <a:endParaRPr lang="en-US" altLang="zh-CN" dirty="0"/>
          </a:p>
          <a:p>
            <a:r>
              <a:rPr lang="en-US" altLang="zh-CN" dirty="0"/>
              <a:t>8124</a:t>
            </a:r>
            <a:r>
              <a:rPr lang="zh-CN" altLang="en-US" dirty="0"/>
              <a:t>个样例。</a:t>
            </a:r>
            <a:endParaRPr lang="en-US" altLang="zh-CN" dirty="0"/>
          </a:p>
        </p:txBody>
      </p:sp>
      <p:sp>
        <p:nvSpPr>
          <p:cNvPr id="4" name="页脚占位符 3">
            <a:extLst>
              <a:ext uri="{FF2B5EF4-FFF2-40B4-BE49-F238E27FC236}">
                <a16:creationId xmlns:a16="http://schemas.microsoft.com/office/drawing/2014/main" id="{06CC25CD-7B79-497A-BEA4-A56A84C61400}"/>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数据分析与数据挖掘建模与工具</a:t>
            </a:r>
            <a:r>
              <a:rPr lang="en-US" altLang="zh-CN"/>
              <a:t>》.</a:t>
            </a:r>
            <a:r>
              <a:rPr lang="zh-CN" altLang="en-US"/>
              <a:t>电子工业出版社</a:t>
            </a:r>
            <a:r>
              <a:rPr lang="en-US" altLang="zh-CN"/>
              <a:t>.2023</a:t>
            </a:r>
            <a:endParaRPr lang="en-US" altLang="zh-CN" dirty="0"/>
          </a:p>
        </p:txBody>
      </p:sp>
      <p:pic>
        <p:nvPicPr>
          <p:cNvPr id="6" name="图片 5">
            <a:extLst>
              <a:ext uri="{FF2B5EF4-FFF2-40B4-BE49-F238E27FC236}">
                <a16:creationId xmlns:a16="http://schemas.microsoft.com/office/drawing/2014/main" id="{CF44F477-37E5-4C41-97F8-096DCB6E7467}"/>
              </a:ext>
            </a:extLst>
          </p:cNvPr>
          <p:cNvPicPr>
            <a:picLocks noChangeAspect="1"/>
          </p:cNvPicPr>
          <p:nvPr/>
        </p:nvPicPr>
        <p:blipFill>
          <a:blip r:embed="rId2"/>
          <a:stretch>
            <a:fillRect/>
          </a:stretch>
        </p:blipFill>
        <p:spPr>
          <a:xfrm>
            <a:off x="1129069" y="3537012"/>
            <a:ext cx="6773924" cy="2267191"/>
          </a:xfrm>
          <a:prstGeom prst="rect">
            <a:avLst/>
          </a:prstGeom>
        </p:spPr>
      </p:pic>
    </p:spTree>
    <p:extLst>
      <p:ext uri="{BB962C8B-B14F-4D97-AF65-F5344CB8AC3E}">
        <p14:creationId xmlns:p14="http://schemas.microsoft.com/office/powerpoint/2010/main" val="29144795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2EA6AF-532D-45D9-8160-36CF73AEA022}"/>
              </a:ext>
            </a:extLst>
          </p:cNvPr>
          <p:cNvSpPr>
            <a:spLocks noGrp="1"/>
          </p:cNvSpPr>
          <p:nvPr>
            <p:ph type="title"/>
          </p:nvPr>
        </p:nvSpPr>
        <p:spPr/>
        <p:txBody>
          <a:bodyPr/>
          <a:lstStyle/>
          <a:p>
            <a:r>
              <a:rPr lang="zh-CN" altLang="en-US" dirty="0"/>
              <a:t>属性信息</a:t>
            </a:r>
          </a:p>
        </p:txBody>
      </p:sp>
      <p:sp>
        <p:nvSpPr>
          <p:cNvPr id="3" name="内容占位符 2">
            <a:extLst>
              <a:ext uri="{FF2B5EF4-FFF2-40B4-BE49-F238E27FC236}">
                <a16:creationId xmlns:a16="http://schemas.microsoft.com/office/drawing/2014/main" id="{E93918C5-8FC1-4C45-9B4E-3EC57483D662}"/>
              </a:ext>
            </a:extLst>
          </p:cNvPr>
          <p:cNvSpPr>
            <a:spLocks noGrp="1"/>
          </p:cNvSpPr>
          <p:nvPr>
            <p:ph idx="1"/>
          </p:nvPr>
        </p:nvSpPr>
        <p:spPr/>
        <p:txBody>
          <a:bodyPr>
            <a:normAutofit fontScale="32500" lnSpcReduction="20000"/>
          </a:bodyPr>
          <a:lstStyle/>
          <a:p>
            <a:r>
              <a:rPr lang="en-US" altLang="zh-CN" dirty="0"/>
              <a:t>Attribute Information:</a:t>
            </a:r>
          </a:p>
          <a:p>
            <a:endParaRPr lang="en-US" altLang="zh-CN" dirty="0"/>
          </a:p>
          <a:p>
            <a:r>
              <a:rPr lang="en-US" altLang="zh-CN" dirty="0"/>
              <a:t>1. cap-shape: bell=</a:t>
            </a:r>
            <a:r>
              <a:rPr lang="en-US" altLang="zh-CN" dirty="0" err="1"/>
              <a:t>b,conical</a:t>
            </a:r>
            <a:r>
              <a:rPr lang="en-US" altLang="zh-CN" dirty="0"/>
              <a:t>=</a:t>
            </a:r>
            <a:r>
              <a:rPr lang="en-US" altLang="zh-CN" dirty="0" err="1"/>
              <a:t>c,convex</a:t>
            </a:r>
            <a:r>
              <a:rPr lang="en-US" altLang="zh-CN" dirty="0"/>
              <a:t>=</a:t>
            </a:r>
            <a:r>
              <a:rPr lang="en-US" altLang="zh-CN" dirty="0" err="1"/>
              <a:t>x,flat</a:t>
            </a:r>
            <a:r>
              <a:rPr lang="en-US" altLang="zh-CN" dirty="0"/>
              <a:t>=f, knobbed=</a:t>
            </a:r>
            <a:r>
              <a:rPr lang="en-US" altLang="zh-CN" dirty="0" err="1"/>
              <a:t>k,sunken</a:t>
            </a:r>
            <a:r>
              <a:rPr lang="en-US" altLang="zh-CN" dirty="0"/>
              <a:t>=s</a:t>
            </a:r>
          </a:p>
          <a:p>
            <a:r>
              <a:rPr lang="en-US" altLang="zh-CN" dirty="0"/>
              <a:t>2. cap-surface: fibrous=</a:t>
            </a:r>
            <a:r>
              <a:rPr lang="en-US" altLang="zh-CN" dirty="0" err="1"/>
              <a:t>f,grooves</a:t>
            </a:r>
            <a:r>
              <a:rPr lang="en-US" altLang="zh-CN" dirty="0"/>
              <a:t>=</a:t>
            </a:r>
            <a:r>
              <a:rPr lang="en-US" altLang="zh-CN" dirty="0" err="1"/>
              <a:t>g,scaly</a:t>
            </a:r>
            <a:r>
              <a:rPr lang="en-US" altLang="zh-CN" dirty="0"/>
              <a:t>=</a:t>
            </a:r>
            <a:r>
              <a:rPr lang="en-US" altLang="zh-CN" dirty="0" err="1"/>
              <a:t>y,smooth</a:t>
            </a:r>
            <a:r>
              <a:rPr lang="en-US" altLang="zh-CN" dirty="0"/>
              <a:t>=s</a:t>
            </a:r>
          </a:p>
          <a:p>
            <a:r>
              <a:rPr lang="en-US" altLang="zh-CN" dirty="0"/>
              <a:t>3. cap-color: brown=</a:t>
            </a:r>
            <a:r>
              <a:rPr lang="en-US" altLang="zh-CN" dirty="0" err="1"/>
              <a:t>n,buff</a:t>
            </a:r>
            <a:r>
              <a:rPr lang="en-US" altLang="zh-CN" dirty="0"/>
              <a:t>=</a:t>
            </a:r>
            <a:r>
              <a:rPr lang="en-US" altLang="zh-CN" dirty="0" err="1"/>
              <a:t>b,cinnamon</a:t>
            </a:r>
            <a:r>
              <a:rPr lang="en-US" altLang="zh-CN" dirty="0"/>
              <a:t>=</a:t>
            </a:r>
            <a:r>
              <a:rPr lang="en-US" altLang="zh-CN" dirty="0" err="1"/>
              <a:t>c,gray</a:t>
            </a:r>
            <a:r>
              <a:rPr lang="en-US" altLang="zh-CN" dirty="0"/>
              <a:t>=</a:t>
            </a:r>
            <a:r>
              <a:rPr lang="en-US" altLang="zh-CN" dirty="0" err="1"/>
              <a:t>g,green</a:t>
            </a:r>
            <a:r>
              <a:rPr lang="en-US" altLang="zh-CN" dirty="0"/>
              <a:t>=r, pink=</a:t>
            </a:r>
            <a:r>
              <a:rPr lang="en-US" altLang="zh-CN" dirty="0" err="1"/>
              <a:t>p,purple</a:t>
            </a:r>
            <a:r>
              <a:rPr lang="en-US" altLang="zh-CN" dirty="0"/>
              <a:t>=</a:t>
            </a:r>
            <a:r>
              <a:rPr lang="en-US" altLang="zh-CN" dirty="0" err="1"/>
              <a:t>u,red</a:t>
            </a:r>
            <a:r>
              <a:rPr lang="en-US" altLang="zh-CN" dirty="0"/>
              <a:t>=</a:t>
            </a:r>
            <a:r>
              <a:rPr lang="en-US" altLang="zh-CN" dirty="0" err="1"/>
              <a:t>e,white</a:t>
            </a:r>
            <a:r>
              <a:rPr lang="en-US" altLang="zh-CN" dirty="0"/>
              <a:t>=</a:t>
            </a:r>
            <a:r>
              <a:rPr lang="en-US" altLang="zh-CN" dirty="0" err="1"/>
              <a:t>w,yellow</a:t>
            </a:r>
            <a:r>
              <a:rPr lang="en-US" altLang="zh-CN" dirty="0"/>
              <a:t>=y</a:t>
            </a:r>
          </a:p>
          <a:p>
            <a:r>
              <a:rPr lang="en-US" altLang="zh-CN" dirty="0"/>
              <a:t>4. bruises?: bruises=</a:t>
            </a:r>
            <a:r>
              <a:rPr lang="en-US" altLang="zh-CN" dirty="0" err="1"/>
              <a:t>t,no</a:t>
            </a:r>
            <a:r>
              <a:rPr lang="en-US" altLang="zh-CN" dirty="0"/>
              <a:t>=f</a:t>
            </a:r>
          </a:p>
          <a:p>
            <a:r>
              <a:rPr lang="en-US" altLang="zh-CN" dirty="0"/>
              <a:t>5. odor: almond=</a:t>
            </a:r>
            <a:r>
              <a:rPr lang="en-US" altLang="zh-CN" dirty="0" err="1"/>
              <a:t>a,anise</a:t>
            </a:r>
            <a:r>
              <a:rPr lang="en-US" altLang="zh-CN" dirty="0"/>
              <a:t>=</a:t>
            </a:r>
            <a:r>
              <a:rPr lang="en-US" altLang="zh-CN" dirty="0" err="1"/>
              <a:t>l,creosote</a:t>
            </a:r>
            <a:r>
              <a:rPr lang="en-US" altLang="zh-CN" dirty="0"/>
              <a:t>=</a:t>
            </a:r>
            <a:r>
              <a:rPr lang="en-US" altLang="zh-CN" dirty="0" err="1"/>
              <a:t>c,fishy</a:t>
            </a:r>
            <a:r>
              <a:rPr lang="en-US" altLang="zh-CN" dirty="0"/>
              <a:t>=</a:t>
            </a:r>
            <a:r>
              <a:rPr lang="en-US" altLang="zh-CN" dirty="0" err="1"/>
              <a:t>y,foul</a:t>
            </a:r>
            <a:r>
              <a:rPr lang="en-US" altLang="zh-CN" dirty="0"/>
              <a:t>=f, musty=</a:t>
            </a:r>
            <a:r>
              <a:rPr lang="en-US" altLang="zh-CN" dirty="0" err="1"/>
              <a:t>m,none</a:t>
            </a:r>
            <a:r>
              <a:rPr lang="en-US" altLang="zh-CN" dirty="0"/>
              <a:t>=</a:t>
            </a:r>
            <a:r>
              <a:rPr lang="en-US" altLang="zh-CN" dirty="0" err="1"/>
              <a:t>n,pungent</a:t>
            </a:r>
            <a:r>
              <a:rPr lang="en-US" altLang="zh-CN" dirty="0"/>
              <a:t>=</a:t>
            </a:r>
            <a:r>
              <a:rPr lang="en-US" altLang="zh-CN" dirty="0" err="1"/>
              <a:t>p,spicy</a:t>
            </a:r>
            <a:r>
              <a:rPr lang="en-US" altLang="zh-CN" dirty="0"/>
              <a:t>=s</a:t>
            </a:r>
          </a:p>
          <a:p>
            <a:r>
              <a:rPr lang="en-US" altLang="zh-CN" dirty="0"/>
              <a:t>6. gill-attachment: attached=</a:t>
            </a:r>
            <a:r>
              <a:rPr lang="en-US" altLang="zh-CN" dirty="0" err="1"/>
              <a:t>a,descending</a:t>
            </a:r>
            <a:r>
              <a:rPr lang="en-US" altLang="zh-CN" dirty="0"/>
              <a:t>=</a:t>
            </a:r>
            <a:r>
              <a:rPr lang="en-US" altLang="zh-CN" dirty="0" err="1"/>
              <a:t>d,free</a:t>
            </a:r>
            <a:r>
              <a:rPr lang="en-US" altLang="zh-CN" dirty="0"/>
              <a:t>=</a:t>
            </a:r>
            <a:r>
              <a:rPr lang="en-US" altLang="zh-CN" dirty="0" err="1"/>
              <a:t>f,notched</a:t>
            </a:r>
            <a:r>
              <a:rPr lang="en-US" altLang="zh-CN" dirty="0"/>
              <a:t>=n</a:t>
            </a:r>
          </a:p>
          <a:p>
            <a:r>
              <a:rPr lang="en-US" altLang="zh-CN" dirty="0"/>
              <a:t>7. gill-spacing: close=</a:t>
            </a:r>
            <a:r>
              <a:rPr lang="en-US" altLang="zh-CN" dirty="0" err="1"/>
              <a:t>c,crowded</a:t>
            </a:r>
            <a:r>
              <a:rPr lang="en-US" altLang="zh-CN" dirty="0"/>
              <a:t>=</a:t>
            </a:r>
            <a:r>
              <a:rPr lang="en-US" altLang="zh-CN" dirty="0" err="1"/>
              <a:t>w,distant</a:t>
            </a:r>
            <a:r>
              <a:rPr lang="en-US" altLang="zh-CN" dirty="0"/>
              <a:t>=d</a:t>
            </a:r>
          </a:p>
          <a:p>
            <a:r>
              <a:rPr lang="en-US" altLang="zh-CN" dirty="0"/>
              <a:t>8. gill-size: broad=</a:t>
            </a:r>
            <a:r>
              <a:rPr lang="en-US" altLang="zh-CN" dirty="0" err="1"/>
              <a:t>b,narrow</a:t>
            </a:r>
            <a:r>
              <a:rPr lang="en-US" altLang="zh-CN" dirty="0"/>
              <a:t>=n</a:t>
            </a:r>
          </a:p>
          <a:p>
            <a:r>
              <a:rPr lang="en-US" altLang="zh-CN" dirty="0"/>
              <a:t>9. gill-color: black=</a:t>
            </a:r>
            <a:r>
              <a:rPr lang="en-US" altLang="zh-CN" dirty="0" err="1"/>
              <a:t>k,brown</a:t>
            </a:r>
            <a:r>
              <a:rPr lang="en-US" altLang="zh-CN" dirty="0"/>
              <a:t>=</a:t>
            </a:r>
            <a:r>
              <a:rPr lang="en-US" altLang="zh-CN" dirty="0" err="1"/>
              <a:t>n,buff</a:t>
            </a:r>
            <a:r>
              <a:rPr lang="en-US" altLang="zh-CN" dirty="0"/>
              <a:t>=</a:t>
            </a:r>
            <a:r>
              <a:rPr lang="en-US" altLang="zh-CN" dirty="0" err="1"/>
              <a:t>b,chocolate</a:t>
            </a:r>
            <a:r>
              <a:rPr lang="en-US" altLang="zh-CN" dirty="0"/>
              <a:t>=</a:t>
            </a:r>
            <a:r>
              <a:rPr lang="en-US" altLang="zh-CN" dirty="0" err="1"/>
              <a:t>h,gray</a:t>
            </a:r>
            <a:r>
              <a:rPr lang="en-US" altLang="zh-CN" dirty="0"/>
              <a:t>=g, green=</a:t>
            </a:r>
            <a:r>
              <a:rPr lang="en-US" altLang="zh-CN" dirty="0" err="1"/>
              <a:t>r,orange</a:t>
            </a:r>
            <a:r>
              <a:rPr lang="en-US" altLang="zh-CN" dirty="0"/>
              <a:t>=</a:t>
            </a:r>
            <a:r>
              <a:rPr lang="en-US" altLang="zh-CN" dirty="0" err="1"/>
              <a:t>o,pink</a:t>
            </a:r>
            <a:r>
              <a:rPr lang="en-US" altLang="zh-CN" dirty="0"/>
              <a:t>=</a:t>
            </a:r>
            <a:r>
              <a:rPr lang="en-US" altLang="zh-CN" dirty="0" err="1"/>
              <a:t>p,purple</a:t>
            </a:r>
            <a:r>
              <a:rPr lang="en-US" altLang="zh-CN" dirty="0"/>
              <a:t>=</a:t>
            </a:r>
            <a:r>
              <a:rPr lang="en-US" altLang="zh-CN" dirty="0" err="1"/>
              <a:t>u,red</a:t>
            </a:r>
            <a:r>
              <a:rPr lang="en-US" altLang="zh-CN" dirty="0"/>
              <a:t>=e, white=</a:t>
            </a:r>
            <a:r>
              <a:rPr lang="en-US" altLang="zh-CN" dirty="0" err="1"/>
              <a:t>w,yellow</a:t>
            </a:r>
            <a:r>
              <a:rPr lang="en-US" altLang="zh-CN" dirty="0"/>
              <a:t>=y</a:t>
            </a:r>
          </a:p>
          <a:p>
            <a:r>
              <a:rPr lang="en-US" altLang="zh-CN" dirty="0"/>
              <a:t>10. stalk-shape: enlarging=</a:t>
            </a:r>
            <a:r>
              <a:rPr lang="en-US" altLang="zh-CN" dirty="0" err="1"/>
              <a:t>e,tapering</a:t>
            </a:r>
            <a:r>
              <a:rPr lang="en-US" altLang="zh-CN" dirty="0"/>
              <a:t>=t</a:t>
            </a:r>
          </a:p>
          <a:p>
            <a:r>
              <a:rPr lang="en-US" altLang="zh-CN" dirty="0"/>
              <a:t>11. stalk-root: bulbous=</a:t>
            </a:r>
            <a:r>
              <a:rPr lang="en-US" altLang="zh-CN" dirty="0" err="1"/>
              <a:t>b,club</a:t>
            </a:r>
            <a:r>
              <a:rPr lang="en-US" altLang="zh-CN" dirty="0"/>
              <a:t>=</a:t>
            </a:r>
            <a:r>
              <a:rPr lang="en-US" altLang="zh-CN" dirty="0" err="1"/>
              <a:t>c,cup</a:t>
            </a:r>
            <a:r>
              <a:rPr lang="en-US" altLang="zh-CN" dirty="0"/>
              <a:t>=</a:t>
            </a:r>
            <a:r>
              <a:rPr lang="en-US" altLang="zh-CN" dirty="0" err="1"/>
              <a:t>u,equal</a:t>
            </a:r>
            <a:r>
              <a:rPr lang="en-US" altLang="zh-CN" dirty="0"/>
              <a:t>=e, rhizomorphs=</a:t>
            </a:r>
            <a:r>
              <a:rPr lang="en-US" altLang="zh-CN" dirty="0" err="1"/>
              <a:t>z,rooted</a:t>
            </a:r>
            <a:r>
              <a:rPr lang="en-US" altLang="zh-CN" dirty="0"/>
              <a:t>=</a:t>
            </a:r>
            <a:r>
              <a:rPr lang="en-US" altLang="zh-CN" dirty="0" err="1"/>
              <a:t>r,missing</a:t>
            </a:r>
            <a:r>
              <a:rPr lang="en-US" altLang="zh-CN" dirty="0"/>
              <a:t>=?</a:t>
            </a:r>
          </a:p>
          <a:p>
            <a:r>
              <a:rPr lang="en-US" altLang="zh-CN" dirty="0"/>
              <a:t>12. stalk-surface-above-ring: fibrous=</a:t>
            </a:r>
            <a:r>
              <a:rPr lang="en-US" altLang="zh-CN" dirty="0" err="1"/>
              <a:t>f,scaly</a:t>
            </a:r>
            <a:r>
              <a:rPr lang="en-US" altLang="zh-CN" dirty="0"/>
              <a:t>=</a:t>
            </a:r>
            <a:r>
              <a:rPr lang="en-US" altLang="zh-CN" dirty="0" err="1"/>
              <a:t>y,silky</a:t>
            </a:r>
            <a:r>
              <a:rPr lang="en-US" altLang="zh-CN" dirty="0"/>
              <a:t>=</a:t>
            </a:r>
            <a:r>
              <a:rPr lang="en-US" altLang="zh-CN" dirty="0" err="1"/>
              <a:t>k,smooth</a:t>
            </a:r>
            <a:r>
              <a:rPr lang="en-US" altLang="zh-CN" dirty="0"/>
              <a:t>=s</a:t>
            </a:r>
          </a:p>
          <a:p>
            <a:r>
              <a:rPr lang="en-US" altLang="zh-CN" dirty="0"/>
              <a:t>13. stalk-surface-below-ring: fibrous=</a:t>
            </a:r>
            <a:r>
              <a:rPr lang="en-US" altLang="zh-CN" dirty="0" err="1"/>
              <a:t>f,scaly</a:t>
            </a:r>
            <a:r>
              <a:rPr lang="en-US" altLang="zh-CN" dirty="0"/>
              <a:t>=</a:t>
            </a:r>
            <a:r>
              <a:rPr lang="en-US" altLang="zh-CN" dirty="0" err="1"/>
              <a:t>y,silky</a:t>
            </a:r>
            <a:r>
              <a:rPr lang="en-US" altLang="zh-CN" dirty="0"/>
              <a:t>=</a:t>
            </a:r>
            <a:r>
              <a:rPr lang="en-US" altLang="zh-CN" dirty="0" err="1"/>
              <a:t>k,smooth</a:t>
            </a:r>
            <a:r>
              <a:rPr lang="en-US" altLang="zh-CN" dirty="0"/>
              <a:t>=s</a:t>
            </a:r>
          </a:p>
          <a:p>
            <a:r>
              <a:rPr lang="en-US" altLang="zh-CN" dirty="0"/>
              <a:t>14. stalk-color-above-ring: brown=</a:t>
            </a:r>
            <a:r>
              <a:rPr lang="en-US" altLang="zh-CN" dirty="0" err="1"/>
              <a:t>n,buff</a:t>
            </a:r>
            <a:r>
              <a:rPr lang="en-US" altLang="zh-CN" dirty="0"/>
              <a:t>=</a:t>
            </a:r>
            <a:r>
              <a:rPr lang="en-US" altLang="zh-CN" dirty="0" err="1"/>
              <a:t>b,cinnamon</a:t>
            </a:r>
            <a:r>
              <a:rPr lang="en-US" altLang="zh-CN" dirty="0"/>
              <a:t>=</a:t>
            </a:r>
            <a:r>
              <a:rPr lang="en-US" altLang="zh-CN" dirty="0" err="1"/>
              <a:t>c,gray</a:t>
            </a:r>
            <a:r>
              <a:rPr lang="en-US" altLang="zh-CN" dirty="0"/>
              <a:t>=</a:t>
            </a:r>
            <a:r>
              <a:rPr lang="en-US" altLang="zh-CN" dirty="0" err="1"/>
              <a:t>g,orange</a:t>
            </a:r>
            <a:r>
              <a:rPr lang="en-US" altLang="zh-CN" dirty="0"/>
              <a:t>=o, pink=</a:t>
            </a:r>
            <a:r>
              <a:rPr lang="en-US" altLang="zh-CN" dirty="0" err="1"/>
              <a:t>p,red</a:t>
            </a:r>
            <a:r>
              <a:rPr lang="en-US" altLang="zh-CN" dirty="0"/>
              <a:t>=</a:t>
            </a:r>
            <a:r>
              <a:rPr lang="en-US" altLang="zh-CN" dirty="0" err="1"/>
              <a:t>e,white</a:t>
            </a:r>
            <a:r>
              <a:rPr lang="en-US" altLang="zh-CN" dirty="0"/>
              <a:t>=</a:t>
            </a:r>
            <a:r>
              <a:rPr lang="en-US" altLang="zh-CN" dirty="0" err="1"/>
              <a:t>w,yellow</a:t>
            </a:r>
            <a:r>
              <a:rPr lang="en-US" altLang="zh-CN" dirty="0"/>
              <a:t>=y</a:t>
            </a:r>
          </a:p>
          <a:p>
            <a:r>
              <a:rPr lang="en-US" altLang="zh-CN" dirty="0"/>
              <a:t>15. stalk-color-below-ring: brown=</a:t>
            </a:r>
            <a:r>
              <a:rPr lang="en-US" altLang="zh-CN" dirty="0" err="1"/>
              <a:t>n,buff</a:t>
            </a:r>
            <a:r>
              <a:rPr lang="en-US" altLang="zh-CN" dirty="0"/>
              <a:t>=</a:t>
            </a:r>
            <a:r>
              <a:rPr lang="en-US" altLang="zh-CN" dirty="0" err="1"/>
              <a:t>b,cinnamon</a:t>
            </a:r>
            <a:r>
              <a:rPr lang="en-US" altLang="zh-CN" dirty="0"/>
              <a:t>=</a:t>
            </a:r>
            <a:r>
              <a:rPr lang="en-US" altLang="zh-CN" dirty="0" err="1"/>
              <a:t>c,gray</a:t>
            </a:r>
            <a:r>
              <a:rPr lang="en-US" altLang="zh-CN" dirty="0"/>
              <a:t>=</a:t>
            </a:r>
            <a:r>
              <a:rPr lang="en-US" altLang="zh-CN" dirty="0" err="1"/>
              <a:t>g,orange</a:t>
            </a:r>
            <a:r>
              <a:rPr lang="en-US" altLang="zh-CN" dirty="0"/>
              <a:t>=o, pink=</a:t>
            </a:r>
            <a:r>
              <a:rPr lang="en-US" altLang="zh-CN" dirty="0" err="1"/>
              <a:t>p,red</a:t>
            </a:r>
            <a:r>
              <a:rPr lang="en-US" altLang="zh-CN" dirty="0"/>
              <a:t>=</a:t>
            </a:r>
            <a:r>
              <a:rPr lang="en-US" altLang="zh-CN" dirty="0" err="1"/>
              <a:t>e,white</a:t>
            </a:r>
            <a:r>
              <a:rPr lang="en-US" altLang="zh-CN" dirty="0"/>
              <a:t>=</a:t>
            </a:r>
            <a:r>
              <a:rPr lang="en-US" altLang="zh-CN" dirty="0" err="1"/>
              <a:t>w,yellow</a:t>
            </a:r>
            <a:r>
              <a:rPr lang="en-US" altLang="zh-CN" dirty="0"/>
              <a:t>=y</a:t>
            </a:r>
          </a:p>
          <a:p>
            <a:r>
              <a:rPr lang="en-US" altLang="zh-CN" dirty="0"/>
              <a:t>16. veil-type: partial=</a:t>
            </a:r>
            <a:r>
              <a:rPr lang="en-US" altLang="zh-CN" dirty="0" err="1"/>
              <a:t>p,universal</a:t>
            </a:r>
            <a:r>
              <a:rPr lang="en-US" altLang="zh-CN" dirty="0"/>
              <a:t>=u</a:t>
            </a:r>
          </a:p>
          <a:p>
            <a:r>
              <a:rPr lang="en-US" altLang="zh-CN" dirty="0"/>
              <a:t>17. veil-color: brown=</a:t>
            </a:r>
            <a:r>
              <a:rPr lang="en-US" altLang="zh-CN" dirty="0" err="1"/>
              <a:t>n,orange</a:t>
            </a:r>
            <a:r>
              <a:rPr lang="en-US" altLang="zh-CN" dirty="0"/>
              <a:t>=</a:t>
            </a:r>
            <a:r>
              <a:rPr lang="en-US" altLang="zh-CN" dirty="0" err="1"/>
              <a:t>o,white</a:t>
            </a:r>
            <a:r>
              <a:rPr lang="en-US" altLang="zh-CN" dirty="0"/>
              <a:t>=</a:t>
            </a:r>
            <a:r>
              <a:rPr lang="en-US" altLang="zh-CN" dirty="0" err="1"/>
              <a:t>w,yellow</a:t>
            </a:r>
            <a:r>
              <a:rPr lang="en-US" altLang="zh-CN" dirty="0"/>
              <a:t>=y</a:t>
            </a:r>
          </a:p>
          <a:p>
            <a:r>
              <a:rPr lang="en-US" altLang="zh-CN" dirty="0"/>
              <a:t>18. ring-number: none=</a:t>
            </a:r>
            <a:r>
              <a:rPr lang="en-US" altLang="zh-CN" dirty="0" err="1"/>
              <a:t>n,one</a:t>
            </a:r>
            <a:r>
              <a:rPr lang="en-US" altLang="zh-CN" dirty="0"/>
              <a:t>=</a:t>
            </a:r>
            <a:r>
              <a:rPr lang="en-US" altLang="zh-CN" dirty="0" err="1"/>
              <a:t>o,two</a:t>
            </a:r>
            <a:r>
              <a:rPr lang="en-US" altLang="zh-CN" dirty="0"/>
              <a:t>=t</a:t>
            </a:r>
          </a:p>
          <a:p>
            <a:r>
              <a:rPr lang="en-US" altLang="zh-CN" dirty="0"/>
              <a:t>19. ring-type: cobwebby=</a:t>
            </a:r>
            <a:r>
              <a:rPr lang="en-US" altLang="zh-CN" dirty="0" err="1"/>
              <a:t>c,evanescent</a:t>
            </a:r>
            <a:r>
              <a:rPr lang="en-US" altLang="zh-CN" dirty="0"/>
              <a:t>=</a:t>
            </a:r>
            <a:r>
              <a:rPr lang="en-US" altLang="zh-CN" dirty="0" err="1"/>
              <a:t>e,flaring</a:t>
            </a:r>
            <a:r>
              <a:rPr lang="en-US" altLang="zh-CN" dirty="0"/>
              <a:t>=</a:t>
            </a:r>
            <a:r>
              <a:rPr lang="en-US" altLang="zh-CN" dirty="0" err="1"/>
              <a:t>f,large</a:t>
            </a:r>
            <a:r>
              <a:rPr lang="en-US" altLang="zh-CN" dirty="0"/>
              <a:t>=l, none=</a:t>
            </a:r>
            <a:r>
              <a:rPr lang="en-US" altLang="zh-CN" dirty="0" err="1"/>
              <a:t>n,pendant</a:t>
            </a:r>
            <a:r>
              <a:rPr lang="en-US" altLang="zh-CN" dirty="0"/>
              <a:t>=</a:t>
            </a:r>
            <a:r>
              <a:rPr lang="en-US" altLang="zh-CN" dirty="0" err="1"/>
              <a:t>p,sheathing</a:t>
            </a:r>
            <a:r>
              <a:rPr lang="en-US" altLang="zh-CN" dirty="0"/>
              <a:t>=</a:t>
            </a:r>
            <a:r>
              <a:rPr lang="en-US" altLang="zh-CN" dirty="0" err="1"/>
              <a:t>s,zone</a:t>
            </a:r>
            <a:r>
              <a:rPr lang="en-US" altLang="zh-CN" dirty="0"/>
              <a:t>=z</a:t>
            </a:r>
          </a:p>
          <a:p>
            <a:r>
              <a:rPr lang="en-US" altLang="zh-CN" dirty="0"/>
              <a:t>20. spore-print-color: black=</a:t>
            </a:r>
            <a:r>
              <a:rPr lang="en-US" altLang="zh-CN" dirty="0" err="1"/>
              <a:t>k,brown</a:t>
            </a:r>
            <a:r>
              <a:rPr lang="en-US" altLang="zh-CN" dirty="0"/>
              <a:t>=</a:t>
            </a:r>
            <a:r>
              <a:rPr lang="en-US" altLang="zh-CN" dirty="0" err="1"/>
              <a:t>n,buff</a:t>
            </a:r>
            <a:r>
              <a:rPr lang="en-US" altLang="zh-CN" dirty="0"/>
              <a:t>=</a:t>
            </a:r>
            <a:r>
              <a:rPr lang="en-US" altLang="zh-CN" dirty="0" err="1"/>
              <a:t>b,chocolate</a:t>
            </a:r>
            <a:r>
              <a:rPr lang="en-US" altLang="zh-CN" dirty="0"/>
              <a:t>=</a:t>
            </a:r>
            <a:r>
              <a:rPr lang="en-US" altLang="zh-CN" dirty="0" err="1"/>
              <a:t>h,green</a:t>
            </a:r>
            <a:r>
              <a:rPr lang="en-US" altLang="zh-CN" dirty="0"/>
              <a:t>=r, orange=</a:t>
            </a:r>
            <a:r>
              <a:rPr lang="en-US" altLang="zh-CN" dirty="0" err="1"/>
              <a:t>o,purple</a:t>
            </a:r>
            <a:r>
              <a:rPr lang="en-US" altLang="zh-CN" dirty="0"/>
              <a:t>=</a:t>
            </a:r>
            <a:r>
              <a:rPr lang="en-US" altLang="zh-CN" dirty="0" err="1"/>
              <a:t>u,white</a:t>
            </a:r>
            <a:r>
              <a:rPr lang="en-US" altLang="zh-CN" dirty="0"/>
              <a:t>=</a:t>
            </a:r>
            <a:r>
              <a:rPr lang="en-US" altLang="zh-CN" dirty="0" err="1"/>
              <a:t>w,yellow</a:t>
            </a:r>
            <a:r>
              <a:rPr lang="en-US" altLang="zh-CN" dirty="0"/>
              <a:t>=y</a:t>
            </a:r>
          </a:p>
          <a:p>
            <a:r>
              <a:rPr lang="en-US" altLang="zh-CN" dirty="0"/>
              <a:t>21. population: abundant=</a:t>
            </a:r>
            <a:r>
              <a:rPr lang="en-US" altLang="zh-CN" dirty="0" err="1"/>
              <a:t>a,clustered</a:t>
            </a:r>
            <a:r>
              <a:rPr lang="en-US" altLang="zh-CN" dirty="0"/>
              <a:t>=</a:t>
            </a:r>
            <a:r>
              <a:rPr lang="en-US" altLang="zh-CN" dirty="0" err="1"/>
              <a:t>c,numerous</a:t>
            </a:r>
            <a:r>
              <a:rPr lang="en-US" altLang="zh-CN" dirty="0"/>
              <a:t>=n, scattered=</a:t>
            </a:r>
            <a:r>
              <a:rPr lang="en-US" altLang="zh-CN" dirty="0" err="1"/>
              <a:t>s,several</a:t>
            </a:r>
            <a:r>
              <a:rPr lang="en-US" altLang="zh-CN" dirty="0"/>
              <a:t>=</a:t>
            </a:r>
            <a:r>
              <a:rPr lang="en-US" altLang="zh-CN" dirty="0" err="1"/>
              <a:t>v,solitary</a:t>
            </a:r>
            <a:r>
              <a:rPr lang="en-US" altLang="zh-CN" dirty="0"/>
              <a:t>=y</a:t>
            </a:r>
          </a:p>
          <a:p>
            <a:r>
              <a:rPr lang="en-US" altLang="zh-CN" dirty="0"/>
              <a:t>22. habitat: grasses=</a:t>
            </a:r>
            <a:r>
              <a:rPr lang="en-US" altLang="zh-CN" dirty="0" err="1"/>
              <a:t>g,leaves</a:t>
            </a:r>
            <a:r>
              <a:rPr lang="en-US" altLang="zh-CN" dirty="0"/>
              <a:t>=</a:t>
            </a:r>
            <a:r>
              <a:rPr lang="en-US" altLang="zh-CN" dirty="0" err="1"/>
              <a:t>l,meadows</a:t>
            </a:r>
            <a:r>
              <a:rPr lang="en-US" altLang="zh-CN" dirty="0"/>
              <a:t>=</a:t>
            </a:r>
            <a:r>
              <a:rPr lang="en-US" altLang="zh-CN" dirty="0" err="1"/>
              <a:t>m,paths</a:t>
            </a:r>
            <a:r>
              <a:rPr lang="en-US" altLang="zh-CN" dirty="0"/>
              <a:t>=p, urban=</a:t>
            </a:r>
            <a:r>
              <a:rPr lang="en-US" altLang="zh-CN" dirty="0" err="1"/>
              <a:t>u,waste</a:t>
            </a:r>
            <a:r>
              <a:rPr lang="en-US" altLang="zh-CN" dirty="0"/>
              <a:t>=</a:t>
            </a:r>
            <a:r>
              <a:rPr lang="en-US" altLang="zh-CN" dirty="0" err="1"/>
              <a:t>w,woods</a:t>
            </a:r>
            <a:r>
              <a:rPr lang="en-US" altLang="zh-CN" dirty="0"/>
              <a:t>=d</a:t>
            </a:r>
          </a:p>
          <a:p>
            <a:endParaRPr lang="zh-CN" altLang="en-US" dirty="0"/>
          </a:p>
        </p:txBody>
      </p:sp>
      <p:sp>
        <p:nvSpPr>
          <p:cNvPr id="4" name="页脚占位符 3">
            <a:extLst>
              <a:ext uri="{FF2B5EF4-FFF2-40B4-BE49-F238E27FC236}">
                <a16:creationId xmlns:a16="http://schemas.microsoft.com/office/drawing/2014/main" id="{137178A9-94CE-4D41-88BA-E197289C9AA0}"/>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数据分析与数据挖掘建模与工具</a:t>
            </a:r>
            <a:r>
              <a:rPr lang="en-US" altLang="zh-CN"/>
              <a:t>》.</a:t>
            </a:r>
            <a:r>
              <a:rPr lang="zh-CN" altLang="en-US"/>
              <a:t>电子工业出版社</a:t>
            </a:r>
            <a:r>
              <a:rPr lang="en-US" altLang="zh-CN"/>
              <a:t>.2023</a:t>
            </a:r>
            <a:endParaRPr lang="en-US" altLang="zh-CN" dirty="0"/>
          </a:p>
        </p:txBody>
      </p:sp>
    </p:spTree>
    <p:extLst>
      <p:ext uri="{BB962C8B-B14F-4D97-AF65-F5344CB8AC3E}">
        <p14:creationId xmlns:p14="http://schemas.microsoft.com/office/powerpoint/2010/main" val="17677577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99B0E7-7C7A-47C2-AEA6-E736F3726110}"/>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446918D5-21D8-4288-9897-AEE0406FE43B}"/>
              </a:ext>
            </a:extLst>
          </p:cNvPr>
          <p:cNvSpPr>
            <a:spLocks noGrp="1"/>
          </p:cNvSpPr>
          <p:nvPr>
            <p:ph idx="1"/>
          </p:nvPr>
        </p:nvSpPr>
        <p:spPr/>
        <p:txBody>
          <a:bodyPr/>
          <a:lstStyle/>
          <a:p>
            <a:r>
              <a:rPr lang="zh-CN" altLang="en-US" dirty="0"/>
              <a:t>属于标称属性数据集。</a:t>
            </a:r>
            <a:endParaRPr lang="en-US" altLang="zh-CN" dirty="0"/>
          </a:p>
          <a:p>
            <a:r>
              <a:rPr lang="zh-CN" altLang="en-US" dirty="0"/>
              <a:t>有缺失值。缺失值处理方式有多种。</a:t>
            </a:r>
          </a:p>
        </p:txBody>
      </p:sp>
      <p:sp>
        <p:nvSpPr>
          <p:cNvPr id="4" name="页脚占位符 3">
            <a:extLst>
              <a:ext uri="{FF2B5EF4-FFF2-40B4-BE49-F238E27FC236}">
                <a16:creationId xmlns:a16="http://schemas.microsoft.com/office/drawing/2014/main" id="{1E993E87-E701-40AC-9DDA-56E443D6890C}"/>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数据分析与数据挖掘建模与工具</a:t>
            </a:r>
            <a:r>
              <a:rPr lang="en-US" altLang="zh-CN"/>
              <a:t>》.</a:t>
            </a:r>
            <a:r>
              <a:rPr lang="zh-CN" altLang="en-US"/>
              <a:t>电子工业出版社</a:t>
            </a:r>
            <a:r>
              <a:rPr lang="en-US" altLang="zh-CN"/>
              <a:t>.2023</a:t>
            </a:r>
            <a:endParaRPr lang="en-US" altLang="zh-CN" dirty="0"/>
          </a:p>
        </p:txBody>
      </p:sp>
      <p:pic>
        <p:nvPicPr>
          <p:cNvPr id="5" name="图片 4">
            <a:extLst>
              <a:ext uri="{FF2B5EF4-FFF2-40B4-BE49-F238E27FC236}">
                <a16:creationId xmlns:a16="http://schemas.microsoft.com/office/drawing/2014/main" id="{F609B188-2C7C-4556-B888-42A1CB9A9704}"/>
              </a:ext>
            </a:extLst>
          </p:cNvPr>
          <p:cNvPicPr>
            <a:picLocks noChangeAspect="1"/>
          </p:cNvPicPr>
          <p:nvPr/>
        </p:nvPicPr>
        <p:blipFill>
          <a:blip r:embed="rId2"/>
          <a:stretch>
            <a:fillRect/>
          </a:stretch>
        </p:blipFill>
        <p:spPr>
          <a:xfrm>
            <a:off x="1205626" y="3140968"/>
            <a:ext cx="6714746" cy="2284685"/>
          </a:xfrm>
          <a:prstGeom prst="rect">
            <a:avLst/>
          </a:prstGeom>
        </p:spPr>
      </p:pic>
    </p:spTree>
    <p:extLst>
      <p:ext uri="{BB962C8B-B14F-4D97-AF65-F5344CB8AC3E}">
        <p14:creationId xmlns:p14="http://schemas.microsoft.com/office/powerpoint/2010/main" val="24283667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572299-C8D5-4E3C-BB0D-E40A8C1F4D40}"/>
              </a:ext>
            </a:extLst>
          </p:cNvPr>
          <p:cNvSpPr>
            <a:spLocks noGrp="1"/>
          </p:cNvSpPr>
          <p:nvPr>
            <p:ph type="title"/>
          </p:nvPr>
        </p:nvSpPr>
        <p:spPr/>
        <p:txBody>
          <a:bodyPr/>
          <a:lstStyle/>
          <a:p>
            <a:endParaRPr lang="zh-CN" altLang="en-US" dirty="0"/>
          </a:p>
        </p:txBody>
      </p:sp>
      <p:sp>
        <p:nvSpPr>
          <p:cNvPr id="3" name="内容占位符 2">
            <a:extLst>
              <a:ext uri="{FF2B5EF4-FFF2-40B4-BE49-F238E27FC236}">
                <a16:creationId xmlns:a16="http://schemas.microsoft.com/office/drawing/2014/main" id="{8AB1904D-2D11-475F-B3E6-F0215659B482}"/>
              </a:ext>
            </a:extLst>
          </p:cNvPr>
          <p:cNvSpPr>
            <a:spLocks noGrp="1"/>
          </p:cNvSpPr>
          <p:nvPr>
            <p:ph idx="1"/>
          </p:nvPr>
        </p:nvSpPr>
        <p:spPr/>
        <p:txBody>
          <a:bodyPr/>
          <a:lstStyle/>
          <a:p>
            <a:r>
              <a:rPr lang="zh-CN" altLang="en-US" dirty="0"/>
              <a:t>标称属性集处理的常用两种策略：</a:t>
            </a:r>
            <a:endParaRPr lang="en-US" altLang="zh-CN" dirty="0"/>
          </a:p>
          <a:p>
            <a:r>
              <a:rPr lang="zh-CN" altLang="en-US" dirty="0"/>
              <a:t>（</a:t>
            </a:r>
            <a:r>
              <a:rPr lang="en-US" altLang="zh-CN" dirty="0"/>
              <a:t>1</a:t>
            </a:r>
            <a:r>
              <a:rPr lang="zh-CN" altLang="en-US" dirty="0"/>
              <a:t>）有些软件，如</a:t>
            </a:r>
            <a:r>
              <a:rPr lang="en-US" altLang="zh-CN" dirty="0"/>
              <a:t>C++</a:t>
            </a:r>
            <a:r>
              <a:rPr lang="zh-CN" altLang="en-US" dirty="0"/>
              <a:t>直接支持。</a:t>
            </a:r>
            <a:endParaRPr lang="en-US" altLang="zh-CN" dirty="0"/>
          </a:p>
          <a:p>
            <a:endParaRPr lang="en-US" altLang="zh-CN" dirty="0"/>
          </a:p>
          <a:p>
            <a:r>
              <a:rPr lang="zh-CN" altLang="en-US" dirty="0"/>
              <a:t>（</a:t>
            </a:r>
            <a:r>
              <a:rPr lang="en-US" altLang="zh-CN" dirty="0"/>
              <a:t>2</a:t>
            </a:r>
            <a:r>
              <a:rPr lang="zh-CN" altLang="en-US" dirty="0"/>
              <a:t>）转换为</a:t>
            </a:r>
            <a:r>
              <a:rPr lang="en-US" altLang="zh-CN" dirty="0"/>
              <a:t>Bool</a:t>
            </a:r>
            <a:r>
              <a:rPr lang="zh-CN" altLang="en-US" dirty="0"/>
              <a:t>向量空间，再处理。</a:t>
            </a:r>
          </a:p>
        </p:txBody>
      </p:sp>
      <p:sp>
        <p:nvSpPr>
          <p:cNvPr id="4" name="页脚占位符 3">
            <a:extLst>
              <a:ext uri="{FF2B5EF4-FFF2-40B4-BE49-F238E27FC236}">
                <a16:creationId xmlns:a16="http://schemas.microsoft.com/office/drawing/2014/main" id="{779EF399-866D-4CF8-9A38-31841571FB72}"/>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数据分析与数据挖掘建模与工具</a:t>
            </a:r>
            <a:r>
              <a:rPr lang="en-US" altLang="zh-CN"/>
              <a:t>》.</a:t>
            </a:r>
            <a:r>
              <a:rPr lang="zh-CN" altLang="en-US"/>
              <a:t>电子工业出版社</a:t>
            </a:r>
            <a:r>
              <a:rPr lang="en-US" altLang="zh-CN"/>
              <a:t>.2023</a:t>
            </a:r>
            <a:endParaRPr lang="en-US" altLang="zh-CN" dirty="0"/>
          </a:p>
        </p:txBody>
      </p:sp>
    </p:spTree>
    <p:extLst>
      <p:ext uri="{BB962C8B-B14F-4D97-AF65-F5344CB8AC3E}">
        <p14:creationId xmlns:p14="http://schemas.microsoft.com/office/powerpoint/2010/main" val="41643185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2230A4-8F59-4F3B-830B-5904F2FDC8E7}"/>
              </a:ext>
            </a:extLst>
          </p:cNvPr>
          <p:cNvSpPr>
            <a:spLocks noGrp="1"/>
          </p:cNvSpPr>
          <p:nvPr>
            <p:ph type="title"/>
          </p:nvPr>
        </p:nvSpPr>
        <p:spPr/>
        <p:txBody>
          <a:bodyPr/>
          <a:lstStyle/>
          <a:p>
            <a:r>
              <a:rPr lang="en-US" altLang="zh-CN" dirty="0"/>
              <a:t>C++</a:t>
            </a:r>
            <a:r>
              <a:rPr lang="zh-CN" altLang="en-US" dirty="0"/>
              <a:t>代码（</a:t>
            </a:r>
            <a:r>
              <a:rPr lang="en-US" altLang="zh-CN" dirty="0"/>
              <a:t>1/3</a:t>
            </a:r>
            <a:r>
              <a:rPr lang="zh-CN" altLang="en-US" dirty="0"/>
              <a:t>）</a:t>
            </a:r>
          </a:p>
        </p:txBody>
      </p:sp>
      <p:sp>
        <p:nvSpPr>
          <p:cNvPr id="3" name="内容占位符 2">
            <a:extLst>
              <a:ext uri="{FF2B5EF4-FFF2-40B4-BE49-F238E27FC236}">
                <a16:creationId xmlns:a16="http://schemas.microsoft.com/office/drawing/2014/main" id="{FAD45E9E-B925-45AC-8300-E4FDB1819325}"/>
              </a:ext>
            </a:extLst>
          </p:cNvPr>
          <p:cNvSpPr>
            <a:spLocks noGrp="1"/>
          </p:cNvSpPr>
          <p:nvPr>
            <p:ph idx="1"/>
          </p:nvPr>
        </p:nvSpPr>
        <p:spPr/>
        <p:txBody>
          <a:bodyPr/>
          <a:lstStyle/>
          <a:p>
            <a:r>
              <a:rPr lang="en-US" altLang="zh-CN" sz="1800" dirty="0" err="1">
                <a:solidFill>
                  <a:srgbClr val="2B91AF"/>
                </a:solidFill>
                <a:latin typeface="新宋体" panose="02010609030101010101" pitchFamily="49" charset="-122"/>
                <a:ea typeface="新宋体" panose="02010609030101010101" pitchFamily="49" charset="-122"/>
              </a:rPr>
              <a:t>grid_wstring</a:t>
            </a:r>
            <a:r>
              <a:rPr lang="en-US" altLang="zh-CN" sz="1800" dirty="0">
                <a:solidFill>
                  <a:srgbClr val="000000"/>
                </a:solidFill>
                <a:latin typeface="新宋体" panose="02010609030101010101" pitchFamily="49" charset="-122"/>
                <a:ea typeface="新宋体" panose="02010609030101010101" pitchFamily="49" charset="-122"/>
              </a:rPr>
              <a:t> X = </a:t>
            </a:r>
            <a:r>
              <a:rPr lang="en-US" altLang="zh-CN" sz="1800" dirty="0" err="1">
                <a:solidFill>
                  <a:srgbClr val="000000"/>
                </a:solidFill>
                <a:latin typeface="新宋体" panose="02010609030101010101" pitchFamily="49" charset="-122"/>
                <a:ea typeface="新宋体" panose="02010609030101010101" pitchFamily="49" charset="-122"/>
              </a:rPr>
              <a:t>dmt</a:t>
            </a:r>
            <a:r>
              <a:rPr lang="en-US" altLang="zh-CN" sz="1800" dirty="0">
                <a:solidFill>
                  <a:srgbClr val="000000"/>
                </a:solidFill>
                <a:latin typeface="新宋体" panose="02010609030101010101" pitchFamily="49" charset="-122"/>
                <a:ea typeface="新宋体" panose="02010609030101010101" pitchFamily="49" charset="-122"/>
              </a:rPr>
              <a:t>::dataset::mushroom::</a:t>
            </a:r>
            <a:r>
              <a:rPr lang="en-US" altLang="zh-CN" sz="1800" dirty="0" err="1">
                <a:solidFill>
                  <a:srgbClr val="000000"/>
                </a:solidFill>
                <a:latin typeface="新宋体" panose="02010609030101010101" pitchFamily="49" charset="-122"/>
                <a:ea typeface="新宋体" panose="02010609030101010101" pitchFamily="49" charset="-122"/>
              </a:rPr>
              <a:t>mushroom_X_grid</a:t>
            </a:r>
            <a:r>
              <a:rPr lang="en-US" altLang="zh-CN" sz="1800" dirty="0">
                <a:solidFill>
                  <a:srgbClr val="000000"/>
                </a:solidFill>
                <a:latin typeface="新宋体" panose="02010609030101010101" pitchFamily="49" charset="-122"/>
                <a:ea typeface="新宋体" panose="02010609030101010101" pitchFamily="49" charset="-122"/>
              </a:rPr>
              <a:t>();</a:t>
            </a:r>
          </a:p>
          <a:p>
            <a:r>
              <a:rPr lang="en-US" altLang="zh-CN" sz="1800" dirty="0" err="1">
                <a:solidFill>
                  <a:srgbClr val="2B91AF"/>
                </a:solidFill>
                <a:latin typeface="新宋体" panose="02010609030101010101" pitchFamily="49" charset="-122"/>
                <a:ea typeface="新宋体" panose="02010609030101010101" pitchFamily="49" charset="-122"/>
              </a:rPr>
              <a:t>vint</a:t>
            </a:r>
            <a:r>
              <a:rPr lang="en-US" altLang="zh-CN" sz="1800" dirty="0">
                <a:solidFill>
                  <a:srgbClr val="000000"/>
                </a:solidFill>
                <a:latin typeface="新宋体" panose="02010609030101010101" pitchFamily="49" charset="-122"/>
                <a:ea typeface="新宋体" panose="02010609030101010101" pitchFamily="49" charset="-122"/>
              </a:rPr>
              <a:t> y = </a:t>
            </a:r>
            <a:r>
              <a:rPr lang="en-US" altLang="zh-CN" sz="1800" dirty="0" err="1">
                <a:solidFill>
                  <a:srgbClr val="000000"/>
                </a:solidFill>
                <a:latin typeface="新宋体" panose="02010609030101010101" pitchFamily="49" charset="-122"/>
                <a:ea typeface="新宋体" panose="02010609030101010101" pitchFamily="49" charset="-122"/>
              </a:rPr>
              <a:t>dmt</a:t>
            </a:r>
            <a:r>
              <a:rPr lang="en-US" altLang="zh-CN" sz="1800" dirty="0">
                <a:solidFill>
                  <a:srgbClr val="000000"/>
                </a:solidFill>
                <a:latin typeface="新宋体" panose="02010609030101010101" pitchFamily="49" charset="-122"/>
                <a:ea typeface="新宋体" panose="02010609030101010101" pitchFamily="49" charset="-122"/>
              </a:rPr>
              <a:t>::dataset::mushroom::</a:t>
            </a:r>
            <a:r>
              <a:rPr lang="en-US" altLang="zh-CN" sz="1800" dirty="0" err="1">
                <a:solidFill>
                  <a:srgbClr val="000000"/>
                </a:solidFill>
                <a:latin typeface="新宋体" panose="02010609030101010101" pitchFamily="49" charset="-122"/>
                <a:ea typeface="新宋体" panose="02010609030101010101" pitchFamily="49" charset="-122"/>
              </a:rPr>
              <a:t>mushroom_y</a:t>
            </a:r>
            <a:r>
              <a:rPr lang="en-US" altLang="zh-CN" sz="1800" dirty="0">
                <a:solidFill>
                  <a:srgbClr val="000000"/>
                </a:solidFill>
                <a:latin typeface="新宋体" panose="02010609030101010101" pitchFamily="49" charset="-122"/>
                <a:ea typeface="新宋体" panose="02010609030101010101" pitchFamily="49" charset="-122"/>
              </a:rPr>
              <a:t>();</a:t>
            </a:r>
          </a:p>
          <a:p>
            <a:endParaRPr lang="zh-CN" altLang="en-US" sz="1800" dirty="0">
              <a:solidFill>
                <a:srgbClr val="000000"/>
              </a:solidFill>
              <a:latin typeface="新宋体" panose="02010609030101010101" pitchFamily="49" charset="-122"/>
              <a:ea typeface="新宋体" panose="02010609030101010101" pitchFamily="49" charset="-122"/>
            </a:endParaRPr>
          </a:p>
          <a:p>
            <a:r>
              <a:rPr lang="en-US" altLang="zh-CN" sz="1800" dirty="0">
                <a:solidFill>
                  <a:srgbClr val="008000"/>
                </a:solidFill>
                <a:latin typeface="新宋体" panose="02010609030101010101" pitchFamily="49" charset="-122"/>
                <a:ea typeface="新宋体" panose="02010609030101010101" pitchFamily="49" charset="-122"/>
              </a:rPr>
              <a:t>//</a:t>
            </a:r>
            <a:r>
              <a:rPr lang="zh-CN" altLang="en-US" sz="1800" dirty="0">
                <a:solidFill>
                  <a:srgbClr val="008000"/>
                </a:solidFill>
                <a:latin typeface="新宋体" panose="02010609030101010101" pitchFamily="49" charset="-122"/>
                <a:ea typeface="新宋体" panose="02010609030101010101" pitchFamily="49" charset="-122"/>
              </a:rPr>
              <a:t>演示</a:t>
            </a:r>
            <a:r>
              <a:rPr lang="en-US" altLang="zh-CN" sz="1800" dirty="0">
                <a:solidFill>
                  <a:srgbClr val="008000"/>
                </a:solidFill>
                <a:latin typeface="新宋体" panose="02010609030101010101" pitchFamily="49" charset="-122"/>
                <a:ea typeface="新宋体" panose="02010609030101010101" pitchFamily="49" charset="-122"/>
              </a:rPr>
              <a:t>SVM</a:t>
            </a:r>
            <a:r>
              <a:rPr lang="zh-CN" altLang="en-US" sz="1800" dirty="0">
                <a:solidFill>
                  <a:srgbClr val="008000"/>
                </a:solidFill>
                <a:latin typeface="新宋体" panose="02010609030101010101" pitchFamily="49" charset="-122"/>
                <a:ea typeface="新宋体" panose="02010609030101010101" pitchFamily="49" charset="-122"/>
              </a:rPr>
              <a:t>分类</a:t>
            </a:r>
            <a:endParaRPr lang="zh-CN" altLang="en-US" sz="1800" dirty="0">
              <a:solidFill>
                <a:srgbClr val="000000"/>
              </a:solidFill>
              <a:latin typeface="新宋体" panose="02010609030101010101" pitchFamily="49" charset="-122"/>
              <a:ea typeface="新宋体" panose="02010609030101010101" pitchFamily="49" charset="-122"/>
            </a:endParaRPr>
          </a:p>
          <a:p>
            <a:r>
              <a:rPr lang="en-US" altLang="zh-CN" sz="1800" dirty="0" err="1">
                <a:solidFill>
                  <a:srgbClr val="2B91AF"/>
                </a:solidFill>
                <a:latin typeface="新宋体" panose="02010609030101010101" pitchFamily="49" charset="-122"/>
                <a:ea typeface="新宋体" panose="02010609030101010101" pitchFamily="49" charset="-122"/>
              </a:rPr>
              <a:t>TSVMKernel</a:t>
            </a:r>
            <a:r>
              <a:rPr lang="en-US" altLang="zh-CN" sz="1800" dirty="0">
                <a:solidFill>
                  <a:srgbClr val="000000"/>
                </a:solidFill>
                <a:latin typeface="新宋体" panose="02010609030101010101" pitchFamily="49" charset="-122"/>
                <a:ea typeface="新宋体" panose="02010609030101010101" pitchFamily="49" charset="-122"/>
              </a:rPr>
              <a:t> kernel;</a:t>
            </a:r>
          </a:p>
          <a:p>
            <a:r>
              <a:rPr lang="en-US" altLang="zh-CN" sz="1800" dirty="0" err="1">
                <a:solidFill>
                  <a:srgbClr val="000000"/>
                </a:solidFill>
                <a:latin typeface="新宋体" panose="02010609030101010101" pitchFamily="49" charset="-122"/>
                <a:ea typeface="新宋体" panose="02010609030101010101" pitchFamily="49" charset="-122"/>
              </a:rPr>
              <a:t>kernel.linear</a:t>
            </a:r>
            <a:r>
              <a:rPr lang="en-US" altLang="zh-CN" sz="1800" dirty="0">
                <a:solidFill>
                  <a:srgbClr val="000000"/>
                </a:solidFill>
                <a:latin typeface="新宋体" panose="02010609030101010101" pitchFamily="49" charset="-122"/>
                <a:ea typeface="新宋体" panose="02010609030101010101" pitchFamily="49" charset="-122"/>
              </a:rPr>
              <a:t>(5);</a:t>
            </a:r>
          </a:p>
          <a:p>
            <a:r>
              <a:rPr lang="en-US" altLang="zh-CN" sz="1800" dirty="0">
                <a:solidFill>
                  <a:srgbClr val="000000"/>
                </a:solidFill>
                <a:latin typeface="新宋体" panose="02010609030101010101" pitchFamily="49" charset="-122"/>
                <a:ea typeface="新宋体" panose="02010609030101010101" pitchFamily="49" charset="-122"/>
              </a:rPr>
              <a:t>dm::</a:t>
            </a:r>
            <a:r>
              <a:rPr lang="en-US" altLang="zh-CN" sz="1800" dirty="0" err="1">
                <a:solidFill>
                  <a:srgbClr val="2B91AF"/>
                </a:solidFill>
                <a:latin typeface="新宋体" panose="02010609030101010101" pitchFamily="49" charset="-122"/>
                <a:ea typeface="新宋体" panose="02010609030101010101" pitchFamily="49" charset="-122"/>
              </a:rPr>
              <a:t>TSVM_Nominal</a:t>
            </a:r>
            <a:r>
              <a:rPr lang="en-US" altLang="zh-CN" sz="1800" dirty="0">
                <a:solidFill>
                  <a:srgbClr val="000000"/>
                </a:solidFill>
                <a:latin typeface="新宋体" panose="02010609030101010101" pitchFamily="49" charset="-122"/>
                <a:ea typeface="新宋体" panose="02010609030101010101" pitchFamily="49" charset="-122"/>
              </a:rPr>
              <a:t> m;</a:t>
            </a:r>
          </a:p>
          <a:p>
            <a:r>
              <a:rPr lang="fr-FR" altLang="zh-CN" sz="1800" dirty="0">
                <a:solidFill>
                  <a:srgbClr val="000000"/>
                </a:solidFill>
                <a:latin typeface="新宋体" panose="02010609030101010101" pitchFamily="49" charset="-122"/>
                <a:ea typeface="新宋体" panose="02010609030101010101" pitchFamily="49" charset="-122"/>
              </a:rPr>
              <a:t>m.train(y, X, kernel);</a:t>
            </a:r>
          </a:p>
          <a:p>
            <a:r>
              <a:rPr lang="en-US" altLang="zh-CN" sz="1800" dirty="0" err="1">
                <a:solidFill>
                  <a:srgbClr val="2B91AF"/>
                </a:solidFill>
                <a:latin typeface="新宋体" panose="02010609030101010101" pitchFamily="49" charset="-122"/>
                <a:ea typeface="新宋体" panose="02010609030101010101" pitchFamily="49" charset="-122"/>
              </a:rPr>
              <a:t>rowwstring</a:t>
            </a:r>
            <a:r>
              <a:rPr lang="en-US" altLang="zh-CN" sz="1800" dirty="0">
                <a:solidFill>
                  <a:srgbClr val="000000"/>
                </a:solidFill>
                <a:latin typeface="新宋体" panose="02010609030101010101" pitchFamily="49" charset="-122"/>
                <a:ea typeface="新宋体" panose="02010609030101010101" pitchFamily="49" charset="-122"/>
              </a:rPr>
              <a:t> </a:t>
            </a:r>
            <a:r>
              <a:rPr lang="en-US" altLang="zh-CN" sz="1800" dirty="0" err="1">
                <a:solidFill>
                  <a:srgbClr val="000000"/>
                </a:solidFill>
                <a:latin typeface="新宋体" panose="02010609030101010101" pitchFamily="49" charset="-122"/>
                <a:ea typeface="新宋体" panose="02010609030101010101" pitchFamily="49" charset="-122"/>
              </a:rPr>
              <a:t>testX</a:t>
            </a:r>
            <a:r>
              <a:rPr lang="en-US" altLang="zh-CN" sz="1800" dirty="0">
                <a:solidFill>
                  <a:srgbClr val="000000"/>
                </a:solidFill>
                <a:latin typeface="新宋体" panose="02010609030101010101" pitchFamily="49" charset="-122"/>
                <a:ea typeface="新宋体" panose="02010609030101010101" pitchFamily="49" charset="-122"/>
              </a:rPr>
              <a:t>; </a:t>
            </a:r>
            <a:r>
              <a:rPr lang="en-US" altLang="zh-CN" sz="1800" dirty="0" err="1">
                <a:solidFill>
                  <a:srgbClr val="000000"/>
                </a:solidFill>
                <a:latin typeface="新宋体" panose="02010609030101010101" pitchFamily="49" charset="-122"/>
                <a:ea typeface="新宋体" panose="02010609030101010101" pitchFamily="49" charset="-122"/>
              </a:rPr>
              <a:t>testX.bySplit_withTrim</a:t>
            </a:r>
            <a:r>
              <a:rPr lang="en-US" altLang="zh-CN" sz="1800" dirty="0">
                <a:solidFill>
                  <a:srgbClr val="000000"/>
                </a:solidFill>
                <a:latin typeface="新宋体" panose="02010609030101010101" pitchFamily="49" charset="-122"/>
                <a:ea typeface="新宋体" panose="02010609030101010101" pitchFamily="49" charset="-122"/>
              </a:rPr>
              <a:t>(</a:t>
            </a:r>
            <a:r>
              <a:rPr lang="en-US" altLang="zh-CN" sz="1800" dirty="0" err="1">
                <a:solidFill>
                  <a:srgbClr val="A31515"/>
                </a:solidFill>
                <a:latin typeface="新宋体" panose="02010609030101010101" pitchFamily="49" charset="-122"/>
                <a:ea typeface="新宋体" panose="02010609030101010101" pitchFamily="49" charset="-122"/>
              </a:rPr>
              <a:t>L"x,s,n,t,p,f,c,n,k,e,e,s,s,w,w,p,w,o,p,k,s,u</a:t>
            </a:r>
            <a:r>
              <a:rPr lang="en-US" altLang="zh-CN" sz="1800" dirty="0">
                <a:solidFill>
                  <a:srgbClr val="A31515"/>
                </a:solidFill>
                <a:latin typeface="新宋体" panose="02010609030101010101" pitchFamily="49" charset="-122"/>
                <a:ea typeface="新宋体" panose="02010609030101010101" pitchFamily="49" charset="-122"/>
              </a:rPr>
              <a:t>"</a:t>
            </a:r>
            <a:r>
              <a:rPr lang="en-US" altLang="zh-CN" sz="1800" dirty="0">
                <a:solidFill>
                  <a:srgbClr val="000000"/>
                </a:solidFill>
                <a:latin typeface="新宋体" panose="02010609030101010101" pitchFamily="49" charset="-122"/>
                <a:ea typeface="新宋体" panose="02010609030101010101" pitchFamily="49" charset="-122"/>
              </a:rPr>
              <a:t>, </a:t>
            </a:r>
            <a:r>
              <a:rPr lang="en-US" altLang="zh-CN" sz="1800" dirty="0">
                <a:solidFill>
                  <a:srgbClr val="A31515"/>
                </a:solidFill>
                <a:latin typeface="新宋体" panose="02010609030101010101" pitchFamily="49" charset="-122"/>
                <a:ea typeface="新宋体" panose="02010609030101010101" pitchFamily="49" charset="-122"/>
              </a:rPr>
              <a:t>L","</a:t>
            </a:r>
            <a:r>
              <a:rPr lang="en-US" altLang="zh-CN" sz="1800" dirty="0">
                <a:solidFill>
                  <a:srgbClr val="000000"/>
                </a:solidFill>
                <a:latin typeface="新宋体" panose="02010609030101010101" pitchFamily="49" charset="-122"/>
                <a:ea typeface="新宋体" panose="02010609030101010101" pitchFamily="49" charset="-122"/>
              </a:rPr>
              <a:t>);</a:t>
            </a:r>
          </a:p>
          <a:p>
            <a:r>
              <a:rPr lang="en-US" altLang="zh-CN" sz="1800" dirty="0" err="1">
                <a:solidFill>
                  <a:srgbClr val="000000"/>
                </a:solidFill>
                <a:latin typeface="新宋体" panose="02010609030101010101" pitchFamily="49" charset="-122"/>
                <a:ea typeface="新宋体" panose="02010609030101010101" pitchFamily="49" charset="-122"/>
              </a:rPr>
              <a:t>cout</a:t>
            </a:r>
            <a:r>
              <a:rPr lang="en-US" altLang="zh-CN" sz="1800" dirty="0">
                <a:solidFill>
                  <a:srgbClr val="000000"/>
                </a:solidFill>
                <a:latin typeface="新宋体" panose="02010609030101010101" pitchFamily="49" charset="-122"/>
                <a:ea typeface="新宋体" panose="02010609030101010101" pitchFamily="49" charset="-122"/>
              </a:rPr>
              <a:t> </a:t>
            </a:r>
            <a:r>
              <a:rPr lang="en-US" altLang="zh-CN" sz="1800" dirty="0">
                <a:solidFill>
                  <a:srgbClr val="008080"/>
                </a:solidFill>
                <a:latin typeface="新宋体" panose="02010609030101010101" pitchFamily="49" charset="-122"/>
                <a:ea typeface="新宋体" panose="02010609030101010101" pitchFamily="49" charset="-122"/>
              </a:rPr>
              <a:t>&lt;&lt;</a:t>
            </a:r>
            <a:r>
              <a:rPr lang="en-US" altLang="zh-CN" sz="1800" dirty="0">
                <a:solidFill>
                  <a:srgbClr val="000000"/>
                </a:solidFill>
                <a:latin typeface="新宋体" panose="02010609030101010101" pitchFamily="49" charset="-122"/>
                <a:ea typeface="新宋体" panose="02010609030101010101" pitchFamily="49" charset="-122"/>
              </a:rPr>
              <a:t> </a:t>
            </a:r>
            <a:r>
              <a:rPr lang="en-US" altLang="zh-CN" sz="1800" dirty="0" err="1">
                <a:solidFill>
                  <a:srgbClr val="000000"/>
                </a:solidFill>
                <a:latin typeface="新宋体" panose="02010609030101010101" pitchFamily="49" charset="-122"/>
                <a:ea typeface="新宋体" panose="02010609030101010101" pitchFamily="49" charset="-122"/>
              </a:rPr>
              <a:t>m.predict</a:t>
            </a:r>
            <a:r>
              <a:rPr lang="en-US" altLang="zh-CN" sz="1800" dirty="0">
                <a:solidFill>
                  <a:srgbClr val="000000"/>
                </a:solidFill>
                <a:latin typeface="新宋体" panose="02010609030101010101" pitchFamily="49" charset="-122"/>
                <a:ea typeface="新宋体" panose="02010609030101010101" pitchFamily="49" charset="-122"/>
              </a:rPr>
              <a:t>(</a:t>
            </a:r>
            <a:r>
              <a:rPr lang="en-US" altLang="zh-CN" sz="1800" dirty="0" err="1">
                <a:solidFill>
                  <a:srgbClr val="000000"/>
                </a:solidFill>
                <a:latin typeface="新宋体" panose="02010609030101010101" pitchFamily="49" charset="-122"/>
                <a:ea typeface="新宋体" panose="02010609030101010101" pitchFamily="49" charset="-122"/>
              </a:rPr>
              <a:t>testX</a:t>
            </a:r>
            <a:r>
              <a:rPr lang="en-US" altLang="zh-CN" sz="1800" dirty="0">
                <a:solidFill>
                  <a:srgbClr val="000000"/>
                </a:solidFill>
                <a:latin typeface="新宋体" panose="02010609030101010101" pitchFamily="49" charset="-122"/>
                <a:ea typeface="新宋体" panose="02010609030101010101" pitchFamily="49" charset="-122"/>
              </a:rPr>
              <a:t>) </a:t>
            </a:r>
            <a:r>
              <a:rPr lang="en-US" altLang="zh-CN" sz="1800" dirty="0">
                <a:solidFill>
                  <a:srgbClr val="008080"/>
                </a:solidFill>
                <a:latin typeface="新宋体" panose="02010609030101010101" pitchFamily="49" charset="-122"/>
                <a:ea typeface="新宋体" panose="02010609030101010101" pitchFamily="49" charset="-122"/>
              </a:rPr>
              <a:t>&lt;&lt;</a:t>
            </a:r>
            <a:r>
              <a:rPr lang="en-US" altLang="zh-CN" sz="1800" dirty="0">
                <a:solidFill>
                  <a:srgbClr val="000000"/>
                </a:solidFill>
                <a:latin typeface="新宋体" panose="02010609030101010101" pitchFamily="49" charset="-122"/>
                <a:ea typeface="新宋体" panose="02010609030101010101" pitchFamily="49" charset="-122"/>
              </a:rPr>
              <a:t> </a:t>
            </a:r>
            <a:r>
              <a:rPr lang="en-US" altLang="zh-CN" sz="1800" dirty="0" err="1">
                <a:solidFill>
                  <a:srgbClr val="000000"/>
                </a:solidFill>
                <a:latin typeface="新宋体" panose="02010609030101010101" pitchFamily="49" charset="-122"/>
                <a:ea typeface="新宋体" panose="02010609030101010101" pitchFamily="49" charset="-122"/>
              </a:rPr>
              <a:t>endl</a:t>
            </a:r>
            <a:r>
              <a:rPr lang="en-US" altLang="zh-CN" sz="1800" dirty="0">
                <a:solidFill>
                  <a:srgbClr val="000000"/>
                </a:solidFill>
                <a:latin typeface="新宋体" panose="02010609030101010101" pitchFamily="49" charset="-122"/>
                <a:ea typeface="新宋体" panose="02010609030101010101" pitchFamily="49" charset="-122"/>
              </a:rPr>
              <a:t>;</a:t>
            </a:r>
          </a:p>
        </p:txBody>
      </p:sp>
      <p:sp>
        <p:nvSpPr>
          <p:cNvPr id="4" name="页脚占位符 3">
            <a:extLst>
              <a:ext uri="{FF2B5EF4-FFF2-40B4-BE49-F238E27FC236}">
                <a16:creationId xmlns:a16="http://schemas.microsoft.com/office/drawing/2014/main" id="{7A47DC81-1671-41E5-9C07-2C38166ADCA2}"/>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数据分析与数据挖掘建模与工具</a:t>
            </a:r>
            <a:r>
              <a:rPr lang="en-US" altLang="zh-CN"/>
              <a:t>》.</a:t>
            </a:r>
            <a:r>
              <a:rPr lang="zh-CN" altLang="en-US"/>
              <a:t>电子工业出版社</a:t>
            </a:r>
            <a:r>
              <a:rPr lang="en-US" altLang="zh-CN"/>
              <a:t>.2023</a:t>
            </a:r>
            <a:endParaRPr lang="en-US" altLang="zh-CN" dirty="0"/>
          </a:p>
        </p:txBody>
      </p:sp>
    </p:spTree>
    <p:extLst>
      <p:ext uri="{BB962C8B-B14F-4D97-AF65-F5344CB8AC3E}">
        <p14:creationId xmlns:p14="http://schemas.microsoft.com/office/powerpoint/2010/main" val="39039103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34F3F0-C074-48D4-944C-9B3AD4B3D66D}"/>
              </a:ext>
            </a:extLst>
          </p:cNvPr>
          <p:cNvSpPr>
            <a:spLocks noGrp="1"/>
          </p:cNvSpPr>
          <p:nvPr>
            <p:ph type="title"/>
          </p:nvPr>
        </p:nvSpPr>
        <p:spPr/>
        <p:txBody>
          <a:bodyPr/>
          <a:lstStyle/>
          <a:p>
            <a:r>
              <a:rPr lang="zh-CN" altLang="en-US" dirty="0"/>
              <a:t>（</a:t>
            </a:r>
            <a:r>
              <a:rPr lang="en-US" altLang="zh-CN" dirty="0"/>
              <a:t>2/3</a:t>
            </a:r>
            <a:r>
              <a:rPr lang="zh-CN" altLang="en-US" dirty="0"/>
              <a:t>）</a:t>
            </a:r>
          </a:p>
        </p:txBody>
      </p:sp>
      <p:sp>
        <p:nvSpPr>
          <p:cNvPr id="3" name="内容占位符 2">
            <a:extLst>
              <a:ext uri="{FF2B5EF4-FFF2-40B4-BE49-F238E27FC236}">
                <a16:creationId xmlns:a16="http://schemas.microsoft.com/office/drawing/2014/main" id="{8B290599-43FA-421C-B54E-E3E9DD8F44BF}"/>
              </a:ext>
            </a:extLst>
          </p:cNvPr>
          <p:cNvSpPr>
            <a:spLocks noGrp="1"/>
          </p:cNvSpPr>
          <p:nvPr>
            <p:ph idx="1"/>
          </p:nvPr>
        </p:nvSpPr>
        <p:spPr/>
        <p:txBody>
          <a:bodyPr>
            <a:normAutofit fontScale="40000" lnSpcReduction="20000"/>
          </a:bodyPr>
          <a:lstStyle/>
          <a:p>
            <a:r>
              <a:rPr lang="en-US" altLang="zh-CN" sz="3200" dirty="0">
                <a:solidFill>
                  <a:srgbClr val="008000"/>
                </a:solidFill>
                <a:latin typeface="新宋体" panose="02010609030101010101" pitchFamily="49" charset="-122"/>
                <a:ea typeface="新宋体" panose="02010609030101010101" pitchFamily="49" charset="-122"/>
              </a:rPr>
              <a:t>//</a:t>
            </a:r>
            <a:r>
              <a:rPr lang="zh-CN" altLang="en-US" sz="3200" dirty="0">
                <a:solidFill>
                  <a:srgbClr val="008000"/>
                </a:solidFill>
                <a:latin typeface="新宋体" panose="02010609030101010101" pitchFamily="49" charset="-122"/>
                <a:ea typeface="新宋体" panose="02010609030101010101" pitchFamily="49" charset="-122"/>
              </a:rPr>
              <a:t>计算</a:t>
            </a:r>
            <a:r>
              <a:rPr lang="en-US" altLang="zh-CN" sz="3200" dirty="0" err="1">
                <a:solidFill>
                  <a:srgbClr val="008000"/>
                </a:solidFill>
                <a:latin typeface="新宋体" panose="02010609030101010101" pitchFamily="49" charset="-122"/>
                <a:ea typeface="新宋体" panose="02010609030101010101" pitchFamily="49" charset="-122"/>
              </a:rPr>
              <a:t>Bayes_Naive</a:t>
            </a:r>
            <a:r>
              <a:rPr lang="zh-CN" altLang="en-US" sz="3200" dirty="0">
                <a:solidFill>
                  <a:srgbClr val="008000"/>
                </a:solidFill>
                <a:latin typeface="新宋体" panose="02010609030101010101" pitchFamily="49" charset="-122"/>
                <a:ea typeface="新宋体" panose="02010609030101010101" pitchFamily="49" charset="-122"/>
              </a:rPr>
              <a:t>中</a:t>
            </a:r>
            <a:r>
              <a:rPr lang="en-US" altLang="zh-CN" sz="3200" dirty="0" err="1">
                <a:solidFill>
                  <a:srgbClr val="008000"/>
                </a:solidFill>
                <a:latin typeface="新宋体" panose="02010609030101010101" pitchFamily="49" charset="-122"/>
                <a:ea typeface="新宋体" panose="02010609030101010101" pitchFamily="49" charset="-122"/>
              </a:rPr>
              <a:t>Lamda</a:t>
            </a:r>
            <a:r>
              <a:rPr lang="zh-CN" altLang="en-US" sz="3200" dirty="0">
                <a:solidFill>
                  <a:srgbClr val="008000"/>
                </a:solidFill>
                <a:latin typeface="新宋体" panose="02010609030101010101" pitchFamily="49" charset="-122"/>
                <a:ea typeface="新宋体" panose="02010609030101010101" pitchFamily="49" charset="-122"/>
              </a:rPr>
              <a:t>的变化</a:t>
            </a:r>
            <a:endParaRPr lang="zh-CN" altLang="en-US" sz="3200" dirty="0">
              <a:solidFill>
                <a:srgbClr val="000000"/>
              </a:solidFill>
              <a:latin typeface="新宋体" panose="02010609030101010101" pitchFamily="49" charset="-122"/>
              <a:ea typeface="新宋体" panose="02010609030101010101" pitchFamily="49" charset="-122"/>
            </a:endParaRPr>
          </a:p>
          <a:p>
            <a:r>
              <a:rPr lang="nn-NO" altLang="zh-CN" sz="3200" dirty="0">
                <a:solidFill>
                  <a:srgbClr val="0000FF"/>
                </a:solidFill>
                <a:latin typeface="新宋体" panose="02010609030101010101" pitchFamily="49" charset="-122"/>
                <a:ea typeface="新宋体" panose="02010609030101010101" pitchFamily="49" charset="-122"/>
              </a:rPr>
              <a:t>for</a:t>
            </a:r>
            <a:r>
              <a:rPr lang="nn-NO" altLang="zh-CN" sz="3200" dirty="0">
                <a:solidFill>
                  <a:srgbClr val="000000"/>
                </a:solidFill>
                <a:latin typeface="新宋体" panose="02010609030101010101" pitchFamily="49" charset="-122"/>
                <a:ea typeface="新宋体" panose="02010609030101010101" pitchFamily="49" charset="-122"/>
              </a:rPr>
              <a:t> (</a:t>
            </a:r>
            <a:r>
              <a:rPr lang="nn-NO" altLang="zh-CN" sz="3200" dirty="0">
                <a:solidFill>
                  <a:srgbClr val="0000FF"/>
                </a:solidFill>
                <a:latin typeface="新宋体" panose="02010609030101010101" pitchFamily="49" charset="-122"/>
                <a:ea typeface="新宋体" panose="02010609030101010101" pitchFamily="49" charset="-122"/>
              </a:rPr>
              <a:t>double</a:t>
            </a:r>
            <a:r>
              <a:rPr lang="nn-NO" altLang="zh-CN" sz="3200" dirty="0">
                <a:solidFill>
                  <a:srgbClr val="000000"/>
                </a:solidFill>
                <a:latin typeface="新宋体" panose="02010609030101010101" pitchFamily="49" charset="-122"/>
                <a:ea typeface="新宋体" panose="02010609030101010101" pitchFamily="49" charset="-122"/>
              </a:rPr>
              <a:t> lamda = 0; lamda &lt; 0.2; lamda += 0.01)</a:t>
            </a:r>
          </a:p>
          <a:p>
            <a:r>
              <a:rPr lang="en-US" altLang="zh-CN" sz="3200" dirty="0">
                <a:solidFill>
                  <a:srgbClr val="000000"/>
                </a:solidFill>
                <a:latin typeface="新宋体" panose="02010609030101010101" pitchFamily="49" charset="-122"/>
                <a:ea typeface="新宋体" panose="02010609030101010101" pitchFamily="49" charset="-122"/>
              </a:rPr>
              <a:t>{</a:t>
            </a:r>
          </a:p>
          <a:p>
            <a:r>
              <a:rPr lang="en-US" altLang="zh-CN" sz="3200" dirty="0" err="1">
                <a:solidFill>
                  <a:srgbClr val="000000"/>
                </a:solidFill>
                <a:latin typeface="新宋体" panose="02010609030101010101" pitchFamily="49" charset="-122"/>
                <a:ea typeface="新宋体" panose="02010609030101010101" pitchFamily="49" charset="-122"/>
              </a:rPr>
              <a:t>cout</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a:solidFill>
                  <a:srgbClr val="008080"/>
                </a:solidFill>
                <a:latin typeface="新宋体" panose="02010609030101010101" pitchFamily="49" charset="-122"/>
                <a:ea typeface="新宋体" panose="02010609030101010101" pitchFamily="49" charset="-122"/>
              </a:rPr>
              <a:t>&lt;&lt;</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a:solidFill>
                  <a:srgbClr val="A31515"/>
                </a:solidFill>
                <a:latin typeface="新宋体" panose="02010609030101010101" pitchFamily="49" charset="-122"/>
                <a:ea typeface="新宋体" panose="02010609030101010101" pitchFamily="49" charset="-122"/>
              </a:rPr>
              <a:t>"</a:t>
            </a:r>
            <a:r>
              <a:rPr lang="en-US" altLang="zh-CN" sz="3200" dirty="0" err="1">
                <a:solidFill>
                  <a:srgbClr val="A31515"/>
                </a:solidFill>
                <a:latin typeface="新宋体" panose="02010609030101010101" pitchFamily="49" charset="-122"/>
                <a:ea typeface="新宋体" panose="02010609030101010101" pitchFamily="49" charset="-122"/>
              </a:rPr>
              <a:t>lamda</a:t>
            </a:r>
            <a:r>
              <a:rPr lang="en-US" altLang="zh-CN" sz="3200" dirty="0">
                <a:solidFill>
                  <a:srgbClr val="A31515"/>
                </a:solidFill>
                <a:latin typeface="新宋体" panose="02010609030101010101" pitchFamily="49" charset="-122"/>
                <a:ea typeface="新宋体" panose="02010609030101010101" pitchFamily="49" charset="-122"/>
              </a:rPr>
              <a:t>= "</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a:solidFill>
                  <a:srgbClr val="008080"/>
                </a:solidFill>
                <a:latin typeface="新宋体" panose="02010609030101010101" pitchFamily="49" charset="-122"/>
                <a:ea typeface="新宋体" panose="02010609030101010101" pitchFamily="49" charset="-122"/>
              </a:rPr>
              <a:t>&lt;&lt;</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err="1">
                <a:solidFill>
                  <a:srgbClr val="000000"/>
                </a:solidFill>
                <a:latin typeface="新宋体" panose="02010609030101010101" pitchFamily="49" charset="-122"/>
                <a:ea typeface="新宋体" panose="02010609030101010101" pitchFamily="49" charset="-122"/>
              </a:rPr>
              <a:t>lamda</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a:solidFill>
                  <a:srgbClr val="008080"/>
                </a:solidFill>
                <a:latin typeface="新宋体" panose="02010609030101010101" pitchFamily="49" charset="-122"/>
                <a:ea typeface="新宋体" panose="02010609030101010101" pitchFamily="49" charset="-122"/>
              </a:rPr>
              <a:t>&lt;&lt;</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a:solidFill>
                  <a:srgbClr val="A31515"/>
                </a:solidFill>
                <a:latin typeface="新宋体" panose="02010609030101010101" pitchFamily="49" charset="-122"/>
                <a:ea typeface="新宋体" panose="02010609030101010101" pitchFamily="49" charset="-122"/>
              </a:rPr>
              <a:t>" "</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a:solidFill>
                  <a:srgbClr val="008080"/>
                </a:solidFill>
                <a:latin typeface="新宋体" panose="02010609030101010101" pitchFamily="49" charset="-122"/>
                <a:ea typeface="新宋体" panose="02010609030101010101" pitchFamily="49" charset="-122"/>
              </a:rPr>
              <a:t>&lt;&lt;</a:t>
            </a:r>
            <a:r>
              <a:rPr lang="en-US" altLang="zh-CN" sz="3200" dirty="0">
                <a:solidFill>
                  <a:srgbClr val="000000"/>
                </a:solidFill>
                <a:latin typeface="新宋体" panose="02010609030101010101" pitchFamily="49" charset="-122"/>
                <a:ea typeface="新宋体" panose="02010609030101010101" pitchFamily="49" charset="-122"/>
              </a:rPr>
              <a:t> dm::</a:t>
            </a:r>
            <a:r>
              <a:rPr lang="en-US" altLang="zh-CN" sz="3200" dirty="0" err="1">
                <a:solidFill>
                  <a:srgbClr val="2B91AF"/>
                </a:solidFill>
                <a:latin typeface="新宋体" panose="02010609030101010101" pitchFamily="49" charset="-122"/>
                <a:ea typeface="新宋体" panose="02010609030101010101" pitchFamily="49" charset="-122"/>
              </a:rPr>
              <a:t>TBayes_Naive</a:t>
            </a:r>
            <a:r>
              <a:rPr lang="en-US" altLang="zh-CN" sz="3200" dirty="0">
                <a:solidFill>
                  <a:srgbClr val="000000"/>
                </a:solidFill>
                <a:latin typeface="新宋体" panose="02010609030101010101" pitchFamily="49" charset="-122"/>
                <a:ea typeface="新宋体" panose="02010609030101010101" pitchFamily="49" charset="-122"/>
              </a:rPr>
              <a:t>::</a:t>
            </a:r>
            <a:r>
              <a:rPr lang="en-US" altLang="zh-CN" sz="3200" dirty="0" err="1">
                <a:solidFill>
                  <a:srgbClr val="000000"/>
                </a:solidFill>
                <a:latin typeface="新宋体" panose="02010609030101010101" pitchFamily="49" charset="-122"/>
                <a:ea typeface="新宋体" panose="02010609030101010101" pitchFamily="49" charset="-122"/>
              </a:rPr>
              <a:t>kFold</a:t>
            </a:r>
            <a:r>
              <a:rPr lang="en-US" altLang="zh-CN" sz="3200" dirty="0">
                <a:solidFill>
                  <a:srgbClr val="000000"/>
                </a:solidFill>
                <a:latin typeface="新宋体" panose="02010609030101010101" pitchFamily="49" charset="-122"/>
                <a:ea typeface="新宋体" panose="02010609030101010101" pitchFamily="49" charset="-122"/>
              </a:rPr>
              <a:t>(y, X, </a:t>
            </a:r>
            <a:r>
              <a:rPr lang="en-US" altLang="zh-CN" sz="3200" dirty="0" err="1">
                <a:solidFill>
                  <a:srgbClr val="000000"/>
                </a:solidFill>
                <a:latin typeface="新宋体" panose="02010609030101010101" pitchFamily="49" charset="-122"/>
                <a:ea typeface="新宋体" panose="02010609030101010101" pitchFamily="49" charset="-122"/>
              </a:rPr>
              <a:t>lamda</a:t>
            </a:r>
            <a:r>
              <a:rPr lang="en-US" altLang="zh-CN" sz="3200" dirty="0">
                <a:solidFill>
                  <a:srgbClr val="000000"/>
                </a:solidFill>
                <a:latin typeface="新宋体" panose="02010609030101010101" pitchFamily="49" charset="-122"/>
                <a:ea typeface="新宋体" panose="02010609030101010101" pitchFamily="49" charset="-122"/>
              </a:rPr>
              <a:t>, 10, </a:t>
            </a:r>
            <a:r>
              <a:rPr lang="en-US" altLang="zh-CN" sz="3200" dirty="0">
                <a:solidFill>
                  <a:srgbClr val="0000FF"/>
                </a:solidFill>
                <a:latin typeface="新宋体" panose="02010609030101010101" pitchFamily="49" charset="-122"/>
                <a:ea typeface="新宋体" panose="02010609030101010101" pitchFamily="49" charset="-122"/>
              </a:rPr>
              <a:t>true</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a:solidFill>
                  <a:srgbClr val="0000FF"/>
                </a:solidFill>
                <a:latin typeface="新宋体" panose="02010609030101010101" pitchFamily="49" charset="-122"/>
                <a:ea typeface="新宋体" panose="02010609030101010101" pitchFamily="49" charset="-122"/>
              </a:rPr>
              <a:t>false</a:t>
            </a:r>
            <a:r>
              <a:rPr lang="en-US" altLang="zh-CN" sz="3200" dirty="0">
                <a:solidFill>
                  <a:srgbClr val="000000"/>
                </a:solidFill>
                <a:latin typeface="新宋体" panose="02010609030101010101" pitchFamily="49" charset="-122"/>
                <a:ea typeface="新宋体" panose="02010609030101010101" pitchFamily="49" charset="-122"/>
              </a:rPr>
              <a:t>, 29104612) </a:t>
            </a:r>
            <a:r>
              <a:rPr lang="en-US" altLang="zh-CN" sz="3200" dirty="0">
                <a:solidFill>
                  <a:srgbClr val="008080"/>
                </a:solidFill>
                <a:latin typeface="新宋体" panose="02010609030101010101" pitchFamily="49" charset="-122"/>
                <a:ea typeface="新宋体" panose="02010609030101010101" pitchFamily="49" charset="-122"/>
              </a:rPr>
              <a:t>&lt;&lt;</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err="1">
                <a:solidFill>
                  <a:srgbClr val="000000"/>
                </a:solidFill>
                <a:latin typeface="新宋体" panose="02010609030101010101" pitchFamily="49" charset="-122"/>
                <a:ea typeface="新宋体" panose="02010609030101010101" pitchFamily="49" charset="-122"/>
              </a:rPr>
              <a:t>endl</a:t>
            </a:r>
            <a:r>
              <a:rPr lang="en-US" altLang="zh-CN" sz="3200" dirty="0">
                <a:solidFill>
                  <a:srgbClr val="000000"/>
                </a:solidFill>
                <a:latin typeface="新宋体" panose="02010609030101010101" pitchFamily="49" charset="-122"/>
                <a:ea typeface="新宋体" panose="02010609030101010101" pitchFamily="49" charset="-122"/>
              </a:rPr>
              <a:t>;</a:t>
            </a:r>
          </a:p>
          <a:p>
            <a:r>
              <a:rPr lang="en-US" altLang="zh-CN" sz="3200" dirty="0">
                <a:solidFill>
                  <a:srgbClr val="000000"/>
                </a:solidFill>
                <a:latin typeface="新宋体" panose="02010609030101010101" pitchFamily="49" charset="-122"/>
                <a:ea typeface="新宋体" panose="02010609030101010101" pitchFamily="49" charset="-122"/>
              </a:rPr>
              <a:t>}</a:t>
            </a:r>
          </a:p>
          <a:p>
            <a:endParaRPr lang="zh-CN" altLang="en-US" sz="3200" dirty="0">
              <a:solidFill>
                <a:srgbClr val="000000"/>
              </a:solidFill>
              <a:latin typeface="新宋体" panose="02010609030101010101" pitchFamily="49" charset="-122"/>
              <a:ea typeface="新宋体" panose="02010609030101010101" pitchFamily="49" charset="-122"/>
            </a:endParaRPr>
          </a:p>
          <a:p>
            <a:r>
              <a:rPr lang="en-US" altLang="zh-CN" sz="3200" dirty="0" err="1">
                <a:solidFill>
                  <a:srgbClr val="000000"/>
                </a:solidFill>
                <a:latin typeface="新宋体" panose="02010609030101010101" pitchFamily="49" charset="-122"/>
                <a:ea typeface="新宋体" panose="02010609030101010101" pitchFamily="49" charset="-122"/>
              </a:rPr>
              <a:t>cout</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a:solidFill>
                  <a:srgbClr val="008080"/>
                </a:solidFill>
                <a:latin typeface="新宋体" panose="02010609030101010101" pitchFamily="49" charset="-122"/>
                <a:ea typeface="新宋体" panose="02010609030101010101" pitchFamily="49" charset="-122"/>
              </a:rPr>
              <a:t>&lt;&lt;</a:t>
            </a:r>
            <a:r>
              <a:rPr lang="zh-CN" altLang="en-US" sz="3200" dirty="0">
                <a:solidFill>
                  <a:srgbClr val="000000"/>
                </a:solidFill>
                <a:latin typeface="新宋体" panose="02010609030101010101" pitchFamily="49" charset="-122"/>
                <a:ea typeface="新宋体" panose="02010609030101010101" pitchFamily="49" charset="-122"/>
              </a:rPr>
              <a:t> </a:t>
            </a:r>
            <a:r>
              <a:rPr lang="en-US" altLang="zh-CN" sz="3200" dirty="0">
                <a:solidFill>
                  <a:srgbClr val="A31515"/>
                </a:solidFill>
                <a:latin typeface="新宋体" panose="02010609030101010101" pitchFamily="49" charset="-122"/>
                <a:ea typeface="新宋体" panose="02010609030101010101" pitchFamily="49" charset="-122"/>
              </a:rPr>
              <a:t>"</a:t>
            </a:r>
            <a:r>
              <a:rPr lang="zh-CN" altLang="en-US" sz="3200" dirty="0">
                <a:solidFill>
                  <a:srgbClr val="A31515"/>
                </a:solidFill>
                <a:latin typeface="新宋体" panose="02010609030101010101" pitchFamily="49" charset="-122"/>
                <a:ea typeface="新宋体" panose="02010609030101010101" pitchFamily="49" charset="-122"/>
              </a:rPr>
              <a:t>线性</a:t>
            </a:r>
            <a:r>
              <a:rPr lang="en-US" altLang="zh-CN" sz="3200" dirty="0">
                <a:solidFill>
                  <a:srgbClr val="A31515"/>
                </a:solidFill>
                <a:latin typeface="新宋体" panose="02010609030101010101" pitchFamily="49" charset="-122"/>
                <a:ea typeface="新宋体" panose="02010609030101010101" pitchFamily="49" charset="-122"/>
              </a:rPr>
              <a:t>SVM</a:t>
            </a:r>
            <a:r>
              <a:rPr lang="zh-CN" altLang="en-US" sz="3200" dirty="0">
                <a:solidFill>
                  <a:srgbClr val="A31515"/>
                </a:solidFill>
                <a:latin typeface="新宋体" panose="02010609030101010101" pitchFamily="49" charset="-122"/>
                <a:ea typeface="新宋体" panose="02010609030101010101" pitchFamily="49" charset="-122"/>
              </a:rPr>
              <a:t>封闭测试</a:t>
            </a:r>
            <a:r>
              <a:rPr lang="en-US" altLang="zh-CN" sz="3200" dirty="0">
                <a:solidFill>
                  <a:srgbClr val="A31515"/>
                </a:solidFill>
                <a:latin typeface="新宋体" panose="02010609030101010101" pitchFamily="49" charset="-122"/>
                <a:ea typeface="新宋体" panose="02010609030101010101" pitchFamily="49" charset="-122"/>
              </a:rPr>
              <a:t>..."</a:t>
            </a:r>
            <a:r>
              <a:rPr lang="zh-CN" altLang="en-US" sz="3200" dirty="0">
                <a:solidFill>
                  <a:srgbClr val="000000"/>
                </a:solidFill>
                <a:latin typeface="新宋体" panose="02010609030101010101" pitchFamily="49" charset="-122"/>
                <a:ea typeface="新宋体" panose="02010609030101010101" pitchFamily="49" charset="-122"/>
              </a:rPr>
              <a:t> </a:t>
            </a:r>
            <a:r>
              <a:rPr lang="en-US" altLang="zh-CN" sz="3200" dirty="0">
                <a:solidFill>
                  <a:srgbClr val="008080"/>
                </a:solidFill>
                <a:latin typeface="新宋体" panose="02010609030101010101" pitchFamily="49" charset="-122"/>
                <a:ea typeface="新宋体" panose="02010609030101010101" pitchFamily="49" charset="-122"/>
              </a:rPr>
              <a:t>&lt;&lt;</a:t>
            </a:r>
            <a:r>
              <a:rPr lang="zh-CN" altLang="en-US" sz="3200" dirty="0">
                <a:solidFill>
                  <a:srgbClr val="000000"/>
                </a:solidFill>
                <a:latin typeface="新宋体" panose="02010609030101010101" pitchFamily="49" charset="-122"/>
                <a:ea typeface="新宋体" panose="02010609030101010101" pitchFamily="49" charset="-122"/>
              </a:rPr>
              <a:t> </a:t>
            </a:r>
            <a:r>
              <a:rPr lang="en-US" altLang="zh-CN" sz="3200" dirty="0" err="1">
                <a:solidFill>
                  <a:srgbClr val="000000"/>
                </a:solidFill>
                <a:latin typeface="新宋体" panose="02010609030101010101" pitchFamily="49" charset="-122"/>
                <a:ea typeface="新宋体" panose="02010609030101010101" pitchFamily="49" charset="-122"/>
              </a:rPr>
              <a:t>endl</a:t>
            </a:r>
            <a:r>
              <a:rPr lang="en-US" altLang="zh-CN" sz="3200" dirty="0">
                <a:solidFill>
                  <a:srgbClr val="000000"/>
                </a:solidFill>
                <a:latin typeface="新宋体" panose="02010609030101010101" pitchFamily="49" charset="-122"/>
                <a:ea typeface="新宋体" panose="02010609030101010101" pitchFamily="49" charset="-122"/>
              </a:rPr>
              <a:t>;</a:t>
            </a:r>
          </a:p>
          <a:p>
            <a:r>
              <a:rPr lang="en-US" altLang="zh-CN" sz="3200" dirty="0">
                <a:solidFill>
                  <a:srgbClr val="008000"/>
                </a:solidFill>
                <a:latin typeface="新宋体" panose="02010609030101010101" pitchFamily="49" charset="-122"/>
                <a:ea typeface="新宋体" panose="02010609030101010101" pitchFamily="49" charset="-122"/>
              </a:rPr>
              <a:t>//</a:t>
            </a:r>
            <a:r>
              <a:rPr lang="zh-CN" altLang="en-US" sz="3200" dirty="0">
                <a:solidFill>
                  <a:srgbClr val="008000"/>
                </a:solidFill>
                <a:latin typeface="新宋体" panose="02010609030101010101" pitchFamily="49" charset="-122"/>
                <a:ea typeface="新宋体" panose="02010609030101010101" pitchFamily="49" charset="-122"/>
              </a:rPr>
              <a:t>进行十折交叉验证评价</a:t>
            </a:r>
            <a:endParaRPr lang="zh-CN" altLang="en-US" sz="3200" dirty="0">
              <a:solidFill>
                <a:srgbClr val="000000"/>
              </a:solidFill>
              <a:latin typeface="新宋体" panose="02010609030101010101" pitchFamily="49" charset="-122"/>
              <a:ea typeface="新宋体" panose="02010609030101010101" pitchFamily="49" charset="-122"/>
            </a:endParaRPr>
          </a:p>
          <a:p>
            <a:r>
              <a:rPr lang="en-US" altLang="zh-CN" sz="3200" dirty="0">
                <a:solidFill>
                  <a:srgbClr val="0000FF"/>
                </a:solidFill>
                <a:latin typeface="新宋体" panose="02010609030101010101" pitchFamily="49" charset="-122"/>
                <a:ea typeface="新宋体" panose="02010609030101010101" pitchFamily="49" charset="-122"/>
              </a:rPr>
              <a:t>for</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a:solidFill>
                  <a:srgbClr val="0000FF"/>
                </a:solidFill>
                <a:latin typeface="新宋体" panose="02010609030101010101" pitchFamily="49" charset="-122"/>
                <a:ea typeface="新宋体" panose="02010609030101010101" pitchFamily="49" charset="-122"/>
              </a:rPr>
              <a:t>double</a:t>
            </a:r>
            <a:r>
              <a:rPr lang="en-US" altLang="zh-CN" sz="3200" dirty="0">
                <a:solidFill>
                  <a:srgbClr val="000000"/>
                </a:solidFill>
                <a:latin typeface="新宋体" panose="02010609030101010101" pitchFamily="49" charset="-122"/>
                <a:ea typeface="新宋体" panose="02010609030101010101" pitchFamily="49" charset="-122"/>
              </a:rPr>
              <a:t> C = 0.01; C &lt; 0.2; C += 0.01)</a:t>
            </a:r>
          </a:p>
          <a:p>
            <a:r>
              <a:rPr lang="en-US" altLang="zh-CN" sz="3200" dirty="0">
                <a:solidFill>
                  <a:srgbClr val="000000"/>
                </a:solidFill>
                <a:latin typeface="新宋体" panose="02010609030101010101" pitchFamily="49" charset="-122"/>
                <a:ea typeface="新宋体" panose="02010609030101010101" pitchFamily="49" charset="-122"/>
              </a:rPr>
              <a:t>{</a:t>
            </a:r>
          </a:p>
          <a:p>
            <a:r>
              <a:rPr lang="en-US" altLang="zh-CN" sz="3200" dirty="0" err="1">
                <a:solidFill>
                  <a:srgbClr val="000000"/>
                </a:solidFill>
                <a:latin typeface="新宋体" panose="02010609030101010101" pitchFamily="49" charset="-122"/>
                <a:ea typeface="新宋体" panose="02010609030101010101" pitchFamily="49" charset="-122"/>
              </a:rPr>
              <a:t>kernel.linear</a:t>
            </a:r>
            <a:r>
              <a:rPr lang="en-US" altLang="zh-CN" sz="3200" dirty="0">
                <a:solidFill>
                  <a:srgbClr val="000000"/>
                </a:solidFill>
                <a:latin typeface="新宋体" panose="02010609030101010101" pitchFamily="49" charset="-122"/>
                <a:ea typeface="新宋体" panose="02010609030101010101" pitchFamily="49" charset="-122"/>
              </a:rPr>
              <a:t>(C);</a:t>
            </a:r>
          </a:p>
          <a:p>
            <a:r>
              <a:rPr lang="en-US" altLang="zh-CN" sz="3200" dirty="0" err="1">
                <a:solidFill>
                  <a:srgbClr val="000000"/>
                </a:solidFill>
                <a:latin typeface="新宋体" panose="02010609030101010101" pitchFamily="49" charset="-122"/>
                <a:ea typeface="新宋体" panose="02010609030101010101" pitchFamily="49" charset="-122"/>
              </a:rPr>
              <a:t>cout</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a:solidFill>
                  <a:srgbClr val="008080"/>
                </a:solidFill>
                <a:latin typeface="新宋体" panose="02010609030101010101" pitchFamily="49" charset="-122"/>
                <a:ea typeface="新宋体" panose="02010609030101010101" pitchFamily="49" charset="-122"/>
              </a:rPr>
              <a:t>&lt;&lt;</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a:solidFill>
                  <a:srgbClr val="A31515"/>
                </a:solidFill>
                <a:latin typeface="新宋体" panose="02010609030101010101" pitchFamily="49" charset="-122"/>
                <a:ea typeface="新宋体" panose="02010609030101010101" pitchFamily="49" charset="-122"/>
              </a:rPr>
              <a:t>"C= "</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a:solidFill>
                  <a:srgbClr val="008080"/>
                </a:solidFill>
                <a:latin typeface="新宋体" panose="02010609030101010101" pitchFamily="49" charset="-122"/>
                <a:ea typeface="新宋体" panose="02010609030101010101" pitchFamily="49" charset="-122"/>
              </a:rPr>
              <a:t>&lt;&lt;</a:t>
            </a:r>
            <a:r>
              <a:rPr lang="en-US" altLang="zh-CN" sz="3200" dirty="0">
                <a:solidFill>
                  <a:srgbClr val="000000"/>
                </a:solidFill>
                <a:latin typeface="新宋体" panose="02010609030101010101" pitchFamily="49" charset="-122"/>
                <a:ea typeface="新宋体" panose="02010609030101010101" pitchFamily="49" charset="-122"/>
              </a:rPr>
              <a:t> C </a:t>
            </a:r>
            <a:r>
              <a:rPr lang="en-US" altLang="zh-CN" sz="3200" dirty="0">
                <a:solidFill>
                  <a:srgbClr val="008080"/>
                </a:solidFill>
                <a:latin typeface="新宋体" panose="02010609030101010101" pitchFamily="49" charset="-122"/>
                <a:ea typeface="新宋体" panose="02010609030101010101" pitchFamily="49" charset="-122"/>
              </a:rPr>
              <a:t>&lt;&lt;</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a:solidFill>
                  <a:srgbClr val="A31515"/>
                </a:solidFill>
                <a:latin typeface="新宋体" panose="02010609030101010101" pitchFamily="49" charset="-122"/>
                <a:ea typeface="新宋体" panose="02010609030101010101" pitchFamily="49" charset="-122"/>
              </a:rPr>
              <a:t>" "</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a:solidFill>
                  <a:srgbClr val="008080"/>
                </a:solidFill>
                <a:latin typeface="新宋体" panose="02010609030101010101" pitchFamily="49" charset="-122"/>
                <a:ea typeface="新宋体" panose="02010609030101010101" pitchFamily="49" charset="-122"/>
              </a:rPr>
              <a:t>&lt;&lt;</a:t>
            </a:r>
            <a:r>
              <a:rPr lang="en-US" altLang="zh-CN" sz="3200" dirty="0">
                <a:solidFill>
                  <a:srgbClr val="000000"/>
                </a:solidFill>
                <a:latin typeface="新宋体" panose="02010609030101010101" pitchFamily="49" charset="-122"/>
                <a:ea typeface="新宋体" panose="02010609030101010101" pitchFamily="49" charset="-122"/>
              </a:rPr>
              <a:t> dm::</a:t>
            </a:r>
            <a:r>
              <a:rPr lang="en-US" altLang="zh-CN" sz="3200" dirty="0" err="1">
                <a:solidFill>
                  <a:srgbClr val="2B91AF"/>
                </a:solidFill>
                <a:latin typeface="新宋体" panose="02010609030101010101" pitchFamily="49" charset="-122"/>
                <a:ea typeface="新宋体" panose="02010609030101010101" pitchFamily="49" charset="-122"/>
              </a:rPr>
              <a:t>TSVM_Nominal</a:t>
            </a:r>
            <a:r>
              <a:rPr lang="en-US" altLang="zh-CN" sz="3200" dirty="0">
                <a:solidFill>
                  <a:srgbClr val="000000"/>
                </a:solidFill>
                <a:latin typeface="新宋体" panose="02010609030101010101" pitchFamily="49" charset="-122"/>
                <a:ea typeface="新宋体" panose="02010609030101010101" pitchFamily="49" charset="-122"/>
              </a:rPr>
              <a:t>::</a:t>
            </a:r>
            <a:r>
              <a:rPr lang="en-US" altLang="zh-CN" sz="3200" dirty="0" err="1">
                <a:solidFill>
                  <a:srgbClr val="000000"/>
                </a:solidFill>
                <a:latin typeface="新宋体" panose="02010609030101010101" pitchFamily="49" charset="-122"/>
                <a:ea typeface="新宋体" panose="02010609030101010101" pitchFamily="49" charset="-122"/>
              </a:rPr>
              <a:t>kCloseTest</a:t>
            </a:r>
            <a:r>
              <a:rPr lang="en-US" altLang="zh-CN" sz="3200" dirty="0">
                <a:solidFill>
                  <a:srgbClr val="000000"/>
                </a:solidFill>
                <a:latin typeface="新宋体" panose="02010609030101010101" pitchFamily="49" charset="-122"/>
                <a:ea typeface="新宋体" panose="02010609030101010101" pitchFamily="49" charset="-122"/>
              </a:rPr>
              <a:t>(y, X, kernel) </a:t>
            </a:r>
            <a:r>
              <a:rPr lang="en-US" altLang="zh-CN" sz="3200" dirty="0">
                <a:solidFill>
                  <a:srgbClr val="008080"/>
                </a:solidFill>
                <a:latin typeface="新宋体" panose="02010609030101010101" pitchFamily="49" charset="-122"/>
                <a:ea typeface="新宋体" panose="02010609030101010101" pitchFamily="49" charset="-122"/>
              </a:rPr>
              <a:t>&lt;&lt;</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err="1">
                <a:solidFill>
                  <a:srgbClr val="000000"/>
                </a:solidFill>
                <a:latin typeface="新宋体" panose="02010609030101010101" pitchFamily="49" charset="-122"/>
                <a:ea typeface="新宋体" panose="02010609030101010101" pitchFamily="49" charset="-122"/>
              </a:rPr>
              <a:t>endl</a:t>
            </a:r>
            <a:r>
              <a:rPr lang="en-US" altLang="zh-CN" sz="3200" dirty="0">
                <a:solidFill>
                  <a:srgbClr val="000000"/>
                </a:solidFill>
                <a:latin typeface="新宋体" panose="02010609030101010101" pitchFamily="49" charset="-122"/>
                <a:ea typeface="新宋体" panose="02010609030101010101" pitchFamily="49" charset="-122"/>
              </a:rPr>
              <a:t>;</a:t>
            </a:r>
          </a:p>
          <a:p>
            <a:r>
              <a:rPr lang="en-US" altLang="zh-CN" sz="3200" dirty="0">
                <a:solidFill>
                  <a:srgbClr val="000000"/>
                </a:solidFill>
                <a:latin typeface="新宋体" panose="02010609030101010101" pitchFamily="49" charset="-122"/>
                <a:ea typeface="新宋体" panose="02010609030101010101" pitchFamily="49" charset="-122"/>
              </a:rPr>
              <a:t>}</a:t>
            </a:r>
          </a:p>
          <a:p>
            <a:r>
              <a:rPr lang="en-US" altLang="zh-CN" sz="3200" dirty="0">
                <a:solidFill>
                  <a:srgbClr val="0000FF"/>
                </a:solidFill>
                <a:latin typeface="新宋体" panose="02010609030101010101" pitchFamily="49" charset="-122"/>
                <a:ea typeface="新宋体" panose="02010609030101010101" pitchFamily="49" charset="-122"/>
              </a:rPr>
              <a:t>for</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a:solidFill>
                  <a:srgbClr val="0000FF"/>
                </a:solidFill>
                <a:latin typeface="新宋体" panose="02010609030101010101" pitchFamily="49" charset="-122"/>
                <a:ea typeface="新宋体" panose="02010609030101010101" pitchFamily="49" charset="-122"/>
              </a:rPr>
              <a:t>double</a:t>
            </a:r>
            <a:r>
              <a:rPr lang="en-US" altLang="zh-CN" sz="3200" dirty="0">
                <a:solidFill>
                  <a:srgbClr val="000000"/>
                </a:solidFill>
                <a:latin typeface="新宋体" panose="02010609030101010101" pitchFamily="49" charset="-122"/>
                <a:ea typeface="新宋体" panose="02010609030101010101" pitchFamily="49" charset="-122"/>
              </a:rPr>
              <a:t> C = 0.2; C &lt;= 1; C += 0.1)</a:t>
            </a:r>
          </a:p>
          <a:p>
            <a:r>
              <a:rPr lang="en-US" altLang="zh-CN" sz="3200" dirty="0">
                <a:solidFill>
                  <a:srgbClr val="000000"/>
                </a:solidFill>
                <a:latin typeface="新宋体" panose="02010609030101010101" pitchFamily="49" charset="-122"/>
                <a:ea typeface="新宋体" panose="02010609030101010101" pitchFamily="49" charset="-122"/>
              </a:rPr>
              <a:t>{</a:t>
            </a:r>
          </a:p>
          <a:p>
            <a:r>
              <a:rPr lang="en-US" altLang="zh-CN" sz="3200" dirty="0" err="1">
                <a:solidFill>
                  <a:srgbClr val="000000"/>
                </a:solidFill>
                <a:latin typeface="新宋体" panose="02010609030101010101" pitchFamily="49" charset="-122"/>
                <a:ea typeface="新宋体" panose="02010609030101010101" pitchFamily="49" charset="-122"/>
              </a:rPr>
              <a:t>kernel.linear</a:t>
            </a:r>
            <a:r>
              <a:rPr lang="en-US" altLang="zh-CN" sz="3200" dirty="0">
                <a:solidFill>
                  <a:srgbClr val="000000"/>
                </a:solidFill>
                <a:latin typeface="新宋体" panose="02010609030101010101" pitchFamily="49" charset="-122"/>
                <a:ea typeface="新宋体" panose="02010609030101010101" pitchFamily="49" charset="-122"/>
              </a:rPr>
              <a:t>(C);</a:t>
            </a:r>
          </a:p>
          <a:p>
            <a:r>
              <a:rPr lang="en-US" altLang="zh-CN" sz="3200" dirty="0" err="1">
                <a:solidFill>
                  <a:srgbClr val="000000"/>
                </a:solidFill>
                <a:latin typeface="新宋体" panose="02010609030101010101" pitchFamily="49" charset="-122"/>
                <a:ea typeface="新宋体" panose="02010609030101010101" pitchFamily="49" charset="-122"/>
              </a:rPr>
              <a:t>cout</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a:solidFill>
                  <a:srgbClr val="008080"/>
                </a:solidFill>
                <a:latin typeface="新宋体" panose="02010609030101010101" pitchFamily="49" charset="-122"/>
                <a:ea typeface="新宋体" panose="02010609030101010101" pitchFamily="49" charset="-122"/>
              </a:rPr>
              <a:t>&lt;&lt;</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a:solidFill>
                  <a:srgbClr val="A31515"/>
                </a:solidFill>
                <a:latin typeface="新宋体" panose="02010609030101010101" pitchFamily="49" charset="-122"/>
                <a:ea typeface="新宋体" panose="02010609030101010101" pitchFamily="49" charset="-122"/>
              </a:rPr>
              <a:t>"C= "</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a:solidFill>
                  <a:srgbClr val="008080"/>
                </a:solidFill>
                <a:latin typeface="新宋体" panose="02010609030101010101" pitchFamily="49" charset="-122"/>
                <a:ea typeface="新宋体" panose="02010609030101010101" pitchFamily="49" charset="-122"/>
              </a:rPr>
              <a:t>&lt;&lt;</a:t>
            </a:r>
            <a:r>
              <a:rPr lang="en-US" altLang="zh-CN" sz="3200" dirty="0">
                <a:solidFill>
                  <a:srgbClr val="000000"/>
                </a:solidFill>
                <a:latin typeface="新宋体" panose="02010609030101010101" pitchFamily="49" charset="-122"/>
                <a:ea typeface="新宋体" panose="02010609030101010101" pitchFamily="49" charset="-122"/>
              </a:rPr>
              <a:t> C </a:t>
            </a:r>
            <a:r>
              <a:rPr lang="en-US" altLang="zh-CN" sz="3200" dirty="0">
                <a:solidFill>
                  <a:srgbClr val="008080"/>
                </a:solidFill>
                <a:latin typeface="新宋体" panose="02010609030101010101" pitchFamily="49" charset="-122"/>
                <a:ea typeface="新宋体" panose="02010609030101010101" pitchFamily="49" charset="-122"/>
              </a:rPr>
              <a:t>&lt;&lt;</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a:solidFill>
                  <a:srgbClr val="A31515"/>
                </a:solidFill>
                <a:latin typeface="新宋体" panose="02010609030101010101" pitchFamily="49" charset="-122"/>
                <a:ea typeface="新宋体" panose="02010609030101010101" pitchFamily="49" charset="-122"/>
              </a:rPr>
              <a:t>" "</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a:solidFill>
                  <a:srgbClr val="008080"/>
                </a:solidFill>
                <a:latin typeface="新宋体" panose="02010609030101010101" pitchFamily="49" charset="-122"/>
                <a:ea typeface="新宋体" panose="02010609030101010101" pitchFamily="49" charset="-122"/>
              </a:rPr>
              <a:t>&lt;&lt;</a:t>
            </a:r>
            <a:r>
              <a:rPr lang="en-US" altLang="zh-CN" sz="3200" dirty="0">
                <a:solidFill>
                  <a:srgbClr val="000000"/>
                </a:solidFill>
                <a:latin typeface="新宋体" panose="02010609030101010101" pitchFamily="49" charset="-122"/>
                <a:ea typeface="新宋体" panose="02010609030101010101" pitchFamily="49" charset="-122"/>
              </a:rPr>
              <a:t> dm::</a:t>
            </a:r>
            <a:r>
              <a:rPr lang="en-US" altLang="zh-CN" sz="3200" dirty="0" err="1">
                <a:solidFill>
                  <a:srgbClr val="2B91AF"/>
                </a:solidFill>
                <a:latin typeface="新宋体" panose="02010609030101010101" pitchFamily="49" charset="-122"/>
                <a:ea typeface="新宋体" panose="02010609030101010101" pitchFamily="49" charset="-122"/>
              </a:rPr>
              <a:t>TSVM_Nominal</a:t>
            </a:r>
            <a:r>
              <a:rPr lang="en-US" altLang="zh-CN" sz="3200" dirty="0">
                <a:solidFill>
                  <a:srgbClr val="000000"/>
                </a:solidFill>
                <a:latin typeface="新宋体" panose="02010609030101010101" pitchFamily="49" charset="-122"/>
                <a:ea typeface="新宋体" panose="02010609030101010101" pitchFamily="49" charset="-122"/>
              </a:rPr>
              <a:t>::</a:t>
            </a:r>
            <a:r>
              <a:rPr lang="en-US" altLang="zh-CN" sz="3200" dirty="0" err="1">
                <a:solidFill>
                  <a:srgbClr val="000000"/>
                </a:solidFill>
                <a:latin typeface="新宋体" panose="02010609030101010101" pitchFamily="49" charset="-122"/>
                <a:ea typeface="新宋体" panose="02010609030101010101" pitchFamily="49" charset="-122"/>
              </a:rPr>
              <a:t>kCloseTest</a:t>
            </a:r>
            <a:r>
              <a:rPr lang="en-US" altLang="zh-CN" sz="3200" dirty="0">
                <a:solidFill>
                  <a:srgbClr val="000000"/>
                </a:solidFill>
                <a:latin typeface="新宋体" panose="02010609030101010101" pitchFamily="49" charset="-122"/>
                <a:ea typeface="新宋体" panose="02010609030101010101" pitchFamily="49" charset="-122"/>
              </a:rPr>
              <a:t>(y, X, kernel) </a:t>
            </a:r>
            <a:r>
              <a:rPr lang="en-US" altLang="zh-CN" sz="3200" dirty="0">
                <a:solidFill>
                  <a:srgbClr val="008080"/>
                </a:solidFill>
                <a:latin typeface="新宋体" panose="02010609030101010101" pitchFamily="49" charset="-122"/>
                <a:ea typeface="新宋体" panose="02010609030101010101" pitchFamily="49" charset="-122"/>
              </a:rPr>
              <a:t>&lt;&lt;</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err="1">
                <a:solidFill>
                  <a:srgbClr val="000000"/>
                </a:solidFill>
                <a:latin typeface="新宋体" panose="02010609030101010101" pitchFamily="49" charset="-122"/>
                <a:ea typeface="新宋体" panose="02010609030101010101" pitchFamily="49" charset="-122"/>
              </a:rPr>
              <a:t>endl</a:t>
            </a:r>
            <a:r>
              <a:rPr lang="en-US" altLang="zh-CN" sz="3200" dirty="0">
                <a:solidFill>
                  <a:srgbClr val="000000"/>
                </a:solidFill>
                <a:latin typeface="新宋体" panose="02010609030101010101" pitchFamily="49" charset="-122"/>
                <a:ea typeface="新宋体" panose="02010609030101010101" pitchFamily="49" charset="-122"/>
              </a:rPr>
              <a:t>;</a:t>
            </a:r>
          </a:p>
          <a:p>
            <a:r>
              <a:rPr lang="en-US" altLang="zh-CN" sz="3200" dirty="0">
                <a:solidFill>
                  <a:srgbClr val="000000"/>
                </a:solidFill>
                <a:latin typeface="新宋体" panose="02010609030101010101" pitchFamily="49" charset="-122"/>
                <a:ea typeface="新宋体" panose="02010609030101010101" pitchFamily="49" charset="-122"/>
              </a:rPr>
              <a:t>}</a:t>
            </a:r>
          </a:p>
          <a:p>
            <a:endParaRPr lang="zh-CN" altLang="en-US" sz="3200" dirty="0">
              <a:solidFill>
                <a:srgbClr val="000000"/>
              </a:solidFill>
              <a:latin typeface="新宋体" panose="02010609030101010101" pitchFamily="49" charset="-122"/>
              <a:ea typeface="新宋体" panose="02010609030101010101" pitchFamily="49" charset="-122"/>
            </a:endParaRPr>
          </a:p>
          <a:p>
            <a:endParaRPr lang="zh-CN" altLang="en-US" dirty="0"/>
          </a:p>
        </p:txBody>
      </p:sp>
      <p:sp>
        <p:nvSpPr>
          <p:cNvPr id="4" name="页脚占位符 3">
            <a:extLst>
              <a:ext uri="{FF2B5EF4-FFF2-40B4-BE49-F238E27FC236}">
                <a16:creationId xmlns:a16="http://schemas.microsoft.com/office/drawing/2014/main" id="{14A7FD3C-0B61-4B53-ADA5-EF3931534D71}"/>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数据分析与数据挖掘建模与工具</a:t>
            </a:r>
            <a:r>
              <a:rPr lang="en-US" altLang="zh-CN"/>
              <a:t>》.</a:t>
            </a:r>
            <a:r>
              <a:rPr lang="zh-CN" altLang="en-US"/>
              <a:t>电子工业出版社</a:t>
            </a:r>
            <a:r>
              <a:rPr lang="en-US" altLang="zh-CN"/>
              <a:t>.2023</a:t>
            </a:r>
            <a:endParaRPr lang="en-US" altLang="zh-CN" dirty="0"/>
          </a:p>
        </p:txBody>
      </p:sp>
    </p:spTree>
    <p:extLst>
      <p:ext uri="{BB962C8B-B14F-4D97-AF65-F5344CB8AC3E}">
        <p14:creationId xmlns:p14="http://schemas.microsoft.com/office/powerpoint/2010/main" val="1791591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p:txBody>
          <a:bodyPr/>
          <a:lstStyle/>
          <a:p>
            <a:r>
              <a:rPr lang="zh-CN" altLang="en-US" dirty="0"/>
              <a:t>（二）</a:t>
            </a:r>
            <a:r>
              <a:rPr lang="en-US" altLang="zh-CN" dirty="0"/>
              <a:t> M-P</a:t>
            </a:r>
            <a:r>
              <a:rPr lang="zh-CN" altLang="en-US" dirty="0"/>
              <a:t>模型</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p:txBody>
          <a:bodyPr/>
          <a:lstStyle/>
          <a:p>
            <a:r>
              <a:rPr lang="en-US" altLang="zh-CN" dirty="0"/>
              <a:t>M-P</a:t>
            </a:r>
            <a:r>
              <a:rPr lang="zh-CN" altLang="en-US" dirty="0"/>
              <a:t>模型：</a:t>
            </a:r>
            <a:endParaRPr lang="en-US" altLang="zh-CN" dirty="0"/>
          </a:p>
          <a:p>
            <a:pPr lvl="1"/>
            <a:r>
              <a:rPr lang="zh-CN" altLang="en-US" dirty="0"/>
              <a:t>是一个对生物神经元简化的人工神经元的数学模型。</a:t>
            </a:r>
            <a:endParaRPr lang="en-US" altLang="zh-CN" dirty="0"/>
          </a:p>
          <a:p>
            <a:pPr lvl="1"/>
            <a:r>
              <a:rPr lang="zh-CN" altLang="en-US" dirty="0"/>
              <a:t>将接收到的一个输入中多个分量经线性加权求和后通过硬限幅函数输出。</a:t>
            </a:r>
            <a:endParaRPr lang="en-US" altLang="zh-CN" dirty="0"/>
          </a:p>
          <a:p>
            <a:pPr marL="0" indent="0">
              <a:buNone/>
            </a:pPr>
            <a:endParaRPr lang="en-US" altLang="zh-CN" dirty="0"/>
          </a:p>
        </p:txBody>
      </p:sp>
    </p:spTree>
    <p:extLst>
      <p:ext uri="{BB962C8B-B14F-4D97-AF65-F5344CB8AC3E}">
        <p14:creationId xmlns:p14="http://schemas.microsoft.com/office/powerpoint/2010/main" val="42783567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002CD1-19A7-47D2-B2D9-17C968FCB845}"/>
              </a:ext>
            </a:extLst>
          </p:cNvPr>
          <p:cNvSpPr>
            <a:spLocks noGrp="1"/>
          </p:cNvSpPr>
          <p:nvPr>
            <p:ph type="title"/>
          </p:nvPr>
        </p:nvSpPr>
        <p:spPr/>
        <p:txBody>
          <a:bodyPr/>
          <a:lstStyle/>
          <a:p>
            <a:r>
              <a:rPr lang="zh-CN" altLang="en-US" dirty="0"/>
              <a:t>（</a:t>
            </a:r>
            <a:r>
              <a:rPr lang="en-US" altLang="zh-CN" dirty="0"/>
              <a:t>3/3</a:t>
            </a:r>
            <a:r>
              <a:rPr lang="zh-CN" altLang="en-US" dirty="0"/>
              <a:t>）</a:t>
            </a:r>
          </a:p>
        </p:txBody>
      </p:sp>
      <p:sp>
        <p:nvSpPr>
          <p:cNvPr id="3" name="内容占位符 2">
            <a:extLst>
              <a:ext uri="{FF2B5EF4-FFF2-40B4-BE49-F238E27FC236}">
                <a16:creationId xmlns:a16="http://schemas.microsoft.com/office/drawing/2014/main" id="{798C460D-96D8-4799-86D4-6DACFF13E41B}"/>
              </a:ext>
            </a:extLst>
          </p:cNvPr>
          <p:cNvSpPr>
            <a:spLocks noGrp="1"/>
          </p:cNvSpPr>
          <p:nvPr>
            <p:ph idx="1"/>
          </p:nvPr>
        </p:nvSpPr>
        <p:spPr/>
        <p:txBody>
          <a:bodyPr>
            <a:normAutofit fontScale="62500" lnSpcReduction="20000"/>
          </a:bodyPr>
          <a:lstStyle/>
          <a:p>
            <a:r>
              <a:rPr lang="en-US" altLang="zh-CN" sz="3200" dirty="0" err="1">
                <a:solidFill>
                  <a:srgbClr val="000000"/>
                </a:solidFill>
                <a:latin typeface="新宋体" panose="02010609030101010101" pitchFamily="49" charset="-122"/>
                <a:ea typeface="新宋体" panose="02010609030101010101" pitchFamily="49" charset="-122"/>
              </a:rPr>
              <a:t>cout</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a:solidFill>
                  <a:srgbClr val="008080"/>
                </a:solidFill>
                <a:latin typeface="新宋体" panose="02010609030101010101" pitchFamily="49" charset="-122"/>
                <a:ea typeface="新宋体" panose="02010609030101010101" pitchFamily="49" charset="-122"/>
              </a:rPr>
              <a:t>&lt;&lt;</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a:solidFill>
                  <a:srgbClr val="A31515"/>
                </a:solidFill>
                <a:latin typeface="新宋体" panose="02010609030101010101" pitchFamily="49" charset="-122"/>
                <a:ea typeface="新宋体" panose="02010609030101010101" pitchFamily="49" charset="-122"/>
              </a:rPr>
              <a:t>"</a:t>
            </a:r>
            <a:r>
              <a:rPr lang="zh-CN" altLang="en-US" sz="3200" dirty="0">
                <a:solidFill>
                  <a:srgbClr val="A31515"/>
                </a:solidFill>
                <a:latin typeface="新宋体" panose="02010609030101010101" pitchFamily="49" charset="-122"/>
                <a:ea typeface="新宋体" panose="02010609030101010101" pitchFamily="49" charset="-122"/>
              </a:rPr>
              <a:t>线性</a:t>
            </a:r>
            <a:r>
              <a:rPr lang="en-US" altLang="zh-CN" sz="3200" dirty="0">
                <a:solidFill>
                  <a:srgbClr val="A31515"/>
                </a:solidFill>
                <a:latin typeface="新宋体" panose="02010609030101010101" pitchFamily="49" charset="-122"/>
                <a:ea typeface="新宋体" panose="02010609030101010101" pitchFamily="49" charset="-122"/>
              </a:rPr>
              <a:t>SVM</a:t>
            </a:r>
            <a:r>
              <a:rPr lang="zh-CN" altLang="en-US" sz="3200" dirty="0">
                <a:solidFill>
                  <a:srgbClr val="A31515"/>
                </a:solidFill>
                <a:latin typeface="新宋体" panose="02010609030101010101" pitchFamily="49" charset="-122"/>
                <a:ea typeface="新宋体" panose="02010609030101010101" pitchFamily="49" charset="-122"/>
              </a:rPr>
              <a:t>十折交叉验证</a:t>
            </a:r>
            <a:r>
              <a:rPr lang="en-US" altLang="zh-CN" sz="3200" dirty="0">
                <a:solidFill>
                  <a:srgbClr val="A31515"/>
                </a:solidFill>
                <a:latin typeface="新宋体" panose="02010609030101010101" pitchFamily="49" charset="-122"/>
                <a:ea typeface="新宋体" panose="02010609030101010101" pitchFamily="49" charset="-122"/>
              </a:rPr>
              <a:t>..."</a:t>
            </a:r>
            <a:r>
              <a:rPr lang="zh-CN" altLang="en-US" sz="3200" dirty="0">
                <a:solidFill>
                  <a:srgbClr val="000000"/>
                </a:solidFill>
                <a:latin typeface="新宋体" panose="02010609030101010101" pitchFamily="49" charset="-122"/>
                <a:ea typeface="新宋体" panose="02010609030101010101" pitchFamily="49" charset="-122"/>
              </a:rPr>
              <a:t> </a:t>
            </a:r>
            <a:r>
              <a:rPr lang="en-US" altLang="zh-CN" sz="3200" dirty="0">
                <a:solidFill>
                  <a:srgbClr val="008080"/>
                </a:solidFill>
                <a:latin typeface="新宋体" panose="02010609030101010101" pitchFamily="49" charset="-122"/>
                <a:ea typeface="新宋体" panose="02010609030101010101" pitchFamily="49" charset="-122"/>
              </a:rPr>
              <a:t>&lt;&lt;</a:t>
            </a:r>
            <a:r>
              <a:rPr lang="zh-CN" altLang="en-US" sz="3200" dirty="0">
                <a:solidFill>
                  <a:srgbClr val="000000"/>
                </a:solidFill>
                <a:latin typeface="新宋体" panose="02010609030101010101" pitchFamily="49" charset="-122"/>
                <a:ea typeface="新宋体" panose="02010609030101010101" pitchFamily="49" charset="-122"/>
              </a:rPr>
              <a:t> </a:t>
            </a:r>
            <a:r>
              <a:rPr lang="en-US" altLang="zh-CN" sz="3200" dirty="0" err="1">
                <a:solidFill>
                  <a:srgbClr val="000000"/>
                </a:solidFill>
                <a:latin typeface="新宋体" panose="02010609030101010101" pitchFamily="49" charset="-122"/>
                <a:ea typeface="新宋体" panose="02010609030101010101" pitchFamily="49" charset="-122"/>
              </a:rPr>
              <a:t>endl</a:t>
            </a:r>
            <a:r>
              <a:rPr lang="en-US" altLang="zh-CN" sz="3200" dirty="0">
                <a:solidFill>
                  <a:srgbClr val="000000"/>
                </a:solidFill>
                <a:latin typeface="新宋体" panose="02010609030101010101" pitchFamily="49" charset="-122"/>
                <a:ea typeface="新宋体" panose="02010609030101010101" pitchFamily="49" charset="-122"/>
              </a:rPr>
              <a:t>;</a:t>
            </a:r>
          </a:p>
          <a:p>
            <a:r>
              <a:rPr lang="en-US" altLang="zh-CN" sz="3200" dirty="0">
                <a:solidFill>
                  <a:srgbClr val="008000"/>
                </a:solidFill>
                <a:latin typeface="新宋体" panose="02010609030101010101" pitchFamily="49" charset="-122"/>
                <a:ea typeface="新宋体" panose="02010609030101010101" pitchFamily="49" charset="-122"/>
              </a:rPr>
              <a:t>//</a:t>
            </a:r>
            <a:r>
              <a:rPr lang="zh-CN" altLang="en-US" sz="3200" dirty="0">
                <a:solidFill>
                  <a:srgbClr val="008000"/>
                </a:solidFill>
                <a:latin typeface="新宋体" panose="02010609030101010101" pitchFamily="49" charset="-122"/>
                <a:ea typeface="新宋体" panose="02010609030101010101" pitchFamily="49" charset="-122"/>
              </a:rPr>
              <a:t>进行十折交叉验证评价</a:t>
            </a:r>
            <a:endParaRPr lang="zh-CN" altLang="en-US" sz="3200" dirty="0">
              <a:solidFill>
                <a:srgbClr val="000000"/>
              </a:solidFill>
              <a:latin typeface="新宋体" panose="02010609030101010101" pitchFamily="49" charset="-122"/>
              <a:ea typeface="新宋体" panose="02010609030101010101" pitchFamily="49" charset="-122"/>
            </a:endParaRPr>
          </a:p>
          <a:p>
            <a:r>
              <a:rPr lang="en-US" altLang="zh-CN" sz="3200" dirty="0">
                <a:solidFill>
                  <a:srgbClr val="0000FF"/>
                </a:solidFill>
                <a:latin typeface="新宋体" panose="02010609030101010101" pitchFamily="49" charset="-122"/>
                <a:ea typeface="新宋体" panose="02010609030101010101" pitchFamily="49" charset="-122"/>
              </a:rPr>
              <a:t>for</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a:solidFill>
                  <a:srgbClr val="0000FF"/>
                </a:solidFill>
                <a:latin typeface="新宋体" panose="02010609030101010101" pitchFamily="49" charset="-122"/>
                <a:ea typeface="新宋体" panose="02010609030101010101" pitchFamily="49" charset="-122"/>
              </a:rPr>
              <a:t>double</a:t>
            </a:r>
            <a:r>
              <a:rPr lang="en-US" altLang="zh-CN" sz="3200" dirty="0">
                <a:solidFill>
                  <a:srgbClr val="000000"/>
                </a:solidFill>
                <a:latin typeface="新宋体" panose="02010609030101010101" pitchFamily="49" charset="-122"/>
                <a:ea typeface="新宋体" panose="02010609030101010101" pitchFamily="49" charset="-122"/>
              </a:rPr>
              <a:t> C = 0.01; C &lt; 0.2; C += 0.01)</a:t>
            </a:r>
          </a:p>
          <a:p>
            <a:r>
              <a:rPr lang="en-US" altLang="zh-CN" sz="3200" dirty="0">
                <a:solidFill>
                  <a:srgbClr val="000000"/>
                </a:solidFill>
                <a:latin typeface="新宋体" panose="02010609030101010101" pitchFamily="49" charset="-122"/>
                <a:ea typeface="新宋体" panose="02010609030101010101" pitchFamily="49" charset="-122"/>
              </a:rPr>
              <a:t>{</a:t>
            </a:r>
          </a:p>
          <a:p>
            <a:r>
              <a:rPr lang="en-US" altLang="zh-CN" sz="3200" dirty="0" err="1">
                <a:solidFill>
                  <a:srgbClr val="000000"/>
                </a:solidFill>
                <a:latin typeface="新宋体" panose="02010609030101010101" pitchFamily="49" charset="-122"/>
                <a:ea typeface="新宋体" panose="02010609030101010101" pitchFamily="49" charset="-122"/>
              </a:rPr>
              <a:t>kernel.linear</a:t>
            </a:r>
            <a:r>
              <a:rPr lang="en-US" altLang="zh-CN" sz="3200" dirty="0">
                <a:solidFill>
                  <a:srgbClr val="000000"/>
                </a:solidFill>
                <a:latin typeface="新宋体" panose="02010609030101010101" pitchFamily="49" charset="-122"/>
                <a:ea typeface="新宋体" panose="02010609030101010101" pitchFamily="49" charset="-122"/>
              </a:rPr>
              <a:t>(C);</a:t>
            </a:r>
          </a:p>
          <a:p>
            <a:r>
              <a:rPr lang="da-DK" altLang="zh-CN" sz="3200" dirty="0">
                <a:solidFill>
                  <a:srgbClr val="000000"/>
                </a:solidFill>
                <a:latin typeface="新宋体" panose="02010609030101010101" pitchFamily="49" charset="-122"/>
                <a:ea typeface="新宋体" panose="02010609030101010101" pitchFamily="49" charset="-122"/>
              </a:rPr>
              <a:t>cout </a:t>
            </a:r>
            <a:r>
              <a:rPr lang="da-DK" altLang="zh-CN" sz="3200" dirty="0">
                <a:solidFill>
                  <a:srgbClr val="008080"/>
                </a:solidFill>
                <a:latin typeface="新宋体" panose="02010609030101010101" pitchFamily="49" charset="-122"/>
                <a:ea typeface="新宋体" panose="02010609030101010101" pitchFamily="49" charset="-122"/>
              </a:rPr>
              <a:t>&lt;&lt;</a:t>
            </a:r>
            <a:r>
              <a:rPr lang="da-DK" altLang="zh-CN" sz="3200" dirty="0">
                <a:solidFill>
                  <a:srgbClr val="000000"/>
                </a:solidFill>
                <a:latin typeface="新宋体" panose="02010609030101010101" pitchFamily="49" charset="-122"/>
                <a:ea typeface="新宋体" panose="02010609030101010101" pitchFamily="49" charset="-122"/>
              </a:rPr>
              <a:t> </a:t>
            </a:r>
            <a:r>
              <a:rPr lang="da-DK" altLang="zh-CN" sz="3200" dirty="0">
                <a:solidFill>
                  <a:srgbClr val="A31515"/>
                </a:solidFill>
                <a:latin typeface="新宋体" panose="02010609030101010101" pitchFamily="49" charset="-122"/>
                <a:ea typeface="新宋体" panose="02010609030101010101" pitchFamily="49" charset="-122"/>
              </a:rPr>
              <a:t>"C= "</a:t>
            </a:r>
            <a:r>
              <a:rPr lang="da-DK" altLang="zh-CN" sz="3200" dirty="0">
                <a:solidFill>
                  <a:srgbClr val="000000"/>
                </a:solidFill>
                <a:latin typeface="新宋体" panose="02010609030101010101" pitchFamily="49" charset="-122"/>
                <a:ea typeface="新宋体" panose="02010609030101010101" pitchFamily="49" charset="-122"/>
              </a:rPr>
              <a:t> </a:t>
            </a:r>
            <a:r>
              <a:rPr lang="da-DK" altLang="zh-CN" sz="3200" dirty="0">
                <a:solidFill>
                  <a:srgbClr val="008080"/>
                </a:solidFill>
                <a:latin typeface="新宋体" panose="02010609030101010101" pitchFamily="49" charset="-122"/>
                <a:ea typeface="新宋体" panose="02010609030101010101" pitchFamily="49" charset="-122"/>
              </a:rPr>
              <a:t>&lt;&lt;</a:t>
            </a:r>
            <a:r>
              <a:rPr lang="da-DK" altLang="zh-CN" sz="3200" dirty="0">
                <a:solidFill>
                  <a:srgbClr val="000000"/>
                </a:solidFill>
                <a:latin typeface="新宋体" panose="02010609030101010101" pitchFamily="49" charset="-122"/>
                <a:ea typeface="新宋体" panose="02010609030101010101" pitchFamily="49" charset="-122"/>
              </a:rPr>
              <a:t> C </a:t>
            </a:r>
            <a:r>
              <a:rPr lang="da-DK" altLang="zh-CN" sz="3200" dirty="0">
                <a:solidFill>
                  <a:srgbClr val="008080"/>
                </a:solidFill>
                <a:latin typeface="新宋体" panose="02010609030101010101" pitchFamily="49" charset="-122"/>
                <a:ea typeface="新宋体" panose="02010609030101010101" pitchFamily="49" charset="-122"/>
              </a:rPr>
              <a:t>&lt;&lt;</a:t>
            </a:r>
            <a:r>
              <a:rPr lang="da-DK" altLang="zh-CN" sz="3200" dirty="0">
                <a:solidFill>
                  <a:srgbClr val="000000"/>
                </a:solidFill>
                <a:latin typeface="新宋体" panose="02010609030101010101" pitchFamily="49" charset="-122"/>
                <a:ea typeface="新宋体" panose="02010609030101010101" pitchFamily="49" charset="-122"/>
              </a:rPr>
              <a:t> </a:t>
            </a:r>
            <a:r>
              <a:rPr lang="da-DK" altLang="zh-CN" sz="3200" dirty="0">
                <a:solidFill>
                  <a:srgbClr val="A31515"/>
                </a:solidFill>
                <a:latin typeface="新宋体" panose="02010609030101010101" pitchFamily="49" charset="-122"/>
                <a:ea typeface="新宋体" panose="02010609030101010101" pitchFamily="49" charset="-122"/>
              </a:rPr>
              <a:t>" "</a:t>
            </a:r>
            <a:r>
              <a:rPr lang="da-DK" altLang="zh-CN" sz="3200" dirty="0">
                <a:solidFill>
                  <a:srgbClr val="000000"/>
                </a:solidFill>
                <a:latin typeface="新宋体" panose="02010609030101010101" pitchFamily="49" charset="-122"/>
                <a:ea typeface="新宋体" panose="02010609030101010101" pitchFamily="49" charset="-122"/>
              </a:rPr>
              <a:t> </a:t>
            </a:r>
            <a:r>
              <a:rPr lang="da-DK" altLang="zh-CN" sz="3200" dirty="0">
                <a:solidFill>
                  <a:srgbClr val="008080"/>
                </a:solidFill>
                <a:latin typeface="新宋体" panose="02010609030101010101" pitchFamily="49" charset="-122"/>
                <a:ea typeface="新宋体" panose="02010609030101010101" pitchFamily="49" charset="-122"/>
              </a:rPr>
              <a:t>&lt;&lt;</a:t>
            </a:r>
            <a:r>
              <a:rPr lang="da-DK" altLang="zh-CN" sz="3200" dirty="0">
                <a:solidFill>
                  <a:srgbClr val="000000"/>
                </a:solidFill>
                <a:latin typeface="新宋体" panose="02010609030101010101" pitchFamily="49" charset="-122"/>
                <a:ea typeface="新宋体" panose="02010609030101010101" pitchFamily="49" charset="-122"/>
              </a:rPr>
              <a:t> dm::</a:t>
            </a:r>
            <a:r>
              <a:rPr lang="da-DK" altLang="zh-CN" sz="3200" dirty="0">
                <a:solidFill>
                  <a:srgbClr val="2B91AF"/>
                </a:solidFill>
                <a:latin typeface="新宋体" panose="02010609030101010101" pitchFamily="49" charset="-122"/>
                <a:ea typeface="新宋体" panose="02010609030101010101" pitchFamily="49" charset="-122"/>
              </a:rPr>
              <a:t>TSVM_Nominal</a:t>
            </a:r>
            <a:r>
              <a:rPr lang="da-DK" altLang="zh-CN" sz="3200" dirty="0">
                <a:solidFill>
                  <a:srgbClr val="000000"/>
                </a:solidFill>
                <a:latin typeface="新宋体" panose="02010609030101010101" pitchFamily="49" charset="-122"/>
                <a:ea typeface="新宋体" panose="02010609030101010101" pitchFamily="49" charset="-122"/>
              </a:rPr>
              <a:t>::kFold(y, X, kernel, 10, </a:t>
            </a:r>
            <a:r>
              <a:rPr lang="da-DK" altLang="zh-CN" sz="3200" dirty="0">
                <a:solidFill>
                  <a:srgbClr val="0000FF"/>
                </a:solidFill>
                <a:latin typeface="新宋体" panose="02010609030101010101" pitchFamily="49" charset="-122"/>
                <a:ea typeface="新宋体" panose="02010609030101010101" pitchFamily="49" charset="-122"/>
              </a:rPr>
              <a:t>true</a:t>
            </a:r>
            <a:r>
              <a:rPr lang="da-DK" altLang="zh-CN" sz="3200" dirty="0">
                <a:solidFill>
                  <a:srgbClr val="000000"/>
                </a:solidFill>
                <a:latin typeface="新宋体" panose="02010609030101010101" pitchFamily="49" charset="-122"/>
                <a:ea typeface="新宋体" panose="02010609030101010101" pitchFamily="49" charset="-122"/>
              </a:rPr>
              <a:t>, </a:t>
            </a:r>
            <a:r>
              <a:rPr lang="da-DK" altLang="zh-CN" sz="3200" dirty="0">
                <a:solidFill>
                  <a:srgbClr val="0000FF"/>
                </a:solidFill>
                <a:latin typeface="新宋体" panose="02010609030101010101" pitchFamily="49" charset="-122"/>
                <a:ea typeface="新宋体" panose="02010609030101010101" pitchFamily="49" charset="-122"/>
              </a:rPr>
              <a:t>false</a:t>
            </a:r>
            <a:r>
              <a:rPr lang="da-DK" altLang="zh-CN" sz="3200" dirty="0">
                <a:solidFill>
                  <a:srgbClr val="000000"/>
                </a:solidFill>
                <a:latin typeface="新宋体" panose="02010609030101010101" pitchFamily="49" charset="-122"/>
                <a:ea typeface="新宋体" panose="02010609030101010101" pitchFamily="49" charset="-122"/>
              </a:rPr>
              <a:t>, 29104612) </a:t>
            </a:r>
            <a:r>
              <a:rPr lang="da-DK" altLang="zh-CN" sz="3200" dirty="0">
                <a:solidFill>
                  <a:srgbClr val="008080"/>
                </a:solidFill>
                <a:latin typeface="新宋体" panose="02010609030101010101" pitchFamily="49" charset="-122"/>
                <a:ea typeface="新宋体" panose="02010609030101010101" pitchFamily="49" charset="-122"/>
              </a:rPr>
              <a:t>&lt;&lt;</a:t>
            </a:r>
            <a:r>
              <a:rPr lang="da-DK" altLang="zh-CN" sz="3200" dirty="0">
                <a:solidFill>
                  <a:srgbClr val="000000"/>
                </a:solidFill>
                <a:latin typeface="新宋体" panose="02010609030101010101" pitchFamily="49" charset="-122"/>
                <a:ea typeface="新宋体" panose="02010609030101010101" pitchFamily="49" charset="-122"/>
              </a:rPr>
              <a:t> endl;</a:t>
            </a:r>
          </a:p>
          <a:p>
            <a:r>
              <a:rPr lang="en-US" altLang="zh-CN" sz="3200" dirty="0">
                <a:solidFill>
                  <a:srgbClr val="000000"/>
                </a:solidFill>
                <a:latin typeface="新宋体" panose="02010609030101010101" pitchFamily="49" charset="-122"/>
                <a:ea typeface="新宋体" panose="02010609030101010101" pitchFamily="49" charset="-122"/>
              </a:rPr>
              <a:t>}</a:t>
            </a:r>
          </a:p>
          <a:p>
            <a:r>
              <a:rPr lang="en-US" altLang="zh-CN" sz="3200" dirty="0">
                <a:solidFill>
                  <a:srgbClr val="0000FF"/>
                </a:solidFill>
                <a:latin typeface="新宋体" panose="02010609030101010101" pitchFamily="49" charset="-122"/>
                <a:ea typeface="新宋体" panose="02010609030101010101" pitchFamily="49" charset="-122"/>
              </a:rPr>
              <a:t>for</a:t>
            </a:r>
            <a:r>
              <a:rPr lang="en-US" altLang="zh-CN" sz="3200" dirty="0">
                <a:solidFill>
                  <a:srgbClr val="000000"/>
                </a:solidFill>
                <a:latin typeface="新宋体" panose="02010609030101010101" pitchFamily="49" charset="-122"/>
                <a:ea typeface="新宋体" panose="02010609030101010101" pitchFamily="49" charset="-122"/>
              </a:rPr>
              <a:t> (</a:t>
            </a:r>
            <a:r>
              <a:rPr lang="en-US" altLang="zh-CN" sz="3200" dirty="0">
                <a:solidFill>
                  <a:srgbClr val="0000FF"/>
                </a:solidFill>
                <a:latin typeface="新宋体" panose="02010609030101010101" pitchFamily="49" charset="-122"/>
                <a:ea typeface="新宋体" panose="02010609030101010101" pitchFamily="49" charset="-122"/>
              </a:rPr>
              <a:t>double</a:t>
            </a:r>
            <a:r>
              <a:rPr lang="en-US" altLang="zh-CN" sz="3200" dirty="0">
                <a:solidFill>
                  <a:srgbClr val="000000"/>
                </a:solidFill>
                <a:latin typeface="新宋体" panose="02010609030101010101" pitchFamily="49" charset="-122"/>
                <a:ea typeface="新宋体" panose="02010609030101010101" pitchFamily="49" charset="-122"/>
              </a:rPr>
              <a:t> C = 0.2; C &lt;= 1; C += 0.5)</a:t>
            </a:r>
          </a:p>
          <a:p>
            <a:r>
              <a:rPr lang="en-US" altLang="zh-CN" sz="3200" dirty="0">
                <a:solidFill>
                  <a:srgbClr val="000000"/>
                </a:solidFill>
                <a:latin typeface="新宋体" panose="02010609030101010101" pitchFamily="49" charset="-122"/>
                <a:ea typeface="新宋体" panose="02010609030101010101" pitchFamily="49" charset="-122"/>
              </a:rPr>
              <a:t>{</a:t>
            </a:r>
          </a:p>
          <a:p>
            <a:r>
              <a:rPr lang="en-US" altLang="zh-CN" sz="3200" dirty="0" err="1">
                <a:solidFill>
                  <a:srgbClr val="000000"/>
                </a:solidFill>
                <a:latin typeface="新宋体" panose="02010609030101010101" pitchFamily="49" charset="-122"/>
                <a:ea typeface="新宋体" panose="02010609030101010101" pitchFamily="49" charset="-122"/>
              </a:rPr>
              <a:t>kernel.linear</a:t>
            </a:r>
            <a:r>
              <a:rPr lang="en-US" altLang="zh-CN" sz="3200" dirty="0">
                <a:solidFill>
                  <a:srgbClr val="000000"/>
                </a:solidFill>
                <a:latin typeface="新宋体" panose="02010609030101010101" pitchFamily="49" charset="-122"/>
                <a:ea typeface="新宋体" panose="02010609030101010101" pitchFamily="49" charset="-122"/>
              </a:rPr>
              <a:t>(C);</a:t>
            </a:r>
          </a:p>
          <a:p>
            <a:r>
              <a:rPr lang="da-DK" altLang="zh-CN" sz="3200" dirty="0">
                <a:solidFill>
                  <a:srgbClr val="000000"/>
                </a:solidFill>
                <a:latin typeface="新宋体" panose="02010609030101010101" pitchFamily="49" charset="-122"/>
                <a:ea typeface="新宋体" panose="02010609030101010101" pitchFamily="49" charset="-122"/>
              </a:rPr>
              <a:t>cout </a:t>
            </a:r>
            <a:r>
              <a:rPr lang="da-DK" altLang="zh-CN" sz="3200" dirty="0">
                <a:solidFill>
                  <a:srgbClr val="008080"/>
                </a:solidFill>
                <a:latin typeface="新宋体" panose="02010609030101010101" pitchFamily="49" charset="-122"/>
                <a:ea typeface="新宋体" panose="02010609030101010101" pitchFamily="49" charset="-122"/>
              </a:rPr>
              <a:t>&lt;&lt;</a:t>
            </a:r>
            <a:r>
              <a:rPr lang="da-DK" altLang="zh-CN" sz="3200" dirty="0">
                <a:solidFill>
                  <a:srgbClr val="000000"/>
                </a:solidFill>
                <a:latin typeface="新宋体" panose="02010609030101010101" pitchFamily="49" charset="-122"/>
                <a:ea typeface="新宋体" panose="02010609030101010101" pitchFamily="49" charset="-122"/>
              </a:rPr>
              <a:t> </a:t>
            </a:r>
            <a:r>
              <a:rPr lang="da-DK" altLang="zh-CN" sz="3200" dirty="0">
                <a:solidFill>
                  <a:srgbClr val="A31515"/>
                </a:solidFill>
                <a:latin typeface="新宋体" panose="02010609030101010101" pitchFamily="49" charset="-122"/>
                <a:ea typeface="新宋体" panose="02010609030101010101" pitchFamily="49" charset="-122"/>
              </a:rPr>
              <a:t>"C= "</a:t>
            </a:r>
            <a:r>
              <a:rPr lang="da-DK" altLang="zh-CN" sz="3200" dirty="0">
                <a:solidFill>
                  <a:srgbClr val="000000"/>
                </a:solidFill>
                <a:latin typeface="新宋体" panose="02010609030101010101" pitchFamily="49" charset="-122"/>
                <a:ea typeface="新宋体" panose="02010609030101010101" pitchFamily="49" charset="-122"/>
              </a:rPr>
              <a:t> </a:t>
            </a:r>
            <a:r>
              <a:rPr lang="da-DK" altLang="zh-CN" sz="3200" dirty="0">
                <a:solidFill>
                  <a:srgbClr val="008080"/>
                </a:solidFill>
                <a:latin typeface="新宋体" panose="02010609030101010101" pitchFamily="49" charset="-122"/>
                <a:ea typeface="新宋体" panose="02010609030101010101" pitchFamily="49" charset="-122"/>
              </a:rPr>
              <a:t>&lt;&lt;</a:t>
            </a:r>
            <a:r>
              <a:rPr lang="da-DK" altLang="zh-CN" sz="3200" dirty="0">
                <a:solidFill>
                  <a:srgbClr val="000000"/>
                </a:solidFill>
                <a:latin typeface="新宋体" panose="02010609030101010101" pitchFamily="49" charset="-122"/>
                <a:ea typeface="新宋体" panose="02010609030101010101" pitchFamily="49" charset="-122"/>
              </a:rPr>
              <a:t> C </a:t>
            </a:r>
            <a:r>
              <a:rPr lang="da-DK" altLang="zh-CN" sz="3200" dirty="0">
                <a:solidFill>
                  <a:srgbClr val="008080"/>
                </a:solidFill>
                <a:latin typeface="新宋体" panose="02010609030101010101" pitchFamily="49" charset="-122"/>
                <a:ea typeface="新宋体" panose="02010609030101010101" pitchFamily="49" charset="-122"/>
              </a:rPr>
              <a:t>&lt;&lt;</a:t>
            </a:r>
            <a:r>
              <a:rPr lang="da-DK" altLang="zh-CN" sz="3200" dirty="0">
                <a:solidFill>
                  <a:srgbClr val="000000"/>
                </a:solidFill>
                <a:latin typeface="新宋体" panose="02010609030101010101" pitchFamily="49" charset="-122"/>
                <a:ea typeface="新宋体" panose="02010609030101010101" pitchFamily="49" charset="-122"/>
              </a:rPr>
              <a:t> </a:t>
            </a:r>
            <a:r>
              <a:rPr lang="da-DK" altLang="zh-CN" sz="3200" dirty="0">
                <a:solidFill>
                  <a:srgbClr val="A31515"/>
                </a:solidFill>
                <a:latin typeface="新宋体" panose="02010609030101010101" pitchFamily="49" charset="-122"/>
                <a:ea typeface="新宋体" panose="02010609030101010101" pitchFamily="49" charset="-122"/>
              </a:rPr>
              <a:t>" "</a:t>
            </a:r>
            <a:r>
              <a:rPr lang="da-DK" altLang="zh-CN" sz="3200" dirty="0">
                <a:solidFill>
                  <a:srgbClr val="000000"/>
                </a:solidFill>
                <a:latin typeface="新宋体" panose="02010609030101010101" pitchFamily="49" charset="-122"/>
                <a:ea typeface="新宋体" panose="02010609030101010101" pitchFamily="49" charset="-122"/>
              </a:rPr>
              <a:t> </a:t>
            </a:r>
            <a:r>
              <a:rPr lang="da-DK" altLang="zh-CN" sz="3200" dirty="0">
                <a:solidFill>
                  <a:srgbClr val="008080"/>
                </a:solidFill>
                <a:latin typeface="新宋体" panose="02010609030101010101" pitchFamily="49" charset="-122"/>
                <a:ea typeface="新宋体" panose="02010609030101010101" pitchFamily="49" charset="-122"/>
              </a:rPr>
              <a:t>&lt;&lt;</a:t>
            </a:r>
            <a:r>
              <a:rPr lang="da-DK" altLang="zh-CN" sz="3200" dirty="0">
                <a:solidFill>
                  <a:srgbClr val="000000"/>
                </a:solidFill>
                <a:latin typeface="新宋体" panose="02010609030101010101" pitchFamily="49" charset="-122"/>
                <a:ea typeface="新宋体" panose="02010609030101010101" pitchFamily="49" charset="-122"/>
              </a:rPr>
              <a:t> dm::</a:t>
            </a:r>
            <a:r>
              <a:rPr lang="da-DK" altLang="zh-CN" sz="3200" dirty="0">
                <a:solidFill>
                  <a:srgbClr val="2B91AF"/>
                </a:solidFill>
                <a:latin typeface="新宋体" panose="02010609030101010101" pitchFamily="49" charset="-122"/>
                <a:ea typeface="新宋体" panose="02010609030101010101" pitchFamily="49" charset="-122"/>
              </a:rPr>
              <a:t>TSVM_Nominal</a:t>
            </a:r>
            <a:r>
              <a:rPr lang="da-DK" altLang="zh-CN" sz="3200" dirty="0">
                <a:solidFill>
                  <a:srgbClr val="000000"/>
                </a:solidFill>
                <a:latin typeface="新宋体" panose="02010609030101010101" pitchFamily="49" charset="-122"/>
                <a:ea typeface="新宋体" panose="02010609030101010101" pitchFamily="49" charset="-122"/>
              </a:rPr>
              <a:t>::kFold(y, X, kernel, 10, </a:t>
            </a:r>
            <a:r>
              <a:rPr lang="da-DK" altLang="zh-CN" sz="3200" dirty="0">
                <a:solidFill>
                  <a:srgbClr val="0000FF"/>
                </a:solidFill>
                <a:latin typeface="新宋体" panose="02010609030101010101" pitchFamily="49" charset="-122"/>
                <a:ea typeface="新宋体" panose="02010609030101010101" pitchFamily="49" charset="-122"/>
              </a:rPr>
              <a:t>true</a:t>
            </a:r>
            <a:r>
              <a:rPr lang="da-DK" altLang="zh-CN" sz="3200" dirty="0">
                <a:solidFill>
                  <a:srgbClr val="000000"/>
                </a:solidFill>
                <a:latin typeface="新宋体" panose="02010609030101010101" pitchFamily="49" charset="-122"/>
                <a:ea typeface="新宋体" panose="02010609030101010101" pitchFamily="49" charset="-122"/>
              </a:rPr>
              <a:t>, </a:t>
            </a:r>
            <a:r>
              <a:rPr lang="da-DK" altLang="zh-CN" sz="3200" dirty="0">
                <a:solidFill>
                  <a:srgbClr val="0000FF"/>
                </a:solidFill>
                <a:latin typeface="新宋体" panose="02010609030101010101" pitchFamily="49" charset="-122"/>
                <a:ea typeface="新宋体" panose="02010609030101010101" pitchFamily="49" charset="-122"/>
              </a:rPr>
              <a:t>false</a:t>
            </a:r>
            <a:r>
              <a:rPr lang="da-DK" altLang="zh-CN" sz="3200" dirty="0">
                <a:solidFill>
                  <a:srgbClr val="000000"/>
                </a:solidFill>
                <a:latin typeface="新宋体" panose="02010609030101010101" pitchFamily="49" charset="-122"/>
                <a:ea typeface="新宋体" panose="02010609030101010101" pitchFamily="49" charset="-122"/>
              </a:rPr>
              <a:t>, 29104612) </a:t>
            </a:r>
            <a:r>
              <a:rPr lang="da-DK" altLang="zh-CN" sz="3200" dirty="0">
                <a:solidFill>
                  <a:srgbClr val="008080"/>
                </a:solidFill>
                <a:latin typeface="新宋体" panose="02010609030101010101" pitchFamily="49" charset="-122"/>
                <a:ea typeface="新宋体" panose="02010609030101010101" pitchFamily="49" charset="-122"/>
              </a:rPr>
              <a:t>&lt;&lt;</a:t>
            </a:r>
            <a:r>
              <a:rPr lang="da-DK" altLang="zh-CN" sz="3200" dirty="0">
                <a:solidFill>
                  <a:srgbClr val="000000"/>
                </a:solidFill>
                <a:latin typeface="新宋体" panose="02010609030101010101" pitchFamily="49" charset="-122"/>
                <a:ea typeface="新宋体" panose="02010609030101010101" pitchFamily="49" charset="-122"/>
              </a:rPr>
              <a:t> endl;</a:t>
            </a:r>
          </a:p>
          <a:p>
            <a:r>
              <a:rPr lang="en-US" altLang="zh-CN" sz="3200" dirty="0">
                <a:solidFill>
                  <a:srgbClr val="000000"/>
                </a:solidFill>
                <a:latin typeface="新宋体" panose="02010609030101010101" pitchFamily="49" charset="-122"/>
                <a:ea typeface="新宋体" panose="02010609030101010101" pitchFamily="49" charset="-122"/>
              </a:rPr>
              <a:t>}</a:t>
            </a:r>
            <a:endParaRPr lang="zh-CN" altLang="en-US" dirty="0"/>
          </a:p>
          <a:p>
            <a:endParaRPr lang="zh-CN" altLang="en-US" dirty="0"/>
          </a:p>
        </p:txBody>
      </p:sp>
      <p:sp>
        <p:nvSpPr>
          <p:cNvPr id="4" name="页脚占位符 3">
            <a:extLst>
              <a:ext uri="{FF2B5EF4-FFF2-40B4-BE49-F238E27FC236}">
                <a16:creationId xmlns:a16="http://schemas.microsoft.com/office/drawing/2014/main" id="{5B89200C-6AF6-4F1B-B32A-742C50AE179E}"/>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数据分析与数据挖掘建模与工具</a:t>
            </a:r>
            <a:r>
              <a:rPr lang="en-US" altLang="zh-CN"/>
              <a:t>》.</a:t>
            </a:r>
            <a:r>
              <a:rPr lang="zh-CN" altLang="en-US"/>
              <a:t>电子工业出版社</a:t>
            </a:r>
            <a:r>
              <a:rPr lang="en-US" altLang="zh-CN"/>
              <a:t>.2023</a:t>
            </a:r>
            <a:endParaRPr lang="en-US" altLang="zh-CN" dirty="0"/>
          </a:p>
        </p:txBody>
      </p:sp>
    </p:spTree>
    <p:extLst>
      <p:ext uri="{BB962C8B-B14F-4D97-AF65-F5344CB8AC3E}">
        <p14:creationId xmlns:p14="http://schemas.microsoft.com/office/powerpoint/2010/main" val="24759930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C94D9D-4DE5-40A1-8716-EAEAF0B0B563}"/>
              </a:ext>
            </a:extLst>
          </p:cNvPr>
          <p:cNvSpPr>
            <a:spLocks noGrp="1"/>
          </p:cNvSpPr>
          <p:nvPr>
            <p:ph type="title"/>
          </p:nvPr>
        </p:nvSpPr>
        <p:spPr/>
        <p:txBody>
          <a:bodyPr/>
          <a:lstStyle/>
          <a:p>
            <a:r>
              <a:rPr lang="zh-CN" altLang="en-US" dirty="0"/>
              <a:t>（四）</a:t>
            </a:r>
            <a:r>
              <a:rPr lang="en-US" altLang="zh-CN" dirty="0"/>
              <a:t>Mushroom</a:t>
            </a:r>
            <a:r>
              <a:rPr lang="zh-CN" altLang="en-US" dirty="0"/>
              <a:t>上应用性能</a:t>
            </a:r>
          </a:p>
        </p:txBody>
      </p:sp>
      <p:sp>
        <p:nvSpPr>
          <p:cNvPr id="3" name="内容占位符 2">
            <a:extLst>
              <a:ext uri="{FF2B5EF4-FFF2-40B4-BE49-F238E27FC236}">
                <a16:creationId xmlns:a16="http://schemas.microsoft.com/office/drawing/2014/main" id="{F6532C91-4431-41DB-ACF4-5ADE13FE3716}"/>
              </a:ext>
            </a:extLst>
          </p:cNvPr>
          <p:cNvSpPr>
            <a:spLocks noGrp="1"/>
          </p:cNvSpPr>
          <p:nvPr>
            <p:ph idx="1"/>
          </p:nvPr>
        </p:nvSpPr>
        <p:spPr/>
        <p:txBody>
          <a:bodyPr/>
          <a:lstStyle/>
          <a:p>
            <a:r>
              <a:rPr lang="zh-CN" altLang="en-US" dirty="0"/>
              <a:t>模型性能评价</a:t>
            </a:r>
          </a:p>
        </p:txBody>
      </p:sp>
      <p:sp>
        <p:nvSpPr>
          <p:cNvPr id="4" name="页脚占位符 3">
            <a:extLst>
              <a:ext uri="{FF2B5EF4-FFF2-40B4-BE49-F238E27FC236}">
                <a16:creationId xmlns:a16="http://schemas.microsoft.com/office/drawing/2014/main" id="{A7B08AE9-2238-4B30-8BE5-41E9B2D1F6F0}"/>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数据分析与数据挖掘建模与工具</a:t>
            </a:r>
            <a:r>
              <a:rPr lang="en-US" altLang="zh-CN"/>
              <a:t>》.</a:t>
            </a:r>
            <a:r>
              <a:rPr lang="zh-CN" altLang="en-US"/>
              <a:t>电子工业出版社</a:t>
            </a:r>
            <a:r>
              <a:rPr lang="en-US" altLang="zh-CN"/>
              <a:t>.2023</a:t>
            </a:r>
            <a:endParaRPr lang="en-US" altLang="zh-CN" dirty="0"/>
          </a:p>
        </p:txBody>
      </p:sp>
      <p:pic>
        <p:nvPicPr>
          <p:cNvPr id="6" name="图片 5">
            <a:extLst>
              <a:ext uri="{FF2B5EF4-FFF2-40B4-BE49-F238E27FC236}">
                <a16:creationId xmlns:a16="http://schemas.microsoft.com/office/drawing/2014/main" id="{0AB37B80-2112-456F-8176-7BD879737110}"/>
              </a:ext>
            </a:extLst>
          </p:cNvPr>
          <p:cNvPicPr>
            <a:picLocks noChangeAspect="1"/>
          </p:cNvPicPr>
          <p:nvPr/>
        </p:nvPicPr>
        <p:blipFill>
          <a:blip r:embed="rId2"/>
          <a:stretch>
            <a:fillRect/>
          </a:stretch>
        </p:blipFill>
        <p:spPr>
          <a:xfrm>
            <a:off x="143508" y="2960948"/>
            <a:ext cx="8676964" cy="2490736"/>
          </a:xfrm>
          <a:prstGeom prst="rect">
            <a:avLst/>
          </a:prstGeom>
        </p:spPr>
      </p:pic>
    </p:spTree>
    <p:extLst>
      <p:ext uri="{BB962C8B-B14F-4D97-AF65-F5344CB8AC3E}">
        <p14:creationId xmlns:p14="http://schemas.microsoft.com/office/powerpoint/2010/main" val="39942115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8313E8-9D2A-4C33-8CD0-FD68B2613970}"/>
              </a:ext>
            </a:extLst>
          </p:cNvPr>
          <p:cNvSpPr>
            <a:spLocks noGrp="1"/>
          </p:cNvSpPr>
          <p:nvPr>
            <p:ph type="title"/>
          </p:nvPr>
        </p:nvSpPr>
        <p:spPr/>
        <p:txBody>
          <a:bodyPr/>
          <a:lstStyle/>
          <a:p>
            <a:r>
              <a:rPr lang="zh-CN" altLang="en-US" dirty="0"/>
              <a:t>（五）</a:t>
            </a:r>
            <a:r>
              <a:rPr lang="en-US" altLang="zh-CN" dirty="0" err="1"/>
              <a:t>dry_bean</a:t>
            </a:r>
            <a:r>
              <a:rPr lang="zh-CN" altLang="en-US" dirty="0"/>
              <a:t>数据应用</a:t>
            </a:r>
          </a:p>
        </p:txBody>
      </p:sp>
      <p:sp>
        <p:nvSpPr>
          <p:cNvPr id="3" name="内容占位符 2">
            <a:extLst>
              <a:ext uri="{FF2B5EF4-FFF2-40B4-BE49-F238E27FC236}">
                <a16:creationId xmlns:a16="http://schemas.microsoft.com/office/drawing/2014/main" id="{5F4F665C-EF14-46DA-85A5-C4D2E10448E6}"/>
              </a:ext>
            </a:extLst>
          </p:cNvPr>
          <p:cNvSpPr>
            <a:spLocks noGrp="1"/>
          </p:cNvSpPr>
          <p:nvPr>
            <p:ph idx="1"/>
          </p:nvPr>
        </p:nvSpPr>
        <p:spPr/>
        <p:txBody>
          <a:bodyPr/>
          <a:lstStyle/>
          <a:p>
            <a:r>
              <a:rPr lang="en-US" altLang="zh-CN" dirty="0"/>
              <a:t>7</a:t>
            </a:r>
            <a:r>
              <a:rPr lang="zh-CN" altLang="en-US" dirty="0"/>
              <a:t>种豆，</a:t>
            </a:r>
            <a:r>
              <a:rPr lang="en-US" altLang="zh-CN" dirty="0"/>
              <a:t>16</a:t>
            </a:r>
            <a:r>
              <a:rPr lang="zh-CN" altLang="en-US" dirty="0"/>
              <a:t>个特征，</a:t>
            </a:r>
            <a:r>
              <a:rPr lang="en-US" altLang="zh-CN" dirty="0"/>
              <a:t>1</a:t>
            </a:r>
            <a:r>
              <a:rPr lang="zh-CN" altLang="en-US" dirty="0"/>
              <a:t>个输出属性。</a:t>
            </a:r>
            <a:endParaRPr lang="en-US" altLang="zh-CN" dirty="0"/>
          </a:p>
          <a:p>
            <a:r>
              <a:rPr lang="zh-CN" altLang="en-US" dirty="0"/>
              <a:t>超过</a:t>
            </a:r>
            <a:r>
              <a:rPr lang="en-US" altLang="zh-CN" dirty="0"/>
              <a:t>1</a:t>
            </a:r>
            <a:r>
              <a:rPr lang="zh-CN" altLang="en-US" dirty="0"/>
              <a:t>万条记录。</a:t>
            </a:r>
          </a:p>
        </p:txBody>
      </p:sp>
      <p:sp>
        <p:nvSpPr>
          <p:cNvPr id="4" name="页脚占位符 3">
            <a:extLst>
              <a:ext uri="{FF2B5EF4-FFF2-40B4-BE49-F238E27FC236}">
                <a16:creationId xmlns:a16="http://schemas.microsoft.com/office/drawing/2014/main" id="{DA021B27-DFC0-4C44-9E62-2C248D39C593}"/>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数据分析与数据挖掘建模与工具</a:t>
            </a:r>
            <a:r>
              <a:rPr lang="en-US" altLang="zh-CN"/>
              <a:t>》.</a:t>
            </a:r>
            <a:r>
              <a:rPr lang="zh-CN" altLang="en-US"/>
              <a:t>电子工业出版社</a:t>
            </a:r>
            <a:r>
              <a:rPr lang="en-US" altLang="zh-CN"/>
              <a:t>.2023</a:t>
            </a:r>
            <a:endParaRPr lang="en-US" altLang="zh-CN" dirty="0"/>
          </a:p>
        </p:txBody>
      </p:sp>
      <p:pic>
        <p:nvPicPr>
          <p:cNvPr id="6" name="图片 5">
            <a:extLst>
              <a:ext uri="{FF2B5EF4-FFF2-40B4-BE49-F238E27FC236}">
                <a16:creationId xmlns:a16="http://schemas.microsoft.com/office/drawing/2014/main" id="{92380D58-8844-4C88-A170-F7B7B69EA811}"/>
              </a:ext>
            </a:extLst>
          </p:cNvPr>
          <p:cNvPicPr>
            <a:picLocks noChangeAspect="1"/>
          </p:cNvPicPr>
          <p:nvPr/>
        </p:nvPicPr>
        <p:blipFill>
          <a:blip r:embed="rId2"/>
          <a:stretch>
            <a:fillRect/>
          </a:stretch>
        </p:blipFill>
        <p:spPr>
          <a:xfrm>
            <a:off x="4211960" y="2708920"/>
            <a:ext cx="3894590" cy="3309759"/>
          </a:xfrm>
          <a:prstGeom prst="rect">
            <a:avLst/>
          </a:prstGeom>
        </p:spPr>
      </p:pic>
    </p:spTree>
    <p:extLst>
      <p:ext uri="{BB962C8B-B14F-4D97-AF65-F5344CB8AC3E}">
        <p14:creationId xmlns:p14="http://schemas.microsoft.com/office/powerpoint/2010/main" val="6918031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517901-E0F8-46FC-B5B9-866E44C00B41}"/>
              </a:ext>
            </a:extLst>
          </p:cNvPr>
          <p:cNvSpPr>
            <a:spLocks noGrp="1"/>
          </p:cNvSpPr>
          <p:nvPr>
            <p:ph type="title"/>
          </p:nvPr>
        </p:nvSpPr>
        <p:spPr/>
        <p:txBody>
          <a:bodyPr/>
          <a:lstStyle/>
          <a:p>
            <a:r>
              <a:rPr lang="zh-CN" altLang="en-US" dirty="0"/>
              <a:t>本章内容目录</a:t>
            </a:r>
          </a:p>
        </p:txBody>
      </p:sp>
      <p:sp>
        <p:nvSpPr>
          <p:cNvPr id="3" name="内容占位符 2">
            <a:extLst>
              <a:ext uri="{FF2B5EF4-FFF2-40B4-BE49-F238E27FC236}">
                <a16:creationId xmlns:a16="http://schemas.microsoft.com/office/drawing/2014/main" id="{08E72141-01D2-40B7-B407-82BA27FFA796}"/>
              </a:ext>
            </a:extLst>
          </p:cNvPr>
          <p:cNvSpPr>
            <a:spLocks noGrp="1"/>
          </p:cNvSpPr>
          <p:nvPr>
            <p:ph idx="1"/>
          </p:nvPr>
        </p:nvSpPr>
        <p:spPr/>
        <p:txBody>
          <a:bodyPr/>
          <a:lstStyle/>
          <a:p>
            <a:r>
              <a:rPr lang="en-US" altLang="zh-CN" dirty="0"/>
              <a:t>7</a:t>
            </a:r>
            <a:r>
              <a:rPr lang="en-US" altLang="zh-CN" sz="3200" dirty="0"/>
              <a:t>.1 </a:t>
            </a:r>
            <a:r>
              <a:rPr lang="zh-CN" altLang="en-US" sz="3200" dirty="0"/>
              <a:t>感知机分类器</a:t>
            </a:r>
            <a:endParaRPr lang="en-US" altLang="zh-CN" sz="3200" dirty="0"/>
          </a:p>
          <a:p>
            <a:r>
              <a:rPr lang="en-US" altLang="zh-CN" dirty="0"/>
              <a:t>7.2 </a:t>
            </a:r>
            <a:r>
              <a:rPr lang="zh-CN" altLang="en-US" dirty="0"/>
              <a:t>线性支持向量机</a:t>
            </a:r>
            <a:endParaRPr lang="en-US" altLang="zh-CN" sz="3200" dirty="0"/>
          </a:p>
          <a:p>
            <a:r>
              <a:rPr lang="en-US" altLang="zh-CN" sz="3200" dirty="0"/>
              <a:t>7.3 </a:t>
            </a:r>
            <a:r>
              <a:rPr lang="zh-CN" altLang="en-US" sz="3200" dirty="0"/>
              <a:t>非线性支持向量机</a:t>
            </a:r>
            <a:endParaRPr lang="en-US" altLang="zh-CN" sz="3200" dirty="0"/>
          </a:p>
          <a:p>
            <a:r>
              <a:rPr lang="en-US" altLang="zh-CN" sz="3200" dirty="0"/>
              <a:t>7.4 </a:t>
            </a:r>
            <a:r>
              <a:rPr lang="zh-CN" altLang="en-US" sz="3200" dirty="0"/>
              <a:t>非线性</a:t>
            </a:r>
            <a:r>
              <a:rPr lang="zh-CN" altLang="en-US" dirty="0"/>
              <a:t>核函数</a:t>
            </a:r>
            <a:endParaRPr lang="en-US" altLang="zh-CN" sz="3200" dirty="0"/>
          </a:p>
          <a:p>
            <a:r>
              <a:rPr lang="en-US" altLang="zh-CN" sz="3200" dirty="0"/>
              <a:t>7.5 </a:t>
            </a:r>
            <a:r>
              <a:rPr lang="zh-CN" altLang="en-US" sz="3200" dirty="0"/>
              <a:t>支持向量机应用</a:t>
            </a:r>
            <a:endParaRPr lang="en-US" altLang="zh-CN" sz="3200" dirty="0"/>
          </a:p>
          <a:p>
            <a:r>
              <a:rPr lang="en-US" altLang="zh-CN" dirty="0"/>
              <a:t>7.6 </a:t>
            </a:r>
            <a:r>
              <a:rPr lang="zh-CN" altLang="en-US" dirty="0"/>
              <a:t>本章小结</a:t>
            </a:r>
            <a:endParaRPr lang="en-US" altLang="zh-CN" sz="3200" dirty="0"/>
          </a:p>
          <a:p>
            <a:endParaRPr lang="zh-CN" altLang="en-US" dirty="0"/>
          </a:p>
        </p:txBody>
      </p:sp>
      <p:sp>
        <p:nvSpPr>
          <p:cNvPr id="6" name="页脚占位符 1">
            <a:extLst>
              <a:ext uri="{FF2B5EF4-FFF2-40B4-BE49-F238E27FC236}">
                <a16:creationId xmlns:a16="http://schemas.microsoft.com/office/drawing/2014/main" id="{F655139A-1AE8-4DFA-A6B9-43B070802353}"/>
              </a:ext>
            </a:extLst>
          </p:cNvPr>
          <p:cNvSpPr>
            <a:spLocks noGrp="1"/>
          </p:cNvSpPr>
          <p:nvPr>
            <p:ph type="ftr" sz="quarter" idx="11"/>
          </p:nvPr>
        </p:nvSpPr>
        <p:spPr>
          <a:xfrm>
            <a:off x="2195736" y="6248400"/>
            <a:ext cx="4212468" cy="457200"/>
          </a:xfrm>
          <a:noFill/>
        </p:spPr>
        <p:txBody>
          <a:bodyPr/>
          <a:lstStyle>
            <a:lvl1pPr>
              <a:defRPr kumimoji="1" sz="2800" b="1">
                <a:solidFill>
                  <a:schemeClr val="tx1"/>
                </a:solidFill>
                <a:latin typeface="Arial" panose="020B0604020202020204" pitchFamily="34" charset="0"/>
                <a:ea typeface="黑体" panose="02010609060101010101" pitchFamily="49" charset="-122"/>
              </a:defRPr>
            </a:lvl1pPr>
            <a:lvl2pPr marL="742950" indent="-285750">
              <a:defRPr kumimoji="1" sz="2800" b="1">
                <a:solidFill>
                  <a:schemeClr val="tx1"/>
                </a:solidFill>
                <a:latin typeface="Arial" panose="020B0604020202020204" pitchFamily="34" charset="0"/>
                <a:ea typeface="黑体" panose="02010609060101010101" pitchFamily="49" charset="-122"/>
              </a:defRPr>
            </a:lvl2pPr>
            <a:lvl3pPr marL="1143000" indent="-228600">
              <a:defRPr kumimoji="1" sz="2800" b="1">
                <a:solidFill>
                  <a:schemeClr val="tx1"/>
                </a:solidFill>
                <a:latin typeface="Arial" panose="020B0604020202020204" pitchFamily="34" charset="0"/>
                <a:ea typeface="黑体" panose="02010609060101010101" pitchFamily="49" charset="-122"/>
              </a:defRPr>
            </a:lvl3pPr>
            <a:lvl4pPr marL="1600200" indent="-228600">
              <a:defRPr kumimoji="1" sz="2800" b="1">
                <a:solidFill>
                  <a:schemeClr val="tx1"/>
                </a:solidFill>
                <a:latin typeface="Arial" panose="020B0604020202020204" pitchFamily="34" charset="0"/>
                <a:ea typeface="黑体" panose="02010609060101010101" pitchFamily="49" charset="-122"/>
              </a:defRPr>
            </a:lvl4pPr>
            <a:lvl5pPr marL="2057400" indent="-228600">
              <a:defRPr kumimoji="1" sz="28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9pPr>
          </a:lstStyle>
          <a:p>
            <a:r>
              <a:rPr kumimoji="0" lang="zh-CN" altLang="en-US" sz="1000" b="0" dirty="0">
                <a:ea typeface="SimSun" panose="02010600030101010101" pitchFamily="2" charset="-122"/>
              </a:rPr>
              <a:t>姜维</a:t>
            </a:r>
            <a:r>
              <a:rPr kumimoji="0" lang="en-US" altLang="zh-CN" sz="1000" b="0" dirty="0">
                <a:ea typeface="SimSun" panose="02010600030101010101" pitchFamily="2" charset="-122"/>
              </a:rPr>
              <a:t>.《</a:t>
            </a:r>
            <a:r>
              <a:rPr kumimoji="0" lang="zh-CN" altLang="en-US" sz="1000" b="0" dirty="0">
                <a:ea typeface="SimSun" panose="02010600030101010101" pitchFamily="2" charset="-122"/>
              </a:rPr>
              <a:t>数据分析与数据挖掘建模与工具</a:t>
            </a:r>
            <a:r>
              <a:rPr kumimoji="0" lang="en-US" altLang="zh-CN" sz="1000" b="0" dirty="0">
                <a:ea typeface="SimSun" panose="02010600030101010101" pitchFamily="2" charset="-122"/>
              </a:rPr>
              <a:t>》.</a:t>
            </a:r>
            <a:r>
              <a:rPr kumimoji="0" lang="zh-CN" altLang="en-US" sz="1000" b="0" dirty="0">
                <a:ea typeface="SimSun" panose="02010600030101010101" pitchFamily="2" charset="-122"/>
              </a:rPr>
              <a:t>电子工业出版社</a:t>
            </a:r>
            <a:r>
              <a:rPr kumimoji="0" lang="en-US" altLang="zh-CN" sz="1000" b="0" dirty="0">
                <a:ea typeface="SimSun" panose="02010600030101010101" pitchFamily="2" charset="-122"/>
              </a:rPr>
              <a:t>.2023</a:t>
            </a:r>
          </a:p>
        </p:txBody>
      </p:sp>
      <p:sp>
        <p:nvSpPr>
          <p:cNvPr id="7" name="AutoShape 5">
            <a:extLst>
              <a:ext uri="{FF2B5EF4-FFF2-40B4-BE49-F238E27FC236}">
                <a16:creationId xmlns:a16="http://schemas.microsoft.com/office/drawing/2014/main" id="{194CC5FC-E530-4EAA-B58B-F5B819309C5A}"/>
              </a:ext>
            </a:extLst>
          </p:cNvPr>
          <p:cNvSpPr>
            <a:spLocks noChangeArrowheads="1"/>
          </p:cNvSpPr>
          <p:nvPr/>
        </p:nvSpPr>
        <p:spPr bwMode="auto">
          <a:xfrm>
            <a:off x="7272338" y="4689140"/>
            <a:ext cx="1143000" cy="304800"/>
          </a:xfrm>
          <a:prstGeom prst="leftArrow">
            <a:avLst>
              <a:gd name="adj1" fmla="val 50000"/>
              <a:gd name="adj2" fmla="val 9375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800" b="1">
                <a:solidFill>
                  <a:schemeClr val="tx1"/>
                </a:solidFill>
                <a:latin typeface="Arial" panose="020B0604020202020204" pitchFamily="34" charset="0"/>
                <a:ea typeface="黑体" panose="02010609060101010101" pitchFamily="49" charset="-122"/>
              </a:defRPr>
            </a:lvl1pPr>
            <a:lvl2pPr marL="742950" indent="-285750">
              <a:defRPr kumimoji="1" sz="2800" b="1">
                <a:solidFill>
                  <a:schemeClr val="tx1"/>
                </a:solidFill>
                <a:latin typeface="Arial" panose="020B0604020202020204" pitchFamily="34" charset="0"/>
                <a:ea typeface="黑体" panose="02010609060101010101" pitchFamily="49" charset="-122"/>
              </a:defRPr>
            </a:lvl2pPr>
            <a:lvl3pPr marL="1143000" indent="-228600">
              <a:defRPr kumimoji="1" sz="2800" b="1">
                <a:solidFill>
                  <a:schemeClr val="tx1"/>
                </a:solidFill>
                <a:latin typeface="Arial" panose="020B0604020202020204" pitchFamily="34" charset="0"/>
                <a:ea typeface="黑体" panose="02010609060101010101" pitchFamily="49" charset="-122"/>
              </a:defRPr>
            </a:lvl3pPr>
            <a:lvl4pPr marL="1600200" indent="-228600">
              <a:defRPr kumimoji="1" sz="2800" b="1">
                <a:solidFill>
                  <a:schemeClr val="tx1"/>
                </a:solidFill>
                <a:latin typeface="Arial" panose="020B0604020202020204" pitchFamily="34" charset="0"/>
                <a:ea typeface="黑体" panose="02010609060101010101" pitchFamily="49" charset="-122"/>
              </a:defRPr>
            </a:lvl4pPr>
            <a:lvl5pPr marL="2057400" indent="-228600">
              <a:defRPr kumimoji="1" sz="28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9pPr>
          </a:lstStyle>
          <a:p>
            <a:pPr eaLnBrk="1" hangingPunct="1"/>
            <a:endParaRPr lang="zh-CN" altLang="en-US">
              <a:solidFill>
                <a:srgbClr val="292929"/>
              </a:solidFill>
            </a:endParaRPr>
          </a:p>
        </p:txBody>
      </p:sp>
    </p:spTree>
    <p:extLst>
      <p:ext uri="{BB962C8B-B14F-4D97-AF65-F5344CB8AC3E}">
        <p14:creationId xmlns:p14="http://schemas.microsoft.com/office/powerpoint/2010/main" val="32126012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ED8265-2F82-4A8F-A0FE-96F9FD988134}"/>
              </a:ext>
            </a:extLst>
          </p:cNvPr>
          <p:cNvSpPr>
            <a:spLocks noGrp="1"/>
          </p:cNvSpPr>
          <p:nvPr>
            <p:ph type="title"/>
          </p:nvPr>
        </p:nvSpPr>
        <p:spPr/>
        <p:txBody>
          <a:bodyPr/>
          <a:lstStyle/>
          <a:p>
            <a:r>
              <a:rPr lang="zh-CN" altLang="en-US" dirty="0"/>
              <a:t>思考与讨论</a:t>
            </a:r>
          </a:p>
        </p:txBody>
      </p:sp>
      <p:sp>
        <p:nvSpPr>
          <p:cNvPr id="3" name="内容占位符 2">
            <a:extLst>
              <a:ext uri="{FF2B5EF4-FFF2-40B4-BE49-F238E27FC236}">
                <a16:creationId xmlns:a16="http://schemas.microsoft.com/office/drawing/2014/main" id="{E6B3548E-884E-4D5F-8A2B-72551027890C}"/>
              </a:ext>
            </a:extLst>
          </p:cNvPr>
          <p:cNvSpPr>
            <a:spLocks noGrp="1"/>
          </p:cNvSpPr>
          <p:nvPr>
            <p:ph idx="1"/>
          </p:nvPr>
        </p:nvSpPr>
        <p:spPr/>
        <p:txBody>
          <a:bodyPr/>
          <a:lstStyle/>
          <a:p>
            <a:r>
              <a:rPr lang="zh-CN" altLang="en-US" dirty="0"/>
              <a:t>维数灾难问题</a:t>
            </a:r>
            <a:endParaRPr lang="en-US" altLang="zh-CN" dirty="0"/>
          </a:p>
          <a:p>
            <a:endParaRPr lang="en-US" altLang="zh-CN" dirty="0"/>
          </a:p>
          <a:p>
            <a:r>
              <a:rPr lang="zh-CN" altLang="en-US" dirty="0"/>
              <a:t>核函数的作用和特点</a:t>
            </a:r>
          </a:p>
        </p:txBody>
      </p:sp>
      <p:sp>
        <p:nvSpPr>
          <p:cNvPr id="4" name="页脚占位符 3">
            <a:extLst>
              <a:ext uri="{FF2B5EF4-FFF2-40B4-BE49-F238E27FC236}">
                <a16:creationId xmlns:a16="http://schemas.microsoft.com/office/drawing/2014/main" id="{A6D4CBF7-519D-4EB5-9480-D5809CFFA030}"/>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数据分析与数据挖掘建模与工具</a:t>
            </a:r>
            <a:r>
              <a:rPr lang="en-US" altLang="zh-CN"/>
              <a:t>》.</a:t>
            </a:r>
            <a:r>
              <a:rPr lang="zh-CN" altLang="en-US"/>
              <a:t>电子工业出版社</a:t>
            </a:r>
            <a:r>
              <a:rPr lang="en-US" altLang="zh-CN"/>
              <a:t>.2023</a:t>
            </a:r>
            <a:endParaRPr lang="en-US" altLang="zh-CN" dirty="0"/>
          </a:p>
        </p:txBody>
      </p:sp>
    </p:spTree>
    <p:extLst>
      <p:ext uri="{BB962C8B-B14F-4D97-AF65-F5344CB8AC3E}">
        <p14:creationId xmlns:p14="http://schemas.microsoft.com/office/powerpoint/2010/main" val="42526432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a:extLst>
              <a:ext uri="{FF2B5EF4-FFF2-40B4-BE49-F238E27FC236}">
                <a16:creationId xmlns:a16="http://schemas.microsoft.com/office/drawing/2014/main" id="{53A4F1D0-6EBA-4667-8F12-D8909B65D8D7}"/>
              </a:ext>
            </a:extLst>
          </p:cNvPr>
          <p:cNvSpPr>
            <a:spLocks noGrp="1"/>
          </p:cNvSpPr>
          <p:nvPr>
            <p:ph type="title"/>
          </p:nvPr>
        </p:nvSpPr>
        <p:spPr/>
        <p:txBody>
          <a:bodyPr/>
          <a:lstStyle/>
          <a:p>
            <a:r>
              <a:rPr lang="zh-CN" altLang="en-US" dirty="0"/>
              <a:t>建模细节思路</a:t>
            </a:r>
          </a:p>
        </p:txBody>
      </p:sp>
      <p:sp>
        <p:nvSpPr>
          <p:cNvPr id="2" name="内容占位符 1">
            <a:extLst>
              <a:ext uri="{FF2B5EF4-FFF2-40B4-BE49-F238E27FC236}">
                <a16:creationId xmlns:a16="http://schemas.microsoft.com/office/drawing/2014/main" id="{3825A50F-ED3F-4288-8274-5660286D1E11}"/>
              </a:ext>
            </a:extLst>
          </p:cNvPr>
          <p:cNvSpPr>
            <a:spLocks noGrp="1"/>
          </p:cNvSpPr>
          <p:nvPr>
            <p:ph idx="1"/>
          </p:nvPr>
        </p:nvSpPr>
        <p:spPr/>
        <p:txBody>
          <a:bodyPr/>
          <a:lstStyle/>
          <a:p>
            <a:r>
              <a:rPr lang="zh-CN" altLang="en-US" dirty="0"/>
              <a:t>可以尝试各种核函数</a:t>
            </a:r>
            <a:endParaRPr lang="en-US" altLang="zh-CN" dirty="0"/>
          </a:p>
          <a:p>
            <a:endParaRPr lang="en-US" altLang="zh-CN" dirty="0"/>
          </a:p>
          <a:p>
            <a:r>
              <a:rPr lang="zh-CN" altLang="en-US" dirty="0"/>
              <a:t>利用前面的知识，</a:t>
            </a:r>
            <a:r>
              <a:rPr lang="en-US" altLang="zh-CN" dirty="0"/>
              <a:t>SVM</a:t>
            </a:r>
            <a:r>
              <a:rPr lang="zh-CN" altLang="en-US" dirty="0"/>
              <a:t>模型轻松建立完毕</a:t>
            </a:r>
            <a:endParaRPr lang="en-US" altLang="zh-CN" dirty="0"/>
          </a:p>
          <a:p>
            <a:endParaRPr lang="en-US" altLang="zh-CN" dirty="0"/>
          </a:p>
          <a:p>
            <a:r>
              <a:rPr lang="zh-CN" altLang="en-US" dirty="0"/>
              <a:t>剩下工作，与其它模型的分析工作类似。</a:t>
            </a:r>
            <a:endParaRPr lang="en-US" altLang="zh-CN" dirty="0"/>
          </a:p>
          <a:p>
            <a:endParaRPr lang="en-US" altLang="zh-CN" dirty="0"/>
          </a:p>
          <a:p>
            <a:r>
              <a:rPr lang="zh-CN" altLang="en-US" dirty="0"/>
              <a:t>“耐心</a:t>
            </a:r>
            <a:r>
              <a:rPr lang="en-US" altLang="zh-CN" dirty="0"/>
              <a:t>+</a:t>
            </a:r>
            <a:r>
              <a:rPr lang="zh-CN" altLang="en-US" dirty="0"/>
              <a:t>细致</a:t>
            </a:r>
            <a:r>
              <a:rPr lang="en-US" altLang="zh-CN" dirty="0"/>
              <a:t>+</a:t>
            </a:r>
            <a:r>
              <a:rPr lang="zh-CN" altLang="en-US" dirty="0"/>
              <a:t>思考”。</a:t>
            </a:r>
          </a:p>
        </p:txBody>
      </p:sp>
    </p:spTree>
    <p:extLst>
      <p:ext uri="{BB962C8B-B14F-4D97-AF65-F5344CB8AC3E}">
        <p14:creationId xmlns:p14="http://schemas.microsoft.com/office/powerpoint/2010/main" val="3705106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EF4374-8C03-4A94-8677-1D799089B335}"/>
              </a:ext>
            </a:extLst>
          </p:cNvPr>
          <p:cNvSpPr>
            <a:spLocks noGrp="1"/>
          </p:cNvSpPr>
          <p:nvPr>
            <p:ph type="title"/>
          </p:nvPr>
        </p:nvSpPr>
        <p:spPr/>
        <p:txBody>
          <a:bodyPr/>
          <a:lstStyle/>
          <a:p>
            <a:r>
              <a:rPr lang="zh-CN" altLang="en-US" dirty="0"/>
              <a:t>练习与思考</a:t>
            </a:r>
          </a:p>
        </p:txBody>
      </p:sp>
      <p:sp>
        <p:nvSpPr>
          <p:cNvPr id="3" name="内容占位符 2">
            <a:extLst>
              <a:ext uri="{FF2B5EF4-FFF2-40B4-BE49-F238E27FC236}">
                <a16:creationId xmlns:a16="http://schemas.microsoft.com/office/drawing/2014/main" id="{4AA82CC6-EA88-4FE1-87B2-B4D7A5506F0F}"/>
              </a:ext>
            </a:extLst>
          </p:cNvPr>
          <p:cNvSpPr>
            <a:spLocks noGrp="1"/>
          </p:cNvSpPr>
          <p:nvPr>
            <p:ph idx="1"/>
          </p:nvPr>
        </p:nvSpPr>
        <p:spPr/>
        <p:txBody>
          <a:bodyPr>
            <a:normAutofit/>
          </a:bodyPr>
          <a:lstStyle/>
          <a:p>
            <a:r>
              <a:rPr lang="en-US" altLang="zh-CN" dirty="0"/>
              <a:t>1</a:t>
            </a:r>
            <a:r>
              <a:rPr lang="zh-CN" altLang="en-US" dirty="0"/>
              <a:t>、试对比感知机分类器中梯度下降法和最小均方误差法求解的异同。</a:t>
            </a:r>
            <a:endParaRPr lang="en-US" altLang="zh-CN" dirty="0"/>
          </a:p>
          <a:p>
            <a:r>
              <a:rPr lang="en-US" altLang="zh-CN" dirty="0"/>
              <a:t>2</a:t>
            </a:r>
            <a:r>
              <a:rPr lang="zh-CN" altLang="en-US" dirty="0"/>
              <a:t>、简述最大间隔超平面的分类原理。</a:t>
            </a:r>
            <a:endParaRPr lang="en-US" altLang="zh-CN" dirty="0"/>
          </a:p>
          <a:p>
            <a:r>
              <a:rPr lang="en-US" altLang="zh-CN" dirty="0"/>
              <a:t>3</a:t>
            </a:r>
            <a:r>
              <a:rPr lang="zh-CN" altLang="en-US" dirty="0"/>
              <a:t>、试比较经验风险最小化原理和结构风险最小化原理训练的分类器，在拟合能力和泛化能力上，一般会具有哪些差异。</a:t>
            </a:r>
            <a:endParaRPr lang="en-US" altLang="zh-CN" dirty="0"/>
          </a:p>
          <a:p>
            <a:r>
              <a:rPr lang="en-US" altLang="zh-CN" dirty="0"/>
              <a:t>4</a:t>
            </a:r>
            <a:r>
              <a:rPr lang="zh-CN" altLang="en-US" dirty="0"/>
              <a:t>、在线性支持向量机中为什么要引入软间隔分类？</a:t>
            </a:r>
            <a:endParaRPr lang="en-US" altLang="zh-CN" dirty="0"/>
          </a:p>
        </p:txBody>
      </p:sp>
      <p:sp>
        <p:nvSpPr>
          <p:cNvPr id="4" name="页脚占位符 3">
            <a:extLst>
              <a:ext uri="{FF2B5EF4-FFF2-40B4-BE49-F238E27FC236}">
                <a16:creationId xmlns:a16="http://schemas.microsoft.com/office/drawing/2014/main" id="{5DDA866E-6FB2-4D5B-B553-71BA4AC8F7C7}"/>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数据分析与数据挖掘建模与工具</a:t>
            </a:r>
            <a:r>
              <a:rPr lang="en-US" altLang="zh-CN"/>
              <a:t>》.</a:t>
            </a:r>
            <a:r>
              <a:rPr lang="zh-CN" altLang="en-US"/>
              <a:t>电子工业出版社</a:t>
            </a:r>
            <a:r>
              <a:rPr lang="en-US" altLang="zh-CN"/>
              <a:t>.2023</a:t>
            </a:r>
            <a:endParaRPr lang="en-US" altLang="zh-CN" dirty="0"/>
          </a:p>
        </p:txBody>
      </p:sp>
    </p:spTree>
    <p:extLst>
      <p:ext uri="{BB962C8B-B14F-4D97-AF65-F5344CB8AC3E}">
        <p14:creationId xmlns:p14="http://schemas.microsoft.com/office/powerpoint/2010/main" val="7969505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04038A-408F-4A4C-9952-BD3284BC65DA}"/>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ADDBDD3D-8DD2-4FC2-B9E4-216F5A23CDEC}"/>
              </a:ext>
            </a:extLst>
          </p:cNvPr>
          <p:cNvSpPr>
            <a:spLocks noGrp="1"/>
          </p:cNvSpPr>
          <p:nvPr>
            <p:ph idx="1"/>
          </p:nvPr>
        </p:nvSpPr>
        <p:spPr/>
        <p:txBody>
          <a:bodyPr>
            <a:normAutofit lnSpcReduction="10000"/>
          </a:bodyPr>
          <a:lstStyle/>
          <a:p>
            <a:r>
              <a:rPr lang="en-US" altLang="zh-CN" dirty="0"/>
              <a:t>5</a:t>
            </a:r>
            <a:r>
              <a:rPr lang="zh-CN" altLang="en-US" dirty="0"/>
              <a:t>、</a:t>
            </a:r>
            <a:r>
              <a:rPr lang="zh-CN" altLang="zh-CN" dirty="0"/>
              <a:t>逻辑回归模型也采用超平面分割，试比较逻辑回归和线性支持向量机，再比较逻辑回归和非线性支持向量机。</a:t>
            </a:r>
            <a:endParaRPr lang="zh-CN" altLang="en-US" dirty="0"/>
          </a:p>
          <a:p>
            <a:r>
              <a:rPr lang="en-US" altLang="zh-CN" dirty="0"/>
              <a:t>6</a:t>
            </a:r>
            <a:r>
              <a:rPr lang="zh-CN" altLang="en-US" dirty="0"/>
              <a:t>、简述核函数的作用？思考是否会存在一个最优的核函数？</a:t>
            </a:r>
            <a:endParaRPr lang="en-US" altLang="zh-CN" dirty="0"/>
          </a:p>
          <a:p>
            <a:r>
              <a:rPr lang="en-US" altLang="zh-CN" dirty="0"/>
              <a:t>7</a:t>
            </a:r>
            <a:r>
              <a:rPr lang="zh-CN" altLang="en-US" dirty="0"/>
              <a:t>、在面对一个应用问题，如果确定使用支持向量机，那么在核函数选择核核参数设置上，你一般使用什么策略。</a:t>
            </a:r>
            <a:endParaRPr lang="en-US" altLang="zh-CN" dirty="0"/>
          </a:p>
          <a:p>
            <a:r>
              <a:rPr lang="en-US" altLang="zh-CN" dirty="0"/>
              <a:t>8</a:t>
            </a:r>
            <a:r>
              <a:rPr lang="zh-CN" altLang="en-US" dirty="0"/>
              <a:t>、简述非线性支持向量的工作原理。</a:t>
            </a:r>
          </a:p>
        </p:txBody>
      </p:sp>
      <p:sp>
        <p:nvSpPr>
          <p:cNvPr id="4" name="页脚占位符 3">
            <a:extLst>
              <a:ext uri="{FF2B5EF4-FFF2-40B4-BE49-F238E27FC236}">
                <a16:creationId xmlns:a16="http://schemas.microsoft.com/office/drawing/2014/main" id="{D86BF073-B14C-42F4-A643-A93B9DE072CD}"/>
              </a:ext>
            </a:extLst>
          </p:cNvPr>
          <p:cNvSpPr>
            <a:spLocks noGrp="1"/>
          </p:cNvSpPr>
          <p:nvPr>
            <p:ph type="ftr" sz="quarter" idx="11"/>
          </p:nvPr>
        </p:nvSpPr>
        <p:spPr/>
        <p:txBody>
          <a:bodyPr/>
          <a:lstStyle/>
          <a:p>
            <a:pPr>
              <a:defRPr/>
            </a:pPr>
            <a:r>
              <a:rPr lang="zh-CN" altLang="en-US"/>
              <a:t>姜维</a:t>
            </a:r>
            <a:r>
              <a:rPr lang="en-US" altLang="zh-CN"/>
              <a:t>.《</a:t>
            </a:r>
            <a:r>
              <a:rPr lang="zh-CN" altLang="en-US"/>
              <a:t>数据分析与数据挖掘建模与工具</a:t>
            </a:r>
            <a:r>
              <a:rPr lang="en-US" altLang="zh-CN"/>
              <a:t>》.</a:t>
            </a:r>
            <a:r>
              <a:rPr lang="zh-CN" altLang="en-US"/>
              <a:t>电子工业出版社</a:t>
            </a:r>
            <a:r>
              <a:rPr lang="en-US" altLang="zh-CN"/>
              <a:t>.2023</a:t>
            </a:r>
            <a:endParaRPr lang="en-US" altLang="zh-CN" dirty="0"/>
          </a:p>
        </p:txBody>
      </p:sp>
    </p:spTree>
    <p:extLst>
      <p:ext uri="{BB962C8B-B14F-4D97-AF65-F5344CB8AC3E}">
        <p14:creationId xmlns:p14="http://schemas.microsoft.com/office/powerpoint/2010/main" val="13746074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ext Box 2">
            <a:extLst>
              <a:ext uri="{FF2B5EF4-FFF2-40B4-BE49-F238E27FC236}">
                <a16:creationId xmlns:a16="http://schemas.microsoft.com/office/drawing/2014/main" id="{BD44160D-143F-4B52-89DF-EA1AC3645AD3}"/>
              </a:ext>
            </a:extLst>
          </p:cNvPr>
          <p:cNvSpPr txBox="1">
            <a:spLocks noChangeArrowheads="1"/>
          </p:cNvSpPr>
          <p:nvPr/>
        </p:nvSpPr>
        <p:spPr bwMode="auto">
          <a:xfrm>
            <a:off x="4502150" y="3865563"/>
            <a:ext cx="19812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n-US" altLang="zh-CN" sz="4800">
                <a:effectLst>
                  <a:outerShdw blurRad="38100" dist="38100" dir="2700000" algn="tl">
                    <a:srgbClr val="C0C0C0"/>
                  </a:outerShdw>
                </a:effectLst>
                <a:ea typeface="SimSun" panose="02010600030101010101" pitchFamily="2" charset="-122"/>
              </a:rPr>
              <a:t>End</a:t>
            </a:r>
          </a:p>
        </p:txBody>
      </p:sp>
      <p:sp>
        <p:nvSpPr>
          <p:cNvPr id="69635" name="AutoShape 3">
            <a:extLst>
              <a:ext uri="{FF2B5EF4-FFF2-40B4-BE49-F238E27FC236}">
                <a16:creationId xmlns:a16="http://schemas.microsoft.com/office/drawing/2014/main" id="{87618A62-019D-45D7-9CC7-10E2A7F3A322}"/>
              </a:ext>
            </a:extLst>
          </p:cNvPr>
          <p:cNvSpPr>
            <a:spLocks noChangeArrowheads="1"/>
          </p:cNvSpPr>
          <p:nvPr/>
        </p:nvSpPr>
        <p:spPr bwMode="auto">
          <a:xfrm>
            <a:off x="1835150" y="3636963"/>
            <a:ext cx="1447800" cy="1447800"/>
          </a:xfrm>
          <a:prstGeom prst="sun">
            <a:avLst>
              <a:gd name="adj" fmla="val 25000"/>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lr>
                <a:schemeClr val="accent1"/>
              </a:buClr>
              <a:buSzPct val="70000"/>
              <a:buFont typeface="Wingdings" panose="05000000000000000000" pitchFamily="2" charset="2"/>
              <a:buChar char="ü"/>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ClrTx/>
              <a:buSzTx/>
              <a:buFontTx/>
              <a:buNone/>
            </a:pPr>
            <a:endParaRPr lang="zh-CN" altLang="en-US" sz="2400">
              <a:latin typeface="Tahoma" panose="020B0604030504040204" pitchFamily="34" charset="0"/>
            </a:endParaRPr>
          </a:p>
        </p:txBody>
      </p:sp>
      <p:pic>
        <p:nvPicPr>
          <p:cNvPr id="69636" name="Picture 4" descr="附加页图标">
            <a:extLst>
              <a:ext uri="{FF2B5EF4-FFF2-40B4-BE49-F238E27FC236}">
                <a16:creationId xmlns:a16="http://schemas.microsoft.com/office/drawing/2014/main" id="{9D500EE5-9511-4B0D-8CDD-C22660B038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3750" y="2112963"/>
            <a:ext cx="8096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Line 5">
            <a:extLst>
              <a:ext uri="{FF2B5EF4-FFF2-40B4-BE49-F238E27FC236}">
                <a16:creationId xmlns:a16="http://schemas.microsoft.com/office/drawing/2014/main" id="{74A9EB51-3256-469D-82B4-B73A1B65BBE7}"/>
              </a:ext>
            </a:extLst>
          </p:cNvPr>
          <p:cNvSpPr>
            <a:spLocks noChangeShapeType="1"/>
          </p:cNvSpPr>
          <p:nvPr/>
        </p:nvSpPr>
        <p:spPr bwMode="auto">
          <a:xfrm flipV="1">
            <a:off x="3435350" y="2646363"/>
            <a:ext cx="2286000" cy="1219200"/>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69639" name="图片 6">
            <a:extLst>
              <a:ext uri="{FF2B5EF4-FFF2-40B4-BE49-F238E27FC236}">
                <a16:creationId xmlns:a16="http://schemas.microsoft.com/office/drawing/2014/main" id="{22478989-ABF3-42DA-9F7F-6D93FDF2D4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0538" y="4719638"/>
            <a:ext cx="15367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页脚占位符 1">
            <a:extLst>
              <a:ext uri="{FF2B5EF4-FFF2-40B4-BE49-F238E27FC236}">
                <a16:creationId xmlns:a16="http://schemas.microsoft.com/office/drawing/2014/main" id="{BE894FB9-0414-46A3-BB78-5D06127DF63B}"/>
              </a:ext>
            </a:extLst>
          </p:cNvPr>
          <p:cNvSpPr>
            <a:spLocks noGrp="1"/>
          </p:cNvSpPr>
          <p:nvPr>
            <p:ph type="ftr" sz="quarter" idx="11"/>
          </p:nvPr>
        </p:nvSpPr>
        <p:spPr>
          <a:xfrm>
            <a:off x="2195736" y="6248400"/>
            <a:ext cx="3996444" cy="457200"/>
          </a:xfrm>
          <a:noFill/>
        </p:spPr>
        <p:txBody>
          <a:bodyPr/>
          <a:lstStyle>
            <a:lvl1pPr>
              <a:defRPr kumimoji="1" sz="2800" b="1">
                <a:solidFill>
                  <a:schemeClr val="tx1"/>
                </a:solidFill>
                <a:latin typeface="Arial" panose="020B0604020202020204" pitchFamily="34" charset="0"/>
                <a:ea typeface="黑体" panose="02010609060101010101" pitchFamily="49" charset="-122"/>
              </a:defRPr>
            </a:lvl1pPr>
            <a:lvl2pPr marL="742950" indent="-285750">
              <a:defRPr kumimoji="1" sz="2800" b="1">
                <a:solidFill>
                  <a:schemeClr val="tx1"/>
                </a:solidFill>
                <a:latin typeface="Arial" panose="020B0604020202020204" pitchFamily="34" charset="0"/>
                <a:ea typeface="黑体" panose="02010609060101010101" pitchFamily="49" charset="-122"/>
              </a:defRPr>
            </a:lvl2pPr>
            <a:lvl3pPr marL="1143000" indent="-228600">
              <a:defRPr kumimoji="1" sz="2800" b="1">
                <a:solidFill>
                  <a:schemeClr val="tx1"/>
                </a:solidFill>
                <a:latin typeface="Arial" panose="020B0604020202020204" pitchFamily="34" charset="0"/>
                <a:ea typeface="黑体" panose="02010609060101010101" pitchFamily="49" charset="-122"/>
              </a:defRPr>
            </a:lvl3pPr>
            <a:lvl4pPr marL="1600200" indent="-228600">
              <a:defRPr kumimoji="1" sz="2800" b="1">
                <a:solidFill>
                  <a:schemeClr val="tx1"/>
                </a:solidFill>
                <a:latin typeface="Arial" panose="020B0604020202020204" pitchFamily="34" charset="0"/>
                <a:ea typeface="黑体" panose="02010609060101010101" pitchFamily="49" charset="-122"/>
              </a:defRPr>
            </a:lvl4pPr>
            <a:lvl5pPr marL="2057400" indent="-228600">
              <a:defRPr kumimoji="1" sz="28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kumimoji="1" sz="2800" b="1">
                <a:solidFill>
                  <a:schemeClr val="tx1"/>
                </a:solidFill>
                <a:latin typeface="Arial" panose="020B0604020202020204" pitchFamily="34" charset="0"/>
                <a:ea typeface="黑体" panose="02010609060101010101" pitchFamily="49" charset="-122"/>
              </a:defRPr>
            </a:lvl9pPr>
          </a:lstStyle>
          <a:p>
            <a:r>
              <a:rPr kumimoji="0" lang="zh-CN" altLang="en-US" sz="1000" b="0" dirty="0">
                <a:ea typeface="SimSun" panose="02010600030101010101" pitchFamily="2" charset="-122"/>
              </a:rPr>
              <a:t>姜维</a:t>
            </a:r>
            <a:r>
              <a:rPr kumimoji="0" lang="en-US" altLang="zh-CN" sz="1000" b="0" dirty="0">
                <a:ea typeface="SimSun" panose="02010600030101010101" pitchFamily="2" charset="-122"/>
              </a:rPr>
              <a:t>.《</a:t>
            </a:r>
            <a:r>
              <a:rPr kumimoji="0" lang="zh-CN" altLang="en-US" sz="1000" b="0" dirty="0">
                <a:ea typeface="SimSun" panose="02010600030101010101" pitchFamily="2" charset="-122"/>
              </a:rPr>
              <a:t>数据分析与数据挖掘建模与工具</a:t>
            </a:r>
            <a:r>
              <a:rPr kumimoji="0" lang="en-US" altLang="zh-CN" sz="1000" b="0" dirty="0">
                <a:ea typeface="SimSun" panose="02010600030101010101" pitchFamily="2" charset="-122"/>
              </a:rPr>
              <a:t>》.</a:t>
            </a:r>
            <a:r>
              <a:rPr kumimoji="0" lang="zh-CN" altLang="en-US" sz="1000" b="0" dirty="0">
                <a:ea typeface="SimSun" panose="02010600030101010101" pitchFamily="2" charset="-122"/>
              </a:rPr>
              <a:t>电子工业出版社</a:t>
            </a:r>
            <a:r>
              <a:rPr kumimoji="0" lang="en-US" altLang="zh-CN" sz="1000" b="0" dirty="0">
                <a:ea typeface="SimSun" panose="02010600030101010101" pitchFamily="2" charset="-122"/>
              </a:rPr>
              <a:t>.2023</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p:txBody>
          <a:bodyPr/>
          <a:lstStyle/>
          <a:p>
            <a:r>
              <a:rPr lang="en-US" altLang="zh-CN" dirty="0"/>
              <a:t>M-P</a:t>
            </a:r>
            <a:r>
              <a:rPr lang="zh-CN" altLang="en-US" dirty="0"/>
              <a:t>模型</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p:txBody>
          <a:bodyPr/>
          <a:lstStyle/>
          <a:p>
            <a:pPr marL="0" indent="0">
              <a:buNone/>
            </a:pPr>
            <a:endParaRPr lang="en-US" altLang="zh-CN" dirty="0"/>
          </a:p>
        </p:txBody>
      </p:sp>
      <p:pic>
        <p:nvPicPr>
          <p:cNvPr id="2" name="图片 1">
            <a:extLst>
              <a:ext uri="{FF2B5EF4-FFF2-40B4-BE49-F238E27FC236}">
                <a16:creationId xmlns:a16="http://schemas.microsoft.com/office/drawing/2014/main" id="{C6D14F20-7F67-41A9-A5CB-D12C10B35528}"/>
              </a:ext>
            </a:extLst>
          </p:cNvPr>
          <p:cNvPicPr>
            <a:picLocks noChangeAspect="1"/>
          </p:cNvPicPr>
          <p:nvPr/>
        </p:nvPicPr>
        <p:blipFill>
          <a:blip r:embed="rId2"/>
          <a:stretch>
            <a:fillRect/>
          </a:stretch>
        </p:blipFill>
        <p:spPr>
          <a:xfrm>
            <a:off x="611188" y="2888940"/>
            <a:ext cx="8045576" cy="2628298"/>
          </a:xfrm>
          <a:prstGeom prst="rect">
            <a:avLst/>
          </a:prstGeom>
        </p:spPr>
      </p:pic>
    </p:spTree>
    <p:extLst>
      <p:ext uri="{BB962C8B-B14F-4D97-AF65-F5344CB8AC3E}">
        <p14:creationId xmlns:p14="http://schemas.microsoft.com/office/powerpoint/2010/main" val="2731663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7BD8E599-D105-4EE6-A806-E720A785D033}"/>
              </a:ext>
            </a:extLst>
          </p:cNvPr>
          <p:cNvSpPr>
            <a:spLocks noGrp="1"/>
          </p:cNvSpPr>
          <p:nvPr>
            <p:ph type="title"/>
          </p:nvPr>
        </p:nvSpPr>
        <p:spPr/>
        <p:txBody>
          <a:bodyPr/>
          <a:lstStyle/>
          <a:p>
            <a:r>
              <a:rPr lang="zh-CN" altLang="en-US" dirty="0"/>
              <a:t>（三）数据集类型</a:t>
            </a:r>
          </a:p>
        </p:txBody>
      </p:sp>
      <p:sp>
        <p:nvSpPr>
          <p:cNvPr id="7171" name="内容占位符 2">
            <a:extLst>
              <a:ext uri="{FF2B5EF4-FFF2-40B4-BE49-F238E27FC236}">
                <a16:creationId xmlns:a16="http://schemas.microsoft.com/office/drawing/2014/main" id="{BA3C232B-6B56-49C7-8687-425378AAF527}"/>
              </a:ext>
            </a:extLst>
          </p:cNvPr>
          <p:cNvSpPr>
            <a:spLocks noGrp="1"/>
          </p:cNvSpPr>
          <p:nvPr>
            <p:ph idx="1"/>
          </p:nvPr>
        </p:nvSpPr>
        <p:spPr/>
        <p:txBody>
          <a:bodyPr/>
          <a:lstStyle/>
          <a:p>
            <a:r>
              <a:rPr lang="zh-CN" altLang="en-US" dirty="0"/>
              <a:t>线性可分：</a:t>
            </a:r>
            <a:endParaRPr lang="en-US" altLang="zh-CN" dirty="0"/>
          </a:p>
          <a:p>
            <a:pPr lvl="1"/>
            <a:r>
              <a:rPr lang="zh-CN" altLang="en-US" dirty="0"/>
              <a:t>存在一个超平面将两类样本分开。</a:t>
            </a:r>
            <a:endParaRPr lang="en-US" altLang="zh-CN" dirty="0"/>
          </a:p>
          <a:p>
            <a:pPr lvl="1"/>
            <a:endParaRPr lang="en-US" altLang="zh-CN" dirty="0"/>
          </a:p>
          <a:p>
            <a:r>
              <a:rPr lang="zh-CN" altLang="en-US" dirty="0"/>
              <a:t>线性不可分：</a:t>
            </a:r>
            <a:endParaRPr lang="en-US" altLang="zh-CN" dirty="0"/>
          </a:p>
          <a:p>
            <a:pPr lvl="1"/>
            <a:r>
              <a:rPr lang="zh-CN" altLang="en-US" dirty="0"/>
              <a:t>不存在任何超平面能将两类样本分隔开来。</a:t>
            </a:r>
            <a:endParaRPr lang="en-US" altLang="zh-CN" dirty="0"/>
          </a:p>
          <a:p>
            <a:pPr lvl="1"/>
            <a:endParaRPr lang="en-US" altLang="zh-CN" dirty="0"/>
          </a:p>
          <a:p>
            <a:r>
              <a:rPr lang="zh-CN" altLang="en-US" dirty="0"/>
              <a:t>常说成三类：线性可分、近似线性可分、复杂非线性可分</a:t>
            </a:r>
            <a:endParaRPr lang="en-US" altLang="zh-CN" dirty="0"/>
          </a:p>
        </p:txBody>
      </p:sp>
    </p:spTree>
    <p:extLst>
      <p:ext uri="{BB962C8B-B14F-4D97-AF65-F5344CB8AC3E}">
        <p14:creationId xmlns:p14="http://schemas.microsoft.com/office/powerpoint/2010/main" val="588545476"/>
      </p:ext>
    </p:extLst>
  </p:cSld>
  <p:clrMapOvr>
    <a:masterClrMapping/>
  </p:clrMapOvr>
</p:sld>
</file>

<file path=ppt/theme/theme1.xml><?xml version="1.0" encoding="utf-8"?>
<a:theme xmlns:a="http://schemas.openxmlformats.org/drawingml/2006/main" name="JW">
  <a:themeElements>
    <a:clrScheme name="JW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JW">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12700" cap="sq"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noFill/>
        <a:ln w="12700" cap="sq"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JW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JW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JW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JW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JW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JW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JW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JW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11121</TotalTime>
  <Words>5017</Words>
  <Application>Microsoft Office PowerPoint</Application>
  <PresentationFormat>全屏显示(4:3)</PresentationFormat>
  <Paragraphs>551</Paragraphs>
  <Slides>78</Slides>
  <Notes>17</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78</vt:i4>
      </vt:variant>
    </vt:vector>
  </HeadingPairs>
  <TitlesOfParts>
    <vt:vector size="84" baseType="lpstr">
      <vt:lpstr>新宋体</vt:lpstr>
      <vt:lpstr>Arial</vt:lpstr>
      <vt:lpstr>Tahoma</vt:lpstr>
      <vt:lpstr>Times New Roman</vt:lpstr>
      <vt:lpstr>Wingdings</vt:lpstr>
      <vt:lpstr>JW</vt:lpstr>
      <vt:lpstr>第7讲 感知机与支持向量机</vt:lpstr>
      <vt:lpstr>本章内容目录</vt:lpstr>
      <vt:lpstr>7.1.1线性可分时的感知机分类</vt:lpstr>
      <vt:lpstr>（一）线性判别函数</vt:lpstr>
      <vt:lpstr>多重线性判别函数</vt:lpstr>
      <vt:lpstr>广义线性判别函数</vt:lpstr>
      <vt:lpstr>（二） M-P模型</vt:lpstr>
      <vt:lpstr>M-P模型</vt:lpstr>
      <vt:lpstr>（三）数据集类型</vt:lpstr>
      <vt:lpstr>（四）感知机结构</vt:lpstr>
      <vt:lpstr>PowerPoint 演示文稿</vt:lpstr>
      <vt:lpstr>模型参数</vt:lpstr>
      <vt:lpstr>（五） 感知机训练算法</vt:lpstr>
      <vt:lpstr>感知机训练算法</vt:lpstr>
      <vt:lpstr>（六）感知机判别边界</vt:lpstr>
      <vt:lpstr>（七）四个数据集</vt:lpstr>
      <vt:lpstr>感知机编程（随机梯度、批梯度）</vt:lpstr>
      <vt:lpstr>最小均方误差算法、十折交叉</vt:lpstr>
      <vt:lpstr>PowerPoint 演示文稿</vt:lpstr>
      <vt:lpstr>PowerPoint 演示文稿</vt:lpstr>
      <vt:lpstr>（八） 感知机的典型训练算法</vt:lpstr>
      <vt:lpstr>感知机求解算法</vt:lpstr>
      <vt:lpstr>多分类扩展伪逆求解</vt:lpstr>
      <vt:lpstr>感知机的对偶形式</vt:lpstr>
      <vt:lpstr>本章内容目录</vt:lpstr>
      <vt:lpstr>（一） 最大间隔超平面</vt:lpstr>
      <vt:lpstr>PowerPoint 演示文稿</vt:lpstr>
      <vt:lpstr>最大间隔超平面</vt:lpstr>
      <vt:lpstr>（二）经验风险最小化与结构风险最小化</vt:lpstr>
      <vt:lpstr>经验风险最小化与结构风险最小化</vt:lpstr>
      <vt:lpstr>PowerPoint 演示文稿</vt:lpstr>
      <vt:lpstr>线性SVM</vt:lpstr>
      <vt:lpstr>（三）线性可分时的支持向量机</vt:lpstr>
      <vt:lpstr>（四）数据不可分时的线性SVM</vt:lpstr>
      <vt:lpstr>数据不可分时的线性SVM</vt:lpstr>
      <vt:lpstr>PowerPoint 演示文稿</vt:lpstr>
      <vt:lpstr>（五）Python程序举例</vt:lpstr>
      <vt:lpstr>C++程序举例</vt:lpstr>
      <vt:lpstr>（六）四个数据集上应用</vt:lpstr>
      <vt:lpstr>PowerPoint 演示文稿</vt:lpstr>
      <vt:lpstr>PowerPoint 演示文稿</vt:lpstr>
      <vt:lpstr>（七）多重分类问题</vt:lpstr>
      <vt:lpstr>本章内容目录</vt:lpstr>
      <vt:lpstr>（一）非线性支持向量机</vt:lpstr>
      <vt:lpstr>（二）非线性支持向量机</vt:lpstr>
      <vt:lpstr>非线性支持向量机</vt:lpstr>
      <vt:lpstr>PowerPoint 演示文稿</vt:lpstr>
      <vt:lpstr>（三）应用示例</vt:lpstr>
      <vt:lpstr>（四）常用的核函数</vt:lpstr>
      <vt:lpstr>PowerPoint 演示文稿</vt:lpstr>
      <vt:lpstr>（五）Python编程举例</vt:lpstr>
      <vt:lpstr>C++程序举例</vt:lpstr>
      <vt:lpstr>PowerPoint 演示文稿</vt:lpstr>
      <vt:lpstr>PowerPoint 演示文稿</vt:lpstr>
      <vt:lpstr>PowerPoint 演示文稿</vt:lpstr>
      <vt:lpstr>本章内容目录</vt:lpstr>
      <vt:lpstr>（一）径向基核</vt:lpstr>
      <vt:lpstr>PowerPoint 演示文稿</vt:lpstr>
      <vt:lpstr>（二）Sigmoid核</vt:lpstr>
      <vt:lpstr>本章内容目录</vt:lpstr>
      <vt:lpstr>（一）支持向量机中的其它问题</vt:lpstr>
      <vt:lpstr>PowerPoint 演示文稿</vt:lpstr>
      <vt:lpstr>（二）若干数据集上的十折交叉</vt:lpstr>
      <vt:lpstr>（三）Mushroom数据集</vt:lpstr>
      <vt:lpstr>属性信息</vt:lpstr>
      <vt:lpstr>PowerPoint 演示文稿</vt:lpstr>
      <vt:lpstr>PowerPoint 演示文稿</vt:lpstr>
      <vt:lpstr>C++代码（1/3）</vt:lpstr>
      <vt:lpstr>（2/3）</vt:lpstr>
      <vt:lpstr>（3/3）</vt:lpstr>
      <vt:lpstr>（四）Mushroom上应用性能</vt:lpstr>
      <vt:lpstr>（五）dry_bean数据应用</vt:lpstr>
      <vt:lpstr>本章内容目录</vt:lpstr>
      <vt:lpstr>思考与讨论</vt:lpstr>
      <vt:lpstr>建模细节思路</vt:lpstr>
      <vt:lpstr>练习与思考</vt:lpstr>
      <vt:lpstr>PowerPoint 演示文稿</vt:lpstr>
      <vt:lpstr>PowerPoint 演示文稿</vt:lpstr>
    </vt:vector>
  </TitlesOfParts>
  <Company>HIT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第7章 感知机与支持向量机</dc:title>
  <dc:subject>姜维. 《数据分析与数据挖掘建模与工具》. 电子工业出版社. 2023</dc:subject>
  <dc:creator>JiangWei</dc:creator>
  <dc:description>讲课用</dc:description>
  <cp:lastModifiedBy>JiangWei</cp:lastModifiedBy>
  <cp:revision>1865</cp:revision>
  <cp:lastPrinted>2022-08-25T09:09:51Z</cp:lastPrinted>
  <dcterms:created xsi:type="dcterms:W3CDTF">2002-03-09T00:08:02Z</dcterms:created>
  <dcterms:modified xsi:type="dcterms:W3CDTF">2023-03-29T12:02:58Z</dcterms:modified>
</cp:coreProperties>
</file>